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56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95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8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24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52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55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165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144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5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94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4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81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1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6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64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844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E1934EA2-A95D-4092-B613-B7947D50BC4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ADC708CE-CA9C-495F-A90C-B82190862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612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Tesla's Model 3 production problems are continuing. How hard can it be to  make a car? | WIRED U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45" b="7920"/>
          <a:stretch/>
        </p:blipFill>
        <p:spPr bwMode="auto">
          <a:xfrm>
            <a:off x="1" y="-15240"/>
            <a:ext cx="1219200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 </a:t>
            </a:r>
            <a:r>
              <a:rPr lang="en-US" sz="3200" dirty="0" err="1" smtClean="0"/>
              <a:t>Danutz</a:t>
            </a:r>
            <a:endParaRPr lang="en-US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31178" y="3878580"/>
            <a:ext cx="9144000" cy="181304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8000" dirty="0" err="1" smtClean="0">
                <a:solidFill>
                  <a:srgbClr val="EBEAE6"/>
                </a:solidFill>
                <a:latin typeface="Bahnschrift" panose="020B0502040204020203" pitchFamily="34" charset="0"/>
                <a:ea typeface="+mn-ea"/>
                <a:cs typeface="+mn-cs"/>
              </a:rPr>
              <a:t>Masini</a:t>
            </a:r>
            <a:r>
              <a:rPr lang="en-US" sz="8000" dirty="0" smtClean="0">
                <a:solidFill>
                  <a:srgbClr val="EBEAE6"/>
                </a:solidFill>
                <a:latin typeface="Bahnschrift" panose="020B0502040204020203" pitchFamily="34" charset="0"/>
                <a:ea typeface="+mn-ea"/>
                <a:cs typeface="+mn-cs"/>
              </a:rPr>
              <a:t> </a:t>
            </a:r>
            <a:r>
              <a:rPr lang="en-US" sz="8000" dirty="0" err="1" smtClean="0">
                <a:solidFill>
                  <a:srgbClr val="EBEAE6"/>
                </a:solidFill>
                <a:latin typeface="Bahnschrift" panose="020B0502040204020203" pitchFamily="34" charset="0"/>
                <a:ea typeface="+mn-ea"/>
                <a:cs typeface="+mn-cs"/>
              </a:rPr>
              <a:t>electrice</a:t>
            </a:r>
            <a:endParaRPr lang="ro-RO" sz="8000" dirty="0">
              <a:solidFill>
                <a:srgbClr val="EBEAE6"/>
              </a:solidFill>
              <a:latin typeface="Bahnschrift" panose="020B0502040204020203" pitchFamily="34" charset="0"/>
              <a:ea typeface="+mn-ea"/>
              <a:cs typeface="+mn-cs"/>
            </a:endParaRPr>
          </a:p>
        </p:txBody>
      </p:sp>
      <p:pic>
        <p:nvPicPr>
          <p:cNvPr id="4" name="Picture 3" descr="Tesla's Model 3 production problems are continuing. How hard can it be to  make a car? | WIRED U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0675" b="85098" l="6000" r="76250">
                        <a14:foregroundMark x1="14000" y1="75164" x2="14000" y2="75164"/>
                        <a14:foregroundMark x1="12125" y1="76664" x2="12125" y2="76664"/>
                        <a14:foregroundMark x1="9750" y1="74977" x2="9750" y2="74977"/>
                        <a14:foregroundMark x1="14375" y1="77601" x2="14375" y2="77601"/>
                        <a14:foregroundMark x1="11000" y1="76289" x2="11000" y2="76289"/>
                        <a14:foregroundMark x1="8750" y1="71978" x2="8750" y2="71978"/>
                        <a14:foregroundMark x1="22500" y1="75164" x2="22500" y2="75164"/>
                        <a14:foregroundMark x1="26250" y1="75351" x2="26250" y2="75351"/>
                        <a14:foregroundMark x1="28375" y1="76101" x2="28375" y2="76101"/>
                        <a14:foregroundMark x1="35375" y1="76664" x2="35375" y2="76664"/>
                        <a14:foregroundMark x1="37750" y1="76851" x2="37750" y2="76851"/>
                        <a14:foregroundMark x1="38250" y1="80037" x2="38250" y2="80037"/>
                        <a14:foregroundMark x1="39625" y1="80600" x2="39625" y2="81162"/>
                        <a14:foregroundMark x1="41625" y1="81537" x2="41625" y2="81537"/>
                        <a14:foregroundMark x1="45375" y1="80225" x2="46250" y2="79663"/>
                        <a14:foregroundMark x1="47750" y1="77976" x2="47750" y2="77976"/>
                        <a14:foregroundMark x1="53375" y1="79288" x2="53375" y2="79288"/>
                        <a14:foregroundMark x1="58875" y1="79100" x2="59375" y2="79100"/>
                        <a14:foregroundMark x1="62875" y1="78913" x2="64000" y2="78913"/>
                        <a14:foregroundMark x1="66500" y1="77413" x2="66500" y2="77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545" b="7920"/>
          <a:stretch/>
        </p:blipFill>
        <p:spPr bwMode="auto">
          <a:xfrm>
            <a:off x="0" y="-7620"/>
            <a:ext cx="12192000" cy="6873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0675435" y="6315432"/>
            <a:ext cx="1516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US" dirty="0" smtClean="0"/>
              <a:t>e </a:t>
            </a:r>
            <a:r>
              <a:rPr lang="en-US" dirty="0" err="1" smtClean="0"/>
              <a:t>Danutz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75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00026 -0.294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-1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375424"/>
            <a:ext cx="9905998" cy="1905000"/>
          </a:xfrm>
        </p:spPr>
        <p:txBody>
          <a:bodyPr/>
          <a:lstStyle/>
          <a:p>
            <a:r>
              <a:rPr lang="en-US" dirty="0"/>
              <a:t>Mercedes-Benz EQS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52524"/>
            <a:ext cx="9905998" cy="3124201"/>
          </a:xfrm>
        </p:spPr>
        <p:txBody>
          <a:bodyPr/>
          <a:lstStyle/>
          <a:p>
            <a:r>
              <a:rPr lang="en-US" b="1" dirty="0" smtClean="0"/>
              <a:t>Mercedes-Benz EQS </a:t>
            </a:r>
            <a:r>
              <a:rPr lang="en-US" dirty="0" smtClean="0"/>
              <a:t>(V297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liftback</a:t>
            </a:r>
            <a:r>
              <a:rPr lang="en-US" dirty="0"/>
              <a:t> de lux full-size electric cu </a:t>
            </a:r>
            <a:r>
              <a:rPr lang="en-US" dirty="0" err="1"/>
              <a:t>baterie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de </a:t>
            </a:r>
            <a:r>
              <a:rPr lang="en-US" dirty="0" err="1"/>
              <a:t>producătorul</a:t>
            </a:r>
            <a:r>
              <a:rPr lang="en-US" dirty="0"/>
              <a:t> </a:t>
            </a:r>
            <a:r>
              <a:rPr lang="en-US" dirty="0" err="1"/>
              <a:t>german</a:t>
            </a:r>
            <a:r>
              <a:rPr lang="en-US" dirty="0"/>
              <a:t> de automobile Mercedes-Benz Group.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lansat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septembrie</a:t>
            </a:r>
            <a:r>
              <a:rPr lang="en-US" dirty="0"/>
              <a:t> 2021 </a:t>
            </a:r>
            <a:r>
              <a:rPr lang="en-US" dirty="0" err="1"/>
              <a:t>în</a:t>
            </a:r>
            <a:r>
              <a:rPr lang="en-US" dirty="0"/>
              <a:t> Germania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al </a:t>
            </a:r>
            <a:r>
              <a:rPr lang="en-US" dirty="0" err="1"/>
              <a:t>patrulea</a:t>
            </a:r>
            <a:r>
              <a:rPr lang="en-US" dirty="0"/>
              <a:t> </a:t>
            </a:r>
            <a:r>
              <a:rPr lang="en-US" dirty="0" err="1"/>
              <a:t>trimestru</a:t>
            </a:r>
            <a:r>
              <a:rPr lang="en-US" dirty="0"/>
              <a:t> al </a:t>
            </a:r>
            <a:r>
              <a:rPr lang="en-US" dirty="0" err="1"/>
              <a:t>anului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Statele</a:t>
            </a:r>
            <a:r>
              <a:rPr lang="en-US" dirty="0"/>
              <a:t> Unite.[6] Face parte din </a:t>
            </a:r>
            <a:r>
              <a:rPr lang="en-US" dirty="0" err="1"/>
              <a:t>familia</a:t>
            </a:r>
            <a:r>
              <a:rPr lang="en-US" dirty="0"/>
              <a:t> Mercedes-Benz EQ.[7]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030" y="3741466"/>
            <a:ext cx="4984130" cy="249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7397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6814" y="0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Tesla Model 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293" y="1951464"/>
            <a:ext cx="9121697" cy="490653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Tesla Model S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un </a:t>
            </a:r>
            <a:r>
              <a:rPr lang="en-US" dirty="0" err="1">
                <a:effectLst/>
              </a:rPr>
              <a:t>automobil</a:t>
            </a:r>
            <a:r>
              <a:rPr lang="en-US" dirty="0">
                <a:effectLst/>
              </a:rPr>
              <a:t> de lux cu </a:t>
            </a:r>
            <a:r>
              <a:rPr lang="en-US" dirty="0" err="1">
                <a:effectLst/>
              </a:rPr>
              <a:t>propulsie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electrică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construită</a:t>
            </a:r>
            <a:r>
              <a:rPr lang="en-US" dirty="0">
                <a:effectLst/>
              </a:rPr>
              <a:t> de Tesla Motors (California, Silicon Valley) </a:t>
            </a:r>
            <a:r>
              <a:rPr lang="en-US" dirty="0" err="1">
                <a:effectLst/>
              </a:rPr>
              <a:t>în</a:t>
            </a:r>
            <a:r>
              <a:rPr lang="en-US" dirty="0">
                <a:effectLst/>
              </a:rPr>
              <a:t> </a:t>
            </a:r>
            <a:r>
              <a:rPr lang="en-US" dirty="0" err="1">
                <a:effectLst/>
              </a:rPr>
              <a:t>producție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serie</a:t>
            </a:r>
            <a:r>
              <a:rPr lang="en-US" dirty="0">
                <a:effectLst/>
              </a:rPr>
              <a:t> mare din </a:t>
            </a:r>
            <a:r>
              <a:rPr lang="en-US" dirty="0" err="1">
                <a:effectLst/>
              </a:rPr>
              <a:t>iunie</a:t>
            </a:r>
            <a:r>
              <a:rPr lang="en-US" dirty="0">
                <a:effectLst/>
              </a:rPr>
              <a:t> 2012</a:t>
            </a:r>
            <a:r>
              <a:rPr lang="en-US" dirty="0" smtClean="0">
                <a:effectLst/>
              </a:rPr>
              <a:t>.</a:t>
            </a:r>
            <a:endParaRPr lang="en-US" dirty="0">
              <a:effectLst/>
            </a:endParaRPr>
          </a:p>
          <a:p>
            <a:r>
              <a:rPr lang="en-US" dirty="0">
                <a:effectLst/>
              </a:rPr>
              <a:t>Model S P100D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primul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automobil</a:t>
            </a:r>
            <a:r>
              <a:rPr lang="en-US" dirty="0">
                <a:effectLst/>
              </a:rPr>
              <a:t> electric </a:t>
            </a:r>
            <a:r>
              <a:rPr lang="en-US" dirty="0" err="1">
                <a:effectLst/>
              </a:rPr>
              <a:t>capabil</a:t>
            </a:r>
            <a:r>
              <a:rPr lang="en-US" dirty="0">
                <a:effectLst/>
              </a:rPr>
              <a:t> de a </a:t>
            </a:r>
            <a:r>
              <a:rPr lang="en-US" dirty="0" err="1">
                <a:effectLst/>
              </a:rPr>
              <a:t>parcurge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distanțe</a:t>
            </a:r>
            <a:r>
              <a:rPr lang="en-US" dirty="0">
                <a:effectLst/>
              </a:rPr>
              <a:t> lungi (500 km (EPA), 615 km (NEDC</a:t>
            </a:r>
            <a:r>
              <a:rPr lang="en-US" dirty="0" smtClean="0">
                <a:effectLst/>
              </a:rPr>
              <a:t>)) </a:t>
            </a:r>
            <a:r>
              <a:rPr lang="en-US" dirty="0" err="1">
                <a:effectLst/>
              </a:rPr>
              <a:t>fără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reîncărcarea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bateriilor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>
                <a:effectLst/>
              </a:rPr>
              <a:t>Este </a:t>
            </a:r>
            <a:r>
              <a:rPr lang="en-US" dirty="0" err="1">
                <a:effectLst/>
              </a:rPr>
              <a:t>disponibil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doar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tracțiune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roți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Modelul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dispune</a:t>
            </a:r>
            <a:r>
              <a:rPr lang="en-US" dirty="0">
                <a:effectLst/>
              </a:rPr>
              <a:t> de </a:t>
            </a:r>
            <a:r>
              <a:rPr lang="en-US" dirty="0" err="1">
                <a:effectLst/>
              </a:rPr>
              <a:t>Acumulator</a:t>
            </a:r>
            <a:r>
              <a:rPr lang="en-US" dirty="0">
                <a:effectLst/>
              </a:rPr>
              <a:t> Li-ion (max 85 kWh) </a:t>
            </a:r>
            <a:r>
              <a:rPr lang="en-US" dirty="0" err="1">
                <a:effectLst/>
              </a:rPr>
              <a:t>amplasat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în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podea</a:t>
            </a:r>
            <a:r>
              <a:rPr lang="en-US" dirty="0">
                <a:effectLst/>
              </a:rPr>
              <a:t>, sub </a:t>
            </a:r>
            <a:r>
              <a:rPr lang="en-US" dirty="0" err="1">
                <a:effectLst/>
              </a:rPr>
              <a:t>compartimentul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pasageri</a:t>
            </a:r>
            <a:r>
              <a:rPr lang="en-US" dirty="0">
                <a:effectLst/>
              </a:rPr>
              <a:t>.</a:t>
            </a:r>
          </a:p>
          <a:p>
            <a:r>
              <a:rPr lang="en-US" dirty="0" err="1">
                <a:effectLst/>
              </a:rPr>
              <a:t>Pentru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accelerație</a:t>
            </a:r>
            <a:r>
              <a:rPr lang="en-US" dirty="0">
                <a:effectLst/>
              </a:rPr>
              <a:t> la 100 km/h Model S are </a:t>
            </a:r>
            <a:r>
              <a:rPr lang="en-US" dirty="0" err="1">
                <a:effectLst/>
              </a:rPr>
              <a:t>nevoie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în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funcție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acumulator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între</a:t>
            </a:r>
            <a:r>
              <a:rPr lang="en-US" dirty="0">
                <a:effectLst/>
              </a:rPr>
              <a:t> 5,6 </a:t>
            </a:r>
            <a:r>
              <a:rPr lang="en-US" dirty="0" err="1">
                <a:effectLst/>
              </a:rPr>
              <a:t>și</a:t>
            </a:r>
            <a:r>
              <a:rPr lang="en-US" dirty="0">
                <a:effectLst/>
              </a:rPr>
              <a:t> 6,2 </a:t>
            </a:r>
            <a:r>
              <a:rPr lang="en-US" dirty="0" err="1">
                <a:effectLst/>
              </a:rPr>
              <a:t>Secunde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Modelul</a:t>
            </a:r>
            <a:r>
              <a:rPr lang="en-US" dirty="0">
                <a:effectLst/>
              </a:rPr>
              <a:t> P100D (Performance) </a:t>
            </a:r>
            <a:r>
              <a:rPr lang="en-US" dirty="0" err="1">
                <a:effectLst/>
              </a:rPr>
              <a:t>însă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atinge</a:t>
            </a:r>
            <a:r>
              <a:rPr lang="en-US" dirty="0">
                <a:effectLst/>
              </a:rPr>
              <a:t> 100 km/h </a:t>
            </a:r>
            <a:r>
              <a:rPr lang="en-US" dirty="0" err="1">
                <a:effectLst/>
              </a:rPr>
              <a:t>în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doar</a:t>
            </a:r>
            <a:r>
              <a:rPr lang="en-US" dirty="0">
                <a:effectLst/>
              </a:rPr>
              <a:t> 2,7 </a:t>
            </a:r>
            <a:r>
              <a:rPr lang="en-US" dirty="0" err="1">
                <a:effectLst/>
              </a:rPr>
              <a:t>Secunde</a:t>
            </a:r>
            <a:r>
              <a:rPr lang="en-US" dirty="0" smtClean="0">
                <a:effectLst/>
              </a:rPr>
              <a:t>., </a:t>
            </a:r>
            <a:r>
              <a:rPr lang="en-US" dirty="0" err="1">
                <a:effectLst/>
              </a:rPr>
              <a:t>comparabil</a:t>
            </a:r>
            <a:r>
              <a:rPr lang="en-US" dirty="0">
                <a:effectLst/>
              </a:rPr>
              <a:t> cu Lamborghini </a:t>
            </a:r>
            <a:r>
              <a:rPr lang="en-US" dirty="0" err="1">
                <a:effectLst/>
              </a:rPr>
              <a:t>sau</a:t>
            </a:r>
            <a:r>
              <a:rPr lang="en-US" dirty="0">
                <a:effectLst/>
              </a:rPr>
              <a:t> Ferrari.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140" y="2727518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6704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858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Tesla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86585"/>
            <a:ext cx="7199699" cy="5471416"/>
          </a:xfrm>
        </p:spPr>
        <p:txBody>
          <a:bodyPr>
            <a:normAutofit/>
          </a:bodyPr>
          <a:lstStyle/>
          <a:p>
            <a:r>
              <a:rPr lang="en-US" b="1" dirty="0">
                <a:effectLst/>
              </a:rPr>
              <a:t>Tesla Model 3 </a:t>
            </a:r>
            <a:r>
              <a:rPr lang="en-US" dirty="0" err="1">
                <a:effectLst/>
              </a:rPr>
              <a:t>este</a:t>
            </a:r>
            <a:r>
              <a:rPr lang="en-US" dirty="0">
                <a:effectLst/>
              </a:rPr>
              <a:t> un sedan </a:t>
            </a:r>
            <a:r>
              <a:rPr lang="en-US" dirty="0" err="1">
                <a:effectLst/>
              </a:rPr>
              <a:t>executiv</a:t>
            </a:r>
            <a:r>
              <a:rPr lang="en-US" dirty="0">
                <a:effectLst/>
              </a:rPr>
              <a:t> compact </a:t>
            </a:r>
            <a:r>
              <a:rPr lang="en-US" dirty="0" err="1">
                <a:effectLst/>
              </a:rPr>
              <a:t>alimentat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baterii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și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produs</a:t>
            </a:r>
            <a:r>
              <a:rPr lang="en-US" dirty="0">
                <a:effectLst/>
              </a:rPr>
              <a:t> de Tesla.[7] </a:t>
            </a:r>
            <a:r>
              <a:rPr lang="en-US" dirty="0" err="1">
                <a:effectLst/>
              </a:rPr>
              <a:t>Producția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limitată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modelului</a:t>
            </a:r>
            <a:r>
              <a:rPr lang="en-US" dirty="0">
                <a:effectLst/>
              </a:rPr>
              <a:t> 3 a </a:t>
            </a:r>
            <a:r>
              <a:rPr lang="en-US" dirty="0" err="1">
                <a:effectLst/>
              </a:rPr>
              <a:t>început</a:t>
            </a:r>
            <a:r>
              <a:rPr lang="en-US" dirty="0">
                <a:effectLst/>
              </a:rPr>
              <a:t> la </a:t>
            </a:r>
            <a:r>
              <a:rPr lang="en-US" dirty="0" err="1">
                <a:effectLst/>
              </a:rPr>
              <a:t>jumătatea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anului</a:t>
            </a:r>
            <a:r>
              <a:rPr lang="en-US" dirty="0">
                <a:effectLst/>
              </a:rPr>
              <a:t> 2017, </a:t>
            </a:r>
            <a:r>
              <a:rPr lang="en-US" dirty="0" err="1">
                <a:effectLst/>
              </a:rPr>
              <a:t>primul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vehicul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producție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ieșind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pe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linia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asamblare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</a:t>
            </a:r>
            <a:r>
              <a:rPr lang="en-US" dirty="0">
                <a:effectLst/>
              </a:rPr>
              <a:t> 7 </a:t>
            </a:r>
            <a:r>
              <a:rPr lang="en-US" dirty="0" err="1">
                <a:effectLst/>
              </a:rPr>
              <a:t>iulie</a:t>
            </a:r>
            <a:r>
              <a:rPr lang="en-US" dirty="0">
                <a:effectLst/>
              </a:rPr>
              <a:t> 2017.[8][9][10] </a:t>
            </a:r>
            <a:r>
              <a:rPr lang="en-US" dirty="0" err="1">
                <a:effectLst/>
              </a:rPr>
              <a:t>Lansarea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oficială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și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livrarea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primelor</a:t>
            </a:r>
            <a:r>
              <a:rPr lang="en-US" dirty="0">
                <a:effectLst/>
              </a:rPr>
              <a:t> 30 de </a:t>
            </a:r>
            <a:r>
              <a:rPr lang="en-US" dirty="0" err="1">
                <a:effectLst/>
              </a:rPr>
              <a:t>mașini</a:t>
            </a:r>
            <a:r>
              <a:rPr lang="en-US" dirty="0">
                <a:effectLst/>
              </a:rPr>
              <a:t> a </a:t>
            </a:r>
            <a:r>
              <a:rPr lang="en-US" dirty="0" err="1">
                <a:effectLst/>
              </a:rPr>
              <a:t>avut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loc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</a:t>
            </a:r>
            <a:r>
              <a:rPr lang="en-US" dirty="0">
                <a:effectLst/>
              </a:rPr>
              <a:t> 28 </a:t>
            </a:r>
            <a:r>
              <a:rPr lang="en-US" dirty="0" err="1">
                <a:effectLst/>
              </a:rPr>
              <a:t>iulie</a:t>
            </a:r>
            <a:r>
              <a:rPr lang="en-US" dirty="0">
                <a:effectLst/>
              </a:rPr>
              <a:t>.[11]</a:t>
            </a:r>
          </a:p>
          <a:p>
            <a:endParaRPr lang="en-US" dirty="0">
              <a:effectLst/>
            </a:endParaRPr>
          </a:p>
          <a:p>
            <a:r>
              <a:rPr lang="en-US" dirty="0" err="1">
                <a:effectLst/>
              </a:rPr>
              <a:t>Modelul</a:t>
            </a:r>
            <a:r>
              <a:rPr lang="en-US" dirty="0">
                <a:effectLst/>
              </a:rPr>
              <a:t> de </a:t>
            </a:r>
            <a:r>
              <a:rPr lang="en-US" dirty="0" err="1">
                <a:effectLst/>
              </a:rPr>
              <a:t>bază</a:t>
            </a:r>
            <a:r>
              <a:rPr lang="en-US" dirty="0">
                <a:effectLst/>
              </a:rPr>
              <a:t> 3 </a:t>
            </a:r>
            <a:r>
              <a:rPr lang="en-US" dirty="0" err="1">
                <a:effectLst/>
              </a:rPr>
              <a:t>oferă</a:t>
            </a:r>
            <a:r>
              <a:rPr lang="en-US" dirty="0">
                <a:effectLst/>
              </a:rPr>
              <a:t> o </a:t>
            </a:r>
            <a:r>
              <a:rPr lang="en-US" dirty="0" err="1">
                <a:effectLst/>
              </a:rPr>
              <a:t>autonomie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complet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electrică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clasificată</a:t>
            </a:r>
            <a:r>
              <a:rPr lang="en-US" dirty="0">
                <a:effectLst/>
              </a:rPr>
              <a:t> EPA de 272 mile (438 km), </a:t>
            </a:r>
            <a:r>
              <a:rPr lang="en-US" dirty="0" err="1">
                <a:effectLst/>
              </a:rPr>
              <a:t>iar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versiunea</a:t>
            </a:r>
            <a:r>
              <a:rPr lang="en-US" dirty="0">
                <a:effectLst/>
              </a:rPr>
              <a:t> cu </a:t>
            </a:r>
            <a:r>
              <a:rPr lang="en-US" dirty="0" err="1">
                <a:effectLst/>
              </a:rPr>
              <a:t>rază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lungă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oferă</a:t>
            </a:r>
            <a:r>
              <a:rPr lang="en-US" dirty="0">
                <a:effectLst/>
              </a:rPr>
              <a:t> 358 mile (576 km).[12] </a:t>
            </a:r>
            <a:r>
              <a:rPr lang="en-US" dirty="0" err="1">
                <a:effectLst/>
              </a:rPr>
              <a:t>Potrivit</a:t>
            </a:r>
            <a:r>
              <a:rPr lang="en-US" dirty="0">
                <a:effectLst/>
              </a:rPr>
              <a:t> Tesla, </a:t>
            </a:r>
            <a:r>
              <a:rPr lang="en-US" dirty="0" err="1">
                <a:effectLst/>
              </a:rPr>
              <a:t>Modelul</a:t>
            </a:r>
            <a:r>
              <a:rPr lang="en-US" dirty="0">
                <a:effectLst/>
              </a:rPr>
              <a:t> 3 are hardware </a:t>
            </a:r>
            <a:r>
              <a:rPr lang="en-US" dirty="0" err="1">
                <a:effectLst/>
              </a:rPr>
              <a:t>complet</a:t>
            </a:r>
            <a:r>
              <a:rPr lang="en-US" dirty="0">
                <a:effectLst/>
              </a:rPr>
              <a:t> cu auto-</a:t>
            </a:r>
            <a:r>
              <a:rPr lang="en-US" dirty="0" err="1">
                <a:effectLst/>
              </a:rPr>
              <a:t>conducere</a:t>
            </a:r>
            <a:r>
              <a:rPr lang="en-US" dirty="0">
                <a:effectLst/>
              </a:rPr>
              <a:t>, cu </a:t>
            </a:r>
            <a:r>
              <a:rPr lang="en-US" dirty="0" err="1">
                <a:effectLst/>
              </a:rPr>
              <a:t>actualizări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periodice</a:t>
            </a:r>
            <a:r>
              <a:rPr lang="en-US" dirty="0">
                <a:effectLst/>
              </a:rPr>
              <a:t> de software </a:t>
            </a:r>
            <a:r>
              <a:rPr lang="en-US" dirty="0" err="1">
                <a:effectLst/>
              </a:rPr>
              <a:t>adăugând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funcționalități</a:t>
            </a:r>
            <a:endParaRPr lang="en-US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505" y="2442116"/>
            <a:ext cx="3753636" cy="2497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2088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Tesla Model 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979" y="1282391"/>
            <a:ext cx="7511933" cy="5408341"/>
          </a:xfrm>
        </p:spPr>
        <p:txBody>
          <a:bodyPr>
            <a:normAutofit/>
          </a:bodyPr>
          <a:lstStyle/>
          <a:p>
            <a:r>
              <a:rPr lang="en-US" b="1" dirty="0"/>
              <a:t>Tesla </a:t>
            </a:r>
            <a:r>
              <a:rPr lang="en-US" b="1" dirty="0">
                <a:effectLst/>
              </a:rPr>
              <a:t>Model</a:t>
            </a:r>
            <a:r>
              <a:rPr lang="en-US" b="1" dirty="0"/>
              <a:t> X </a:t>
            </a:r>
            <a:r>
              <a:rPr lang="en-US" dirty="0" err="1"/>
              <a:t>este</a:t>
            </a:r>
            <a:r>
              <a:rPr lang="en-US" dirty="0"/>
              <a:t> un SUV crossover de lux de </a:t>
            </a:r>
            <a:r>
              <a:rPr lang="en-US" dirty="0" err="1"/>
              <a:t>dimensiuni</a:t>
            </a:r>
            <a:r>
              <a:rPr lang="en-US" dirty="0"/>
              <a:t> </a:t>
            </a:r>
            <a:r>
              <a:rPr lang="en-US" dirty="0" err="1"/>
              <a:t>medii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 cu </a:t>
            </a:r>
            <a:r>
              <a:rPr lang="en-US" dirty="0" err="1"/>
              <a:t>baterie</a:t>
            </a:r>
            <a:r>
              <a:rPr lang="en-US" dirty="0"/>
              <a:t>, </a:t>
            </a:r>
            <a:r>
              <a:rPr lang="en-US" dirty="0" err="1"/>
              <a:t>produs</a:t>
            </a:r>
            <a:r>
              <a:rPr lang="en-US" dirty="0"/>
              <a:t> de Tesla, Inc. din 2015. </a:t>
            </a:r>
            <a:r>
              <a:rPr lang="en-US" dirty="0" err="1"/>
              <a:t>Dezvoltat</a:t>
            </a:r>
            <a:r>
              <a:rPr lang="en-US" dirty="0"/>
              <a:t> din </a:t>
            </a:r>
            <a:r>
              <a:rPr lang="en-US" dirty="0" err="1"/>
              <a:t>platforma</a:t>
            </a:r>
            <a:r>
              <a:rPr lang="en-US" dirty="0"/>
              <a:t> sedan de </a:t>
            </a:r>
            <a:r>
              <a:rPr lang="en-US" dirty="0" err="1"/>
              <a:t>dimensiuni</a:t>
            </a:r>
            <a:r>
              <a:rPr lang="en-US" dirty="0"/>
              <a:t> complete a </a:t>
            </a:r>
            <a:r>
              <a:rPr lang="en-US" dirty="0" err="1"/>
              <a:t>lui</a:t>
            </a:r>
            <a:r>
              <a:rPr lang="en-US" dirty="0"/>
              <a:t> Tesla Model S,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remarcabil</a:t>
            </a:r>
            <a:r>
              <a:rPr lang="en-US" dirty="0"/>
              <a:t> </a:t>
            </a:r>
            <a:r>
              <a:rPr lang="en-US" dirty="0" err="1"/>
              <a:t>prin</a:t>
            </a:r>
            <a:r>
              <a:rPr lang="en-US" dirty="0"/>
              <a:t> </a:t>
            </a:r>
            <a:r>
              <a:rPr lang="en-US" dirty="0" err="1"/>
              <a:t>faptul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uși</a:t>
            </a:r>
            <a:r>
              <a:rPr lang="en-US" dirty="0"/>
              <a:t> cu </a:t>
            </a:r>
            <a:r>
              <a:rPr lang="en-US" dirty="0" err="1"/>
              <a:t>aripi</a:t>
            </a:r>
            <a:r>
              <a:rPr lang="en-US" dirty="0"/>
              <a:t> de </a:t>
            </a:r>
            <a:r>
              <a:rPr lang="en-US" dirty="0" err="1"/>
              <a:t>șoim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accesul</a:t>
            </a:r>
            <a:r>
              <a:rPr lang="en-US" dirty="0"/>
              <a:t> </a:t>
            </a:r>
            <a:r>
              <a:rPr lang="en-US" dirty="0" err="1"/>
              <a:t>pasagerilor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err="1" smtClean="0"/>
              <a:t>Modelul</a:t>
            </a:r>
            <a:r>
              <a:rPr lang="en-US" dirty="0" smtClean="0"/>
              <a:t> X are o </a:t>
            </a:r>
            <a:r>
              <a:rPr lang="en-US" dirty="0" err="1" smtClean="0"/>
              <a:t>clasă</a:t>
            </a:r>
            <a:r>
              <a:rPr lang="en-US" dirty="0" smtClean="0"/>
              <a:t> de </a:t>
            </a:r>
            <a:r>
              <a:rPr lang="en-US" dirty="0" err="1" smtClean="0"/>
              <a:t>mărime</a:t>
            </a:r>
            <a:r>
              <a:rPr lang="en-US" dirty="0" smtClean="0"/>
              <a:t> EPA ca SUV[5]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împărtășește</a:t>
            </a:r>
            <a:r>
              <a:rPr lang="en-US" dirty="0" smtClean="0"/>
              <a:t> </a:t>
            </a:r>
            <a:r>
              <a:rPr lang="en-US" dirty="0" err="1" smtClean="0"/>
              <a:t>aproximativ</a:t>
            </a:r>
            <a:r>
              <a:rPr lang="en-US" dirty="0" smtClean="0"/>
              <a:t> 30% din </a:t>
            </a:r>
            <a:r>
              <a:rPr lang="en-US" dirty="0" err="1" smtClean="0"/>
              <a:t>conținutul</a:t>
            </a:r>
            <a:r>
              <a:rPr lang="en-US" dirty="0" smtClean="0"/>
              <a:t> </a:t>
            </a:r>
            <a:r>
              <a:rPr lang="en-US" dirty="0" err="1" smtClean="0"/>
              <a:t>său</a:t>
            </a:r>
            <a:r>
              <a:rPr lang="en-US" dirty="0" smtClean="0"/>
              <a:t> cu </a:t>
            </a:r>
            <a:r>
              <a:rPr lang="en-US" dirty="0" err="1" smtClean="0"/>
              <a:t>Modelul</a:t>
            </a:r>
            <a:r>
              <a:rPr lang="en-US" dirty="0" smtClean="0"/>
              <a:t> S, </a:t>
            </a:r>
            <a:r>
              <a:rPr lang="en-US" dirty="0" err="1" smtClean="0"/>
              <a:t>jumătate</a:t>
            </a:r>
            <a:r>
              <a:rPr lang="en-US" dirty="0" smtClean="0"/>
              <a:t> din </a:t>
            </a:r>
            <a:r>
              <a:rPr lang="en-US" dirty="0" err="1" smtClean="0"/>
              <a:t>cele</a:t>
            </a:r>
            <a:r>
              <a:rPr lang="en-US" dirty="0" smtClean="0"/>
              <a:t> 60% </a:t>
            </a:r>
            <a:r>
              <a:rPr lang="en-US" dirty="0" err="1" smtClean="0"/>
              <a:t>planificate</a:t>
            </a:r>
            <a:r>
              <a:rPr lang="en-US" dirty="0" smtClean="0"/>
              <a:t> </a:t>
            </a:r>
            <a:r>
              <a:rPr lang="en-US" dirty="0" err="1" smtClean="0"/>
              <a:t>inițial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</a:t>
            </a:r>
            <a:r>
              <a:rPr lang="en-US" dirty="0" err="1" smtClean="0"/>
              <a:t>cântărește</a:t>
            </a:r>
            <a:r>
              <a:rPr lang="en-US" dirty="0" smtClean="0"/>
              <a:t> cu </a:t>
            </a:r>
            <a:r>
              <a:rPr lang="en-US" dirty="0" err="1" smtClean="0"/>
              <a:t>aproximativ</a:t>
            </a:r>
            <a:r>
              <a:rPr lang="en-US" dirty="0" smtClean="0"/>
              <a:t> 10%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mult</a:t>
            </a:r>
            <a:r>
              <a:rPr lang="en-US" dirty="0" smtClean="0"/>
              <a:t>. </a:t>
            </a:r>
            <a:r>
              <a:rPr lang="en-US" dirty="0" err="1" smtClean="0"/>
              <a:t>Atât</a:t>
            </a:r>
            <a:r>
              <a:rPr lang="en-US" dirty="0" smtClean="0"/>
              <a:t> Model X, </a:t>
            </a:r>
            <a:r>
              <a:rPr lang="en-US" dirty="0" err="1" smtClean="0"/>
              <a:t>cât</a:t>
            </a:r>
            <a:r>
              <a:rPr lang="en-US" dirty="0" smtClean="0"/>
              <a:t> </a:t>
            </a:r>
            <a:r>
              <a:rPr lang="en-US" dirty="0" err="1" smtClean="0"/>
              <a:t>și</a:t>
            </a:r>
            <a:r>
              <a:rPr lang="en-US" dirty="0" smtClean="0"/>
              <a:t> Model S </a:t>
            </a:r>
            <a:r>
              <a:rPr lang="en-US" dirty="0" err="1" smtClean="0"/>
              <a:t>sunt</a:t>
            </a:r>
            <a:r>
              <a:rPr lang="en-US" dirty="0" smtClean="0"/>
              <a:t> </a:t>
            </a:r>
            <a:r>
              <a:rPr lang="en-US" dirty="0" err="1" smtClean="0"/>
              <a:t>produse</a:t>
            </a:r>
            <a:r>
              <a:rPr lang="en-US" dirty="0" smtClean="0"/>
              <a:t> la </a:t>
            </a:r>
            <a:r>
              <a:rPr lang="en-US" dirty="0" err="1" smtClean="0"/>
              <a:t>Fabrica</a:t>
            </a:r>
            <a:r>
              <a:rPr lang="en-US" dirty="0" smtClean="0"/>
              <a:t> Tesla din Fremont, California. </a:t>
            </a:r>
            <a:r>
              <a:rPr lang="en-US" dirty="0" err="1" smtClean="0"/>
              <a:t>Prototipul</a:t>
            </a:r>
            <a:r>
              <a:rPr lang="en-US" dirty="0" smtClean="0"/>
              <a:t> a </a:t>
            </a:r>
            <a:r>
              <a:rPr lang="en-US" dirty="0" err="1" smtClean="0"/>
              <a:t>fost</a:t>
            </a:r>
            <a:r>
              <a:rPr lang="en-US" dirty="0" smtClean="0"/>
              <a:t> </a:t>
            </a:r>
            <a:r>
              <a:rPr lang="en-US" dirty="0" err="1" smtClean="0"/>
              <a:t>dezvăluit</a:t>
            </a:r>
            <a:r>
              <a:rPr lang="en-US" dirty="0" smtClean="0"/>
              <a:t> la </a:t>
            </a:r>
            <a:r>
              <a:rPr lang="en-US" dirty="0" err="1" smtClean="0"/>
              <a:t>studiourile</a:t>
            </a:r>
            <a:r>
              <a:rPr lang="en-US" dirty="0" smtClean="0"/>
              <a:t> de design Tesla din Hawthorne, California, </a:t>
            </a:r>
            <a:r>
              <a:rPr lang="en-US" dirty="0" err="1" smtClean="0"/>
              <a:t>pe</a:t>
            </a:r>
            <a:r>
              <a:rPr lang="en-US" dirty="0" smtClean="0"/>
              <a:t> 9 </a:t>
            </a:r>
            <a:r>
              <a:rPr lang="en-US" dirty="0" err="1" smtClean="0"/>
              <a:t>februarie</a:t>
            </a:r>
            <a:r>
              <a:rPr lang="en-US" dirty="0" smtClean="0"/>
              <a:t> 2012.[9][10] </a:t>
            </a:r>
            <a:r>
              <a:rPr lang="en-US" dirty="0" err="1" smtClean="0"/>
              <a:t>Primele</a:t>
            </a:r>
            <a:r>
              <a:rPr lang="en-US" dirty="0" smtClean="0"/>
              <a:t> </a:t>
            </a:r>
            <a:r>
              <a:rPr lang="en-US" dirty="0" err="1" smtClean="0"/>
              <a:t>livrări</a:t>
            </a:r>
            <a:r>
              <a:rPr lang="en-US" dirty="0" smtClean="0"/>
              <a:t> ale </a:t>
            </a:r>
            <a:r>
              <a:rPr lang="en-US" dirty="0" err="1" smtClean="0"/>
              <a:t>modelului</a:t>
            </a:r>
            <a:r>
              <a:rPr lang="en-US" dirty="0" smtClean="0"/>
              <a:t> X au </a:t>
            </a:r>
            <a:r>
              <a:rPr lang="en-US" dirty="0" err="1" smtClean="0"/>
              <a:t>început</a:t>
            </a:r>
            <a:r>
              <a:rPr lang="en-US" dirty="0" smtClean="0"/>
              <a:t> </a:t>
            </a:r>
            <a:r>
              <a:rPr lang="en-US" dirty="0" err="1" smtClean="0"/>
              <a:t>în</a:t>
            </a:r>
            <a:r>
              <a:rPr lang="en-US" dirty="0" smtClean="0"/>
              <a:t> </a:t>
            </a:r>
            <a:r>
              <a:rPr lang="en-US" dirty="0" err="1" smtClean="0"/>
              <a:t>septembrie</a:t>
            </a:r>
            <a:r>
              <a:rPr lang="en-US" dirty="0" smtClean="0"/>
              <a:t> 2015.[11] </a:t>
            </a:r>
            <a:r>
              <a:rPr lang="en-US" dirty="0" err="1" smtClean="0"/>
              <a:t>După</a:t>
            </a:r>
            <a:r>
              <a:rPr lang="en-US" dirty="0" smtClean="0"/>
              <a:t> un an </a:t>
            </a:r>
            <a:r>
              <a:rPr lang="en-US" dirty="0" err="1" smtClean="0"/>
              <a:t>întreg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piață</a:t>
            </a:r>
            <a:r>
              <a:rPr lang="en-US" dirty="0" smtClean="0"/>
              <a:t>, </a:t>
            </a:r>
            <a:r>
              <a:rPr lang="en-US" dirty="0" err="1" smtClean="0"/>
              <a:t>în</a:t>
            </a:r>
            <a:r>
              <a:rPr lang="en-US" dirty="0" smtClean="0"/>
              <a:t> 2016, Model X s-a </a:t>
            </a:r>
            <a:r>
              <a:rPr lang="en-US" dirty="0" err="1" smtClean="0"/>
              <a:t>clasat</a:t>
            </a:r>
            <a:r>
              <a:rPr lang="en-US" dirty="0" smtClean="0"/>
              <a:t> </a:t>
            </a:r>
            <a:r>
              <a:rPr lang="en-US" dirty="0" err="1" smtClean="0"/>
              <a:t>pe</a:t>
            </a:r>
            <a:r>
              <a:rPr lang="en-US" dirty="0" smtClean="0"/>
              <a:t> </a:t>
            </a:r>
            <a:r>
              <a:rPr lang="en-US" dirty="0" err="1" smtClean="0"/>
              <a:t>locul</a:t>
            </a:r>
            <a:r>
              <a:rPr lang="en-US" dirty="0" smtClean="0"/>
              <a:t> </a:t>
            </a:r>
            <a:r>
              <a:rPr lang="en-US" dirty="0" err="1" smtClean="0"/>
              <a:t>șapte</a:t>
            </a:r>
            <a:r>
              <a:rPr lang="en-US" dirty="0" smtClean="0"/>
              <a:t> </a:t>
            </a:r>
            <a:r>
              <a:rPr lang="en-US" dirty="0" err="1" smtClean="0"/>
              <a:t>printre</a:t>
            </a:r>
            <a:r>
              <a:rPr lang="en-US" dirty="0" smtClean="0"/>
              <a:t> </a:t>
            </a:r>
            <a:r>
              <a:rPr lang="en-US" dirty="0" err="1" smtClean="0"/>
              <a:t>cele</a:t>
            </a:r>
            <a:r>
              <a:rPr lang="en-US" dirty="0" smtClean="0"/>
              <a:t> </a:t>
            </a:r>
            <a:r>
              <a:rPr lang="en-US" dirty="0" err="1" smtClean="0"/>
              <a:t>mai</a:t>
            </a:r>
            <a:r>
              <a:rPr lang="en-US" dirty="0" smtClean="0"/>
              <a:t> </a:t>
            </a:r>
            <a:r>
              <a:rPr lang="en-US" dirty="0" err="1" smtClean="0"/>
              <a:t>vândute</a:t>
            </a:r>
            <a:r>
              <a:rPr lang="en-US" dirty="0" smtClean="0"/>
              <a:t> </a:t>
            </a:r>
            <a:r>
              <a:rPr lang="en-US" dirty="0" err="1" smtClean="0"/>
              <a:t>mașini</a:t>
            </a:r>
            <a:r>
              <a:rPr lang="en-US" dirty="0" smtClean="0"/>
              <a:t> plug-in din </a:t>
            </a:r>
            <a:r>
              <a:rPr lang="en-US" dirty="0" err="1" smtClean="0"/>
              <a:t>lume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7227" y="1500884"/>
            <a:ext cx="4001198" cy="200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88344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Tesla Model 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259" y="1405054"/>
            <a:ext cx="7627434" cy="5452946"/>
          </a:xfrm>
        </p:spPr>
        <p:txBody>
          <a:bodyPr>
            <a:normAutofit/>
          </a:bodyPr>
          <a:lstStyle/>
          <a:p>
            <a:r>
              <a:rPr lang="en-US" b="1" dirty="0"/>
              <a:t>Tesla Model Y </a:t>
            </a:r>
            <a:r>
              <a:rPr lang="en-US" dirty="0" err="1"/>
              <a:t>este</a:t>
            </a:r>
            <a:r>
              <a:rPr lang="en-US" dirty="0"/>
              <a:t> un crossover compact electric cu </a:t>
            </a:r>
            <a:r>
              <a:rPr lang="en-US" dirty="0" err="1"/>
              <a:t>baterii</a:t>
            </a:r>
            <a:r>
              <a:rPr lang="en-US" dirty="0"/>
              <a:t>, </a:t>
            </a:r>
            <a:r>
              <a:rPr lang="en-US" dirty="0" err="1"/>
              <a:t>produs</a:t>
            </a:r>
            <a:r>
              <a:rPr lang="en-US" dirty="0"/>
              <a:t> de Tesla, Inc. </a:t>
            </a:r>
            <a:r>
              <a:rPr lang="en-US" dirty="0" err="1"/>
              <a:t>Dezvăluit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martie</a:t>
            </a:r>
            <a:r>
              <a:rPr lang="en-US" dirty="0"/>
              <a:t> 2019[3],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producția</a:t>
            </a:r>
            <a:r>
              <a:rPr lang="en-US" dirty="0"/>
              <a:t> la </a:t>
            </a:r>
            <a:r>
              <a:rPr lang="en-US" dirty="0" err="1"/>
              <a:t>fabrica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din Fremont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ianuarie</a:t>
            </a:r>
            <a:r>
              <a:rPr lang="en-US" dirty="0"/>
              <a:t> 2020[4]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început</a:t>
            </a:r>
            <a:r>
              <a:rPr lang="en-US" dirty="0"/>
              <a:t> </a:t>
            </a:r>
            <a:r>
              <a:rPr lang="en-US" dirty="0" err="1"/>
              <a:t>livrările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13 </a:t>
            </a:r>
            <a:r>
              <a:rPr lang="en-US" dirty="0" err="1"/>
              <a:t>martie</a:t>
            </a:r>
            <a:r>
              <a:rPr lang="en-US" dirty="0"/>
              <a:t> 2020.[5]</a:t>
            </a:r>
          </a:p>
          <a:p>
            <a:endParaRPr lang="en-US" dirty="0"/>
          </a:p>
          <a:p>
            <a:r>
              <a:rPr lang="en-US" dirty="0" err="1"/>
              <a:t>Modelul</a:t>
            </a:r>
            <a:r>
              <a:rPr lang="en-US" dirty="0"/>
              <a:t> Y 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sedan Model 3.[6] Se </a:t>
            </a:r>
            <a:r>
              <a:rPr lang="en-US" dirty="0" err="1"/>
              <a:t>estimează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împarte</a:t>
            </a:r>
            <a:r>
              <a:rPr lang="en-US" dirty="0"/>
              <a:t> 75% din </a:t>
            </a:r>
            <a:r>
              <a:rPr lang="en-US" dirty="0" err="1"/>
              <a:t>piesele</a:t>
            </a:r>
            <a:r>
              <a:rPr lang="en-US" dirty="0"/>
              <a:t> sale cu Tesla Model 3,[7] care include un design interior </a:t>
            </a:r>
            <a:r>
              <a:rPr lang="en-US" dirty="0" err="1"/>
              <a:t>și</a:t>
            </a:r>
            <a:r>
              <a:rPr lang="en-US" dirty="0"/>
              <a:t> exterior similar </a:t>
            </a:r>
            <a:r>
              <a:rPr lang="en-US" dirty="0" err="1"/>
              <a:t>și</a:t>
            </a:r>
            <a:r>
              <a:rPr lang="en-US" dirty="0"/>
              <a:t> un </a:t>
            </a:r>
            <a:r>
              <a:rPr lang="en-US" dirty="0" err="1"/>
              <a:t>grup</a:t>
            </a:r>
            <a:r>
              <a:rPr lang="en-US" dirty="0"/>
              <a:t> </a:t>
            </a:r>
            <a:r>
              <a:rPr lang="en-US" dirty="0" err="1"/>
              <a:t>motopropulsor</a:t>
            </a:r>
            <a:r>
              <a:rPr lang="en-US" dirty="0"/>
              <a:t> electric. </a:t>
            </a:r>
            <a:r>
              <a:rPr lang="en-US" dirty="0" err="1"/>
              <a:t>Modelul</a:t>
            </a:r>
            <a:r>
              <a:rPr lang="en-US" dirty="0"/>
              <a:t> Y </a:t>
            </a:r>
            <a:r>
              <a:rPr lang="en-US" dirty="0" err="1"/>
              <a:t>umple</a:t>
            </a:r>
            <a:r>
              <a:rPr lang="en-US" dirty="0"/>
              <a:t> un segment </a:t>
            </a:r>
            <a:r>
              <a:rPr lang="en-US" dirty="0" err="1"/>
              <a:t>mai</a:t>
            </a:r>
            <a:r>
              <a:rPr lang="en-US" dirty="0"/>
              <a:t> mic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</a:t>
            </a:r>
            <a:r>
              <a:rPr lang="en-US" dirty="0" err="1"/>
              <a:t>puțin</a:t>
            </a:r>
            <a:r>
              <a:rPr lang="en-US" dirty="0"/>
              <a:t> </a:t>
            </a:r>
            <a:r>
              <a:rPr lang="en-US" dirty="0" err="1"/>
              <a:t>costisitor</a:t>
            </a:r>
            <a:r>
              <a:rPr lang="en-US" dirty="0"/>
              <a:t> </a:t>
            </a:r>
            <a:r>
              <a:rPr lang="en-US" dirty="0" err="1"/>
              <a:t>decât</a:t>
            </a:r>
            <a:r>
              <a:rPr lang="en-US" dirty="0"/>
              <a:t> Tesla Model X de </a:t>
            </a:r>
            <a:r>
              <a:rPr lang="en-US" dirty="0" err="1"/>
              <a:t>mărime</a:t>
            </a:r>
            <a:r>
              <a:rPr lang="en-US" dirty="0"/>
              <a:t> </a:t>
            </a:r>
            <a:r>
              <a:rPr lang="en-US" dirty="0" err="1"/>
              <a:t>medie</a:t>
            </a:r>
            <a:r>
              <a:rPr lang="en-US" dirty="0"/>
              <a:t>.[8] La </a:t>
            </a:r>
            <a:r>
              <a:rPr lang="en-US" dirty="0" err="1"/>
              <a:t>fel</a:t>
            </a:r>
            <a:r>
              <a:rPr lang="en-US" dirty="0"/>
              <a:t> ca </a:t>
            </a:r>
            <a:r>
              <a:rPr lang="en-US" dirty="0" err="1"/>
              <a:t>Modelul</a:t>
            </a:r>
            <a:r>
              <a:rPr lang="en-US" dirty="0"/>
              <a:t> X, </a:t>
            </a:r>
            <a:r>
              <a:rPr lang="en-US" dirty="0" err="1"/>
              <a:t>Modelul</a:t>
            </a:r>
            <a:r>
              <a:rPr lang="en-US" dirty="0"/>
              <a:t> Y </a:t>
            </a:r>
            <a:r>
              <a:rPr lang="en-US" dirty="0" err="1"/>
              <a:t>oferă</a:t>
            </a:r>
            <a:r>
              <a:rPr lang="en-US" dirty="0"/>
              <a:t> </a:t>
            </a:r>
            <a:r>
              <a:rPr lang="en-US" dirty="0" err="1"/>
              <a:t>opțional</a:t>
            </a:r>
            <a:r>
              <a:rPr lang="en-US" dirty="0"/>
              <a:t> </a:t>
            </a:r>
            <a:r>
              <a:rPr lang="en-US" dirty="0" err="1"/>
              <a:t>scaune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al </a:t>
            </a:r>
            <a:r>
              <a:rPr lang="en-US" dirty="0" err="1"/>
              <a:t>treilea</a:t>
            </a:r>
            <a:r>
              <a:rPr lang="en-US" dirty="0"/>
              <a:t> </a:t>
            </a:r>
            <a:r>
              <a:rPr lang="en-US" dirty="0" err="1"/>
              <a:t>rând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o capacitate de </a:t>
            </a:r>
            <a:r>
              <a:rPr lang="en-US" dirty="0" err="1"/>
              <a:t>șapte</a:t>
            </a:r>
            <a:r>
              <a:rPr lang="en-US" dirty="0"/>
              <a:t> </a:t>
            </a:r>
            <a:r>
              <a:rPr lang="en-US" dirty="0" err="1"/>
              <a:t>pasageri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727" y="1782300"/>
            <a:ext cx="3888328" cy="2184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88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4867" y="0"/>
            <a:ext cx="9905998" cy="1905000"/>
          </a:xfrm>
        </p:spPr>
        <p:txBody>
          <a:bodyPr/>
          <a:lstStyle/>
          <a:p>
            <a:r>
              <a:rPr lang="en-US" b="1" dirty="0">
                <a:effectLst/>
              </a:rPr>
              <a:t>Honda 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374" y="1516566"/>
            <a:ext cx="7578841" cy="4817327"/>
          </a:xfrm>
        </p:spPr>
        <p:txBody>
          <a:bodyPr>
            <a:normAutofit/>
          </a:bodyPr>
          <a:lstStyle/>
          <a:p>
            <a:r>
              <a:rPr lang="en-US" b="1" dirty="0"/>
              <a:t>Honda e </a:t>
            </a:r>
            <a:r>
              <a:rPr lang="en-US" dirty="0" err="1"/>
              <a:t>este</a:t>
            </a:r>
            <a:r>
              <a:rPr lang="en-US" dirty="0"/>
              <a:t> un supermini electric cu </a:t>
            </a:r>
            <a:r>
              <a:rPr lang="en-US" dirty="0" err="1"/>
              <a:t>baterie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de </a:t>
            </a:r>
            <a:r>
              <a:rPr lang="en-US" dirty="0" err="1"/>
              <a:t>producătorul</a:t>
            </a:r>
            <a:r>
              <a:rPr lang="en-US" dirty="0"/>
              <a:t> auto </a:t>
            </a:r>
            <a:r>
              <a:rPr lang="en-US" dirty="0" err="1"/>
              <a:t>japonez</a:t>
            </a:r>
            <a:r>
              <a:rPr lang="en-US" dirty="0"/>
              <a:t> Honda, </a:t>
            </a:r>
            <a:r>
              <a:rPr lang="en-US" dirty="0" err="1"/>
              <a:t>disponibil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piețele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japoneză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2020.[3] Se </a:t>
            </a:r>
            <a:r>
              <a:rPr lang="en-US" dirty="0" err="1"/>
              <a:t>bazează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Conceptul</a:t>
            </a:r>
            <a:r>
              <a:rPr lang="en-US" dirty="0"/>
              <a:t> Urban EV </a:t>
            </a:r>
            <a:r>
              <a:rPr lang="en-US" dirty="0" err="1"/>
              <a:t>prezentat</a:t>
            </a:r>
            <a:r>
              <a:rPr lang="en-US" dirty="0"/>
              <a:t> la </a:t>
            </a:r>
            <a:r>
              <a:rPr lang="en-US" dirty="0" err="1"/>
              <a:t>Salonul</a:t>
            </a:r>
            <a:r>
              <a:rPr lang="en-US" dirty="0"/>
              <a:t> Auto </a:t>
            </a:r>
            <a:r>
              <a:rPr lang="en-US" dirty="0" err="1"/>
              <a:t>Internațional</a:t>
            </a:r>
            <a:r>
              <a:rPr lang="en-US" dirty="0"/>
              <a:t> Germania din 2017,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septembrie</a:t>
            </a:r>
            <a:r>
              <a:rPr lang="en-US" dirty="0"/>
              <a:t> 2017. </a:t>
            </a:r>
            <a:r>
              <a:rPr lang="en-US" dirty="0" err="1"/>
              <a:t>Versiunea</a:t>
            </a:r>
            <a:r>
              <a:rPr lang="en-US" dirty="0"/>
              <a:t> de </a:t>
            </a:r>
            <a:r>
              <a:rPr lang="en-US" dirty="0" err="1"/>
              <a:t>producție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dezvăluită</a:t>
            </a:r>
            <a:r>
              <a:rPr lang="en-US" dirty="0"/>
              <a:t> la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spectacol</a:t>
            </a:r>
            <a:r>
              <a:rPr lang="en-US" dirty="0"/>
              <a:t> din 2019. </a:t>
            </a:r>
            <a:r>
              <a:rPr lang="en-US" dirty="0" err="1"/>
              <a:t>Spre</a:t>
            </a:r>
            <a:r>
              <a:rPr lang="en-US" dirty="0"/>
              <a:t> </a:t>
            </a:r>
            <a:r>
              <a:rPr lang="en-US" dirty="0" err="1"/>
              <a:t>deosebire</a:t>
            </a:r>
            <a:r>
              <a:rPr lang="en-US" dirty="0"/>
              <a:t> de </a:t>
            </a:r>
            <a:r>
              <a:rPr lang="en-US" dirty="0" err="1"/>
              <a:t>aspectul</a:t>
            </a:r>
            <a:r>
              <a:rPr lang="en-US" dirty="0"/>
              <a:t> </a:t>
            </a:r>
            <a:r>
              <a:rPr lang="en-US" dirty="0" err="1"/>
              <a:t>Conceptului</a:t>
            </a:r>
            <a:r>
              <a:rPr lang="en-US" dirty="0"/>
              <a:t> Urban EV, care era un hatchback cu 3 </a:t>
            </a:r>
            <a:r>
              <a:rPr lang="en-US" dirty="0" err="1"/>
              <a:t>uși</a:t>
            </a:r>
            <a:r>
              <a:rPr lang="en-US" dirty="0"/>
              <a:t>, </a:t>
            </a:r>
            <a:r>
              <a:rPr lang="en-US" dirty="0" err="1"/>
              <a:t>versiunea</a:t>
            </a:r>
            <a:r>
              <a:rPr lang="en-US" dirty="0"/>
              <a:t> de </a:t>
            </a:r>
            <a:r>
              <a:rPr lang="en-US" dirty="0" err="1"/>
              <a:t>producție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disponibilă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ca model cu 5 </a:t>
            </a:r>
            <a:r>
              <a:rPr lang="en-US" dirty="0" err="1"/>
              <a:t>uși</a:t>
            </a:r>
            <a:r>
              <a:rPr lang="en-US" dirty="0"/>
              <a:t>. </a:t>
            </a:r>
            <a:r>
              <a:rPr lang="en-US" dirty="0" err="1"/>
              <a:t>Numele</a:t>
            </a:r>
            <a:r>
              <a:rPr lang="en-US" dirty="0"/>
              <a:t> </a:t>
            </a:r>
            <a:r>
              <a:rPr lang="en-US" dirty="0" err="1"/>
              <a:t>său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confirmat</a:t>
            </a:r>
            <a:r>
              <a:rPr lang="en-US" dirty="0"/>
              <a:t> de Honda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mai</a:t>
            </a:r>
            <a:r>
              <a:rPr lang="en-US" dirty="0"/>
              <a:t> 2019.[4] </a:t>
            </a:r>
            <a:r>
              <a:rPr lang="en-US" dirty="0" err="1"/>
              <a:t>Vehiculul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decorat</a:t>
            </a:r>
            <a:r>
              <a:rPr lang="en-US" dirty="0"/>
              <a:t> cu un aspect retro care </a:t>
            </a:r>
            <a:r>
              <a:rPr lang="en-US" dirty="0" err="1"/>
              <a:t>amintește</a:t>
            </a:r>
            <a:r>
              <a:rPr lang="en-US" dirty="0"/>
              <a:t> de prima </a:t>
            </a:r>
            <a:r>
              <a:rPr lang="en-US" dirty="0" err="1"/>
              <a:t>generație</a:t>
            </a:r>
            <a:r>
              <a:rPr lang="en-US" dirty="0"/>
              <a:t> de Civic. </a:t>
            </a:r>
            <a:r>
              <a:rPr lang="en-US" dirty="0" err="1"/>
              <a:t>Scopul</a:t>
            </a:r>
            <a:r>
              <a:rPr lang="en-US" dirty="0"/>
              <a:t> </a:t>
            </a:r>
            <a:r>
              <a:rPr lang="en-US" dirty="0" err="1"/>
              <a:t>declarat</a:t>
            </a:r>
            <a:r>
              <a:rPr lang="en-US" dirty="0"/>
              <a:t> al Honda </a:t>
            </a:r>
            <a:r>
              <a:rPr lang="en-US" dirty="0" err="1"/>
              <a:t>este</a:t>
            </a:r>
            <a:r>
              <a:rPr lang="en-US" dirty="0"/>
              <a:t> de a </a:t>
            </a:r>
            <a:r>
              <a:rPr lang="en-US" dirty="0" err="1"/>
              <a:t>oferi</a:t>
            </a:r>
            <a:r>
              <a:rPr lang="en-US" dirty="0"/>
              <a:t> </a:t>
            </a:r>
            <a:r>
              <a:rPr lang="en-US" dirty="0" err="1"/>
              <a:t>exclusiv</a:t>
            </a:r>
            <a:r>
              <a:rPr lang="en-US" dirty="0"/>
              <a:t> </a:t>
            </a:r>
            <a:r>
              <a:rPr lang="en-US" dirty="0" err="1"/>
              <a:t>sisteme</a:t>
            </a:r>
            <a:r>
              <a:rPr lang="en-US" dirty="0"/>
              <a:t> de </a:t>
            </a:r>
            <a:r>
              <a:rPr lang="en-US" dirty="0" err="1"/>
              <a:t>propulsie</a:t>
            </a:r>
            <a:r>
              <a:rPr lang="en-US" dirty="0"/>
              <a:t> </a:t>
            </a:r>
            <a:r>
              <a:rPr lang="en-US" dirty="0" err="1"/>
              <a:t>electrificate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modelele</a:t>
            </a:r>
            <a:r>
              <a:rPr lang="en-US" dirty="0"/>
              <a:t> sale </a:t>
            </a:r>
            <a:r>
              <a:rPr lang="en-US" dirty="0" err="1"/>
              <a:t>principale</a:t>
            </a:r>
            <a:r>
              <a:rPr lang="en-US" dirty="0"/>
              <a:t> </a:t>
            </a:r>
            <a:r>
              <a:rPr lang="en-US" dirty="0" err="1"/>
              <a:t>europene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2022.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4596" y="1905000"/>
            <a:ext cx="3823762" cy="214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94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1905000"/>
          </a:xfrm>
        </p:spPr>
        <p:txBody>
          <a:bodyPr/>
          <a:lstStyle/>
          <a:p>
            <a:r>
              <a:rPr lang="en-US" dirty="0"/>
              <a:t>Hyundai </a:t>
            </a:r>
            <a:r>
              <a:rPr lang="en-US" dirty="0" err="1"/>
              <a:t>Ioniq</a:t>
            </a:r>
            <a:r>
              <a:rPr lang="en-US" dirty="0"/>
              <a:t>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314221"/>
            <a:ext cx="9905998" cy="2656778"/>
          </a:xfrm>
        </p:spPr>
        <p:txBody>
          <a:bodyPr/>
          <a:lstStyle/>
          <a:p>
            <a:r>
              <a:rPr lang="en-US" b="1" dirty="0"/>
              <a:t>Hyundai </a:t>
            </a:r>
            <a:r>
              <a:rPr lang="en-US" b="1" dirty="0" err="1"/>
              <a:t>Ioniq</a:t>
            </a:r>
            <a:r>
              <a:rPr lang="en-US" b="1" dirty="0"/>
              <a:t> 5 </a:t>
            </a:r>
            <a:r>
              <a:rPr lang="en-US" dirty="0" err="1" smtClean="0"/>
              <a:t>este</a:t>
            </a:r>
            <a:r>
              <a:rPr lang="en-US" dirty="0" smtClean="0"/>
              <a:t> </a:t>
            </a:r>
            <a:r>
              <a:rPr lang="en-US" dirty="0"/>
              <a:t>un SUV crossover compact electric cu </a:t>
            </a:r>
            <a:r>
              <a:rPr lang="en-US" dirty="0" err="1"/>
              <a:t>baterii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de Hyundai. Este </a:t>
            </a:r>
            <a:r>
              <a:rPr lang="en-US" dirty="0" err="1"/>
              <a:t>primul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care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comercializat</a:t>
            </a:r>
            <a:r>
              <a:rPr lang="en-US" dirty="0"/>
              <a:t> din </a:t>
            </a:r>
            <a:r>
              <a:rPr lang="en-US" dirty="0" err="1"/>
              <a:t>gama</a:t>
            </a:r>
            <a:r>
              <a:rPr lang="en-US" dirty="0"/>
              <a:t> </a:t>
            </a:r>
            <a:r>
              <a:rPr lang="en-US" dirty="0" err="1"/>
              <a:t>Ioniq</a:t>
            </a:r>
            <a:r>
              <a:rPr lang="en-US" dirty="0"/>
              <a:t>, </a:t>
            </a:r>
            <a:r>
              <a:rPr lang="en-US" dirty="0" err="1"/>
              <a:t>axată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mașini</a:t>
            </a:r>
            <a:r>
              <a:rPr lang="en-US" dirty="0"/>
              <a:t> </a:t>
            </a:r>
            <a:r>
              <a:rPr lang="en-US" dirty="0" err="1"/>
              <a:t>electrice</a:t>
            </a:r>
            <a:r>
              <a:rPr lang="en-US" dirty="0"/>
              <a:t>,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primul</a:t>
            </a:r>
            <a:r>
              <a:rPr lang="en-US" dirty="0"/>
              <a:t> model </a:t>
            </a:r>
            <a:r>
              <a:rPr lang="en-US" dirty="0" err="1"/>
              <a:t>dezvoltat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platforma</a:t>
            </a:r>
            <a:r>
              <a:rPr lang="en-US" dirty="0"/>
              <a:t> </a:t>
            </a:r>
            <a:r>
              <a:rPr lang="en-US" dirty="0" err="1"/>
              <a:t>modulară</a:t>
            </a:r>
            <a:r>
              <a:rPr lang="en-US" dirty="0"/>
              <a:t> </a:t>
            </a:r>
            <a:r>
              <a:rPr lang="en-US" dirty="0" err="1"/>
              <a:t>globală</a:t>
            </a:r>
            <a:r>
              <a:rPr lang="en-US" dirty="0"/>
              <a:t> Hyundai Electric (E-GMP).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dezvăluit</a:t>
            </a:r>
            <a:r>
              <a:rPr lang="en-US" dirty="0"/>
              <a:t> la </a:t>
            </a:r>
            <a:r>
              <a:rPr lang="en-US" dirty="0" err="1"/>
              <a:t>nivel</a:t>
            </a:r>
            <a:r>
              <a:rPr lang="en-US" dirty="0"/>
              <a:t> global </a:t>
            </a:r>
            <a:r>
              <a:rPr lang="en-US" dirty="0" err="1"/>
              <a:t>pe</a:t>
            </a:r>
            <a:r>
              <a:rPr lang="en-US" dirty="0"/>
              <a:t> 23 </a:t>
            </a:r>
            <a:r>
              <a:rPr lang="en-US" dirty="0" err="1"/>
              <a:t>februarie</a:t>
            </a:r>
            <a:r>
              <a:rPr lang="en-US" dirty="0"/>
              <a:t> 2021.</a:t>
            </a:r>
          </a:p>
        </p:txBody>
      </p:sp>
      <p:pic>
        <p:nvPicPr>
          <p:cNvPr id="6146" name="Picture 2" descr="Hyundai Ioniq 5 - Wikipedi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2880" y="3970999"/>
            <a:ext cx="5085499" cy="26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0965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0623" y="0"/>
            <a:ext cx="9905998" cy="1905000"/>
          </a:xfrm>
        </p:spPr>
        <p:txBody>
          <a:bodyPr/>
          <a:lstStyle/>
          <a:p>
            <a:r>
              <a:rPr lang="en-US" dirty="0"/>
              <a:t>Golf GTE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493" y="1579755"/>
            <a:ext cx="7656898" cy="4887952"/>
          </a:xfrm>
        </p:spPr>
        <p:txBody>
          <a:bodyPr>
            <a:normAutofit/>
          </a:bodyPr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hibrid</a:t>
            </a:r>
            <a:r>
              <a:rPr lang="en-US" dirty="0"/>
              <a:t> plug-in </a:t>
            </a:r>
            <a:r>
              <a:rPr lang="en-US" b="1" dirty="0"/>
              <a:t>Golf GTE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acționat</a:t>
            </a:r>
            <a:r>
              <a:rPr lang="en-US" dirty="0"/>
              <a:t> de </a:t>
            </a:r>
            <a:r>
              <a:rPr lang="en-US" dirty="0" err="1"/>
              <a:t>două</a:t>
            </a:r>
            <a:r>
              <a:rPr lang="en-US" dirty="0"/>
              <a:t> </a:t>
            </a:r>
            <a:r>
              <a:rPr lang="en-US" dirty="0" err="1"/>
              <a:t>surse</a:t>
            </a:r>
            <a:r>
              <a:rPr lang="en-US" dirty="0"/>
              <a:t> de </a:t>
            </a:r>
            <a:r>
              <a:rPr lang="en-US" dirty="0" err="1"/>
              <a:t>putere</a:t>
            </a:r>
            <a:r>
              <a:rPr lang="en-US" dirty="0"/>
              <a:t>: un motor </a:t>
            </a:r>
            <a:r>
              <a:rPr lang="en-US" dirty="0" err="1"/>
              <a:t>pe</a:t>
            </a:r>
            <a:r>
              <a:rPr lang="en-US" dirty="0"/>
              <a:t> </a:t>
            </a:r>
            <a:r>
              <a:rPr lang="en-US" dirty="0" err="1"/>
              <a:t>benzină</a:t>
            </a:r>
            <a:r>
              <a:rPr lang="en-US" dirty="0"/>
              <a:t> TSI de 1,4 </a:t>
            </a:r>
            <a:r>
              <a:rPr lang="en-US" dirty="0" err="1"/>
              <a:t>litri</a:t>
            </a:r>
            <a:r>
              <a:rPr lang="en-US" dirty="0"/>
              <a:t>, 110 kW (150 CP; 148 CP) </a:t>
            </a:r>
            <a:r>
              <a:rPr lang="en-US" dirty="0" err="1"/>
              <a:t>și</a:t>
            </a:r>
            <a:r>
              <a:rPr lang="en-US" dirty="0"/>
              <a:t> un motor electric de 75 kW (102 CP).[61] </a:t>
            </a:r>
            <a:r>
              <a:rPr lang="en-US" dirty="0" err="1"/>
              <a:t>Împreună</a:t>
            </a:r>
            <a:r>
              <a:rPr lang="en-US" dirty="0"/>
              <a:t>, se </a:t>
            </a:r>
            <a:r>
              <a:rPr lang="en-US" dirty="0" err="1"/>
              <a:t>combină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a produce o </a:t>
            </a:r>
            <a:r>
              <a:rPr lang="en-US" dirty="0" err="1"/>
              <a:t>putere</a:t>
            </a:r>
            <a:r>
              <a:rPr lang="en-US" dirty="0"/>
              <a:t> de 150 kW (204 CP; 201 CP) </a:t>
            </a:r>
            <a:r>
              <a:rPr lang="en-US" dirty="0" err="1"/>
              <a:t>și</a:t>
            </a:r>
            <a:r>
              <a:rPr lang="en-US" dirty="0"/>
              <a:t> 350 </a:t>
            </a:r>
            <a:r>
              <a:rPr lang="en-US" dirty="0" err="1"/>
              <a:t>N⋅m</a:t>
            </a:r>
            <a:r>
              <a:rPr lang="en-US" dirty="0"/>
              <a:t> (258 </a:t>
            </a:r>
            <a:r>
              <a:rPr lang="en-US" dirty="0" err="1"/>
              <a:t>lb⋅ft</a:t>
            </a:r>
            <a:r>
              <a:rPr lang="en-US" dirty="0"/>
              <a:t>) de </a:t>
            </a:r>
            <a:r>
              <a:rPr lang="en-US" dirty="0" err="1"/>
              <a:t>cuplu</a:t>
            </a:r>
            <a:r>
              <a:rPr lang="en-US" dirty="0"/>
              <a:t>, cu o </a:t>
            </a:r>
            <a:r>
              <a:rPr lang="en-US" dirty="0" err="1"/>
              <a:t>gamă</a:t>
            </a:r>
            <a:r>
              <a:rPr lang="en-US" dirty="0"/>
              <a:t> </a:t>
            </a:r>
            <a:r>
              <a:rPr lang="en-US" dirty="0" err="1"/>
              <a:t>teoretică</a:t>
            </a:r>
            <a:r>
              <a:rPr lang="en-US" dirty="0"/>
              <a:t> de 827 km (514 mi).[62] </a:t>
            </a:r>
            <a:r>
              <a:rPr lang="en-US" dirty="0" err="1"/>
              <a:t>Folosind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</a:t>
            </a:r>
            <a:r>
              <a:rPr lang="en-US" dirty="0" err="1"/>
              <a:t>motorul</a:t>
            </a:r>
            <a:r>
              <a:rPr lang="en-US" dirty="0"/>
              <a:t> electric, GTE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capabil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atingă</a:t>
            </a:r>
            <a:r>
              <a:rPr lang="en-US" dirty="0"/>
              <a:t> </a:t>
            </a:r>
            <a:r>
              <a:rPr lang="en-US" dirty="0" err="1"/>
              <a:t>viteze</a:t>
            </a:r>
            <a:r>
              <a:rPr lang="en-US" dirty="0"/>
              <a:t> de 130 km/h (81 mph). De </a:t>
            </a:r>
            <a:r>
              <a:rPr lang="en-US" dirty="0" err="1"/>
              <a:t>asemenea</a:t>
            </a:r>
            <a:r>
              <a:rPr lang="en-US" dirty="0"/>
              <a:t>, cu </a:t>
            </a:r>
            <a:r>
              <a:rPr lang="en-US" dirty="0" err="1"/>
              <a:t>motorul</a:t>
            </a:r>
            <a:r>
              <a:rPr lang="en-US" dirty="0"/>
              <a:t> TSI, Golf GTE </a:t>
            </a:r>
            <a:r>
              <a:rPr lang="en-US" dirty="0" err="1"/>
              <a:t>poate</a:t>
            </a:r>
            <a:r>
              <a:rPr lang="en-US" dirty="0"/>
              <a:t> </a:t>
            </a:r>
            <a:r>
              <a:rPr lang="en-US" dirty="0" err="1"/>
              <a:t>accelera</a:t>
            </a:r>
            <a:r>
              <a:rPr lang="en-US" dirty="0"/>
              <a:t> de la 0 la 100 km/h (62 mph) </a:t>
            </a:r>
            <a:r>
              <a:rPr lang="en-US" dirty="0" err="1"/>
              <a:t>în</a:t>
            </a:r>
            <a:r>
              <a:rPr lang="en-US" dirty="0"/>
              <a:t> 7,6 </a:t>
            </a:r>
            <a:r>
              <a:rPr lang="en-US" dirty="0" err="1"/>
              <a:t>secunde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până</a:t>
            </a:r>
            <a:r>
              <a:rPr lang="en-US" dirty="0"/>
              <a:t> la o </a:t>
            </a:r>
            <a:r>
              <a:rPr lang="en-US" dirty="0" err="1"/>
              <a:t>viteză</a:t>
            </a:r>
            <a:r>
              <a:rPr lang="en-US" dirty="0"/>
              <a:t> </a:t>
            </a:r>
            <a:r>
              <a:rPr lang="en-US" dirty="0" err="1"/>
              <a:t>maximă</a:t>
            </a:r>
            <a:r>
              <a:rPr lang="en-US" dirty="0"/>
              <a:t> de 215 km/h (134 mph). Golf GTE </a:t>
            </a:r>
            <a:r>
              <a:rPr lang="en-US" dirty="0" err="1"/>
              <a:t>împarte</a:t>
            </a:r>
            <a:r>
              <a:rPr lang="en-US" dirty="0"/>
              <a:t> hardware-</a:t>
            </a:r>
            <a:r>
              <a:rPr lang="en-US" dirty="0" err="1"/>
              <a:t>ul</a:t>
            </a:r>
            <a:r>
              <a:rPr lang="en-US" dirty="0"/>
              <a:t> de </a:t>
            </a:r>
            <a:r>
              <a:rPr lang="en-US" dirty="0" err="1"/>
              <a:t>bază</a:t>
            </a:r>
            <a:r>
              <a:rPr lang="en-US" dirty="0"/>
              <a:t> al </a:t>
            </a:r>
            <a:r>
              <a:rPr lang="en-US" dirty="0" err="1"/>
              <a:t>grupului</a:t>
            </a:r>
            <a:r>
              <a:rPr lang="en-US" dirty="0"/>
              <a:t> de </a:t>
            </a:r>
            <a:r>
              <a:rPr lang="en-US" dirty="0" err="1"/>
              <a:t>propulsie</a:t>
            </a:r>
            <a:r>
              <a:rPr lang="en-US" dirty="0"/>
              <a:t> cu Audi A3 </a:t>
            </a:r>
            <a:r>
              <a:rPr lang="en-US" dirty="0" err="1"/>
              <a:t>Sportback</a:t>
            </a:r>
            <a:r>
              <a:rPr lang="en-US" dirty="0"/>
              <a:t> e-</a:t>
            </a:r>
            <a:r>
              <a:rPr lang="en-US" dirty="0" err="1"/>
              <a:t>tron</a:t>
            </a:r>
            <a:r>
              <a:rPr lang="en-US" dirty="0"/>
              <a:t>,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controalele</a:t>
            </a:r>
            <a:r>
              <a:rPr lang="en-US" dirty="0"/>
              <a:t> software </a:t>
            </a:r>
            <a:r>
              <a:rPr lang="en-US" dirty="0" err="1"/>
              <a:t>sunt</a:t>
            </a:r>
            <a:r>
              <a:rPr lang="en-US" dirty="0"/>
              <a:t> </a:t>
            </a:r>
            <a:r>
              <a:rPr lang="en-US" dirty="0" err="1"/>
              <a:t>diferite</a:t>
            </a:r>
            <a:r>
              <a:rPr lang="en-US" dirty="0"/>
              <a:t>.[63] Golf GTE </a:t>
            </a:r>
            <a:r>
              <a:rPr lang="en-US" dirty="0" err="1"/>
              <a:t>împărtășește</a:t>
            </a:r>
            <a:r>
              <a:rPr lang="en-US" dirty="0"/>
              <a:t> </a:t>
            </a:r>
            <a:r>
              <a:rPr lang="en-US" dirty="0" err="1"/>
              <a:t>același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de </a:t>
            </a:r>
            <a:r>
              <a:rPr lang="en-US" dirty="0" err="1"/>
              <a:t>propulsie</a:t>
            </a:r>
            <a:r>
              <a:rPr lang="en-US" dirty="0"/>
              <a:t> </a:t>
            </a:r>
            <a:r>
              <a:rPr lang="en-US" dirty="0" err="1"/>
              <a:t>hibrid</a:t>
            </a:r>
            <a:r>
              <a:rPr lang="en-US" dirty="0"/>
              <a:t> plug-in cu Volkswagen Passat GTE, </a:t>
            </a:r>
            <a:r>
              <a:rPr lang="en-US" dirty="0" err="1"/>
              <a:t>dar</a:t>
            </a:r>
            <a:r>
              <a:rPr lang="en-US" dirty="0"/>
              <a:t> Passat are un </a:t>
            </a:r>
            <a:r>
              <a:rPr lang="en-US" dirty="0" err="1"/>
              <a:t>acumulator</a:t>
            </a:r>
            <a:r>
              <a:rPr lang="en-US" dirty="0"/>
              <a:t> Li-ion </a:t>
            </a:r>
            <a:r>
              <a:rPr lang="en-US" dirty="0" err="1"/>
              <a:t>mai</a:t>
            </a:r>
            <a:r>
              <a:rPr lang="en-US" dirty="0"/>
              <a:t> mare de 9,9 kWh.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0391" y="2263697"/>
            <a:ext cx="3763539" cy="21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06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Toyota Prius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156939"/>
            <a:ext cx="9905998" cy="3124201"/>
          </a:xfrm>
        </p:spPr>
        <p:txBody>
          <a:bodyPr/>
          <a:lstStyle/>
          <a:p>
            <a:r>
              <a:rPr lang="en-US" b="1" dirty="0"/>
              <a:t>Toyota Prius </a:t>
            </a:r>
            <a:r>
              <a:rPr lang="en-US" dirty="0"/>
              <a:t>Plug-in Hybrid (</a:t>
            </a:r>
            <a:r>
              <a:rPr lang="en-US" dirty="0" err="1"/>
              <a:t>deseori</a:t>
            </a:r>
            <a:r>
              <a:rPr lang="en-US" dirty="0"/>
              <a:t> </a:t>
            </a:r>
            <a:r>
              <a:rPr lang="en-US" dirty="0" err="1"/>
              <a:t>abreviat</a:t>
            </a:r>
            <a:r>
              <a:rPr lang="en-US" dirty="0"/>
              <a:t> ca Prius PHV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cunoscut</a:t>
            </a:r>
            <a:r>
              <a:rPr lang="en-US" dirty="0"/>
              <a:t> ca Prius Prime </a:t>
            </a:r>
            <a:r>
              <a:rPr lang="en-US" dirty="0" err="1"/>
              <a:t>în</a:t>
            </a:r>
            <a:r>
              <a:rPr lang="en-US" dirty="0"/>
              <a:t> America de Nord, </a:t>
            </a:r>
            <a:r>
              <a:rPr lang="en-US" dirty="0" err="1"/>
              <a:t>Coreea</a:t>
            </a:r>
            <a:r>
              <a:rPr lang="en-US" dirty="0"/>
              <a:t> de </a:t>
            </a:r>
            <a:r>
              <a:rPr lang="en-US" dirty="0" err="1"/>
              <a:t>Sud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Noua</a:t>
            </a:r>
            <a:r>
              <a:rPr lang="en-US" dirty="0"/>
              <a:t> </a:t>
            </a:r>
            <a:r>
              <a:rPr lang="en-US" dirty="0" err="1"/>
              <a:t>Zeelandă</a:t>
            </a:r>
            <a:r>
              <a:rPr lang="en-US" dirty="0"/>
              <a:t>) </a:t>
            </a:r>
            <a:r>
              <a:rPr lang="en-US" dirty="0" err="1"/>
              <a:t>este</a:t>
            </a:r>
            <a:r>
              <a:rPr lang="en-US" dirty="0"/>
              <a:t> un </a:t>
            </a:r>
            <a:r>
              <a:rPr lang="en-US" dirty="0" err="1"/>
              <a:t>liftback</a:t>
            </a:r>
            <a:r>
              <a:rPr lang="en-US" dirty="0"/>
              <a:t> </a:t>
            </a:r>
            <a:r>
              <a:rPr lang="en-US" dirty="0" err="1"/>
              <a:t>hibrid</a:t>
            </a:r>
            <a:r>
              <a:rPr lang="en-US" dirty="0"/>
              <a:t> plug-in </a:t>
            </a:r>
            <a:r>
              <a:rPr lang="en-US" dirty="0" err="1"/>
              <a:t>produs</a:t>
            </a:r>
            <a:r>
              <a:rPr lang="en-US" dirty="0"/>
              <a:t> de Toyota. </a:t>
            </a:r>
            <a:r>
              <a:rPr lang="en-US" dirty="0" err="1"/>
              <a:t>Modelul</a:t>
            </a:r>
            <a:r>
              <a:rPr lang="en-US" dirty="0"/>
              <a:t> din prima </a:t>
            </a:r>
            <a:r>
              <a:rPr lang="en-US" dirty="0" err="1"/>
              <a:t>generație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din 2012 </a:t>
            </a:r>
            <a:r>
              <a:rPr lang="en-US" dirty="0" err="1"/>
              <a:t>până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2016. </a:t>
            </a:r>
            <a:r>
              <a:rPr lang="en-US" dirty="0" err="1"/>
              <a:t>Modelul</a:t>
            </a:r>
            <a:r>
              <a:rPr lang="en-US" dirty="0"/>
              <a:t> din a </a:t>
            </a:r>
            <a:r>
              <a:rPr lang="en-US" dirty="0" err="1"/>
              <a:t>doua</a:t>
            </a:r>
            <a:r>
              <a:rPr lang="en-US" dirty="0"/>
              <a:t> </a:t>
            </a:r>
            <a:r>
              <a:rPr lang="en-US" dirty="0" err="1"/>
              <a:t>generație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produs</a:t>
            </a:r>
            <a:r>
              <a:rPr lang="en-US" dirty="0"/>
              <a:t> din 2016.[1] </a:t>
            </a:r>
            <a:r>
              <a:rPr lang="en-US" dirty="0" err="1"/>
              <a:t>Producția</a:t>
            </a:r>
            <a:r>
              <a:rPr lang="en-US" dirty="0"/>
              <a:t> </a:t>
            </a:r>
            <a:r>
              <a:rPr lang="en-US" dirty="0" err="1"/>
              <a:t>modelului</a:t>
            </a:r>
            <a:r>
              <a:rPr lang="en-US" dirty="0"/>
              <a:t> de a </a:t>
            </a:r>
            <a:r>
              <a:rPr lang="en-US" dirty="0" err="1"/>
              <a:t>treia</a:t>
            </a:r>
            <a:r>
              <a:rPr lang="en-US" dirty="0"/>
              <a:t> </a:t>
            </a:r>
            <a:r>
              <a:rPr lang="en-US" dirty="0" err="1"/>
              <a:t>generație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de </a:t>
            </a:r>
            <a:r>
              <a:rPr lang="en-US" dirty="0" err="1"/>
              <a:t>așteptat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înceapă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2023.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258" y="3883994"/>
            <a:ext cx="5189158" cy="2602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75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36</TotalTime>
  <Words>964</Words>
  <Application>Microsoft Office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Bahnschrift</vt:lpstr>
      <vt:lpstr>Century Gothic</vt:lpstr>
      <vt:lpstr>Mesh</vt:lpstr>
      <vt:lpstr>PowerPoint Presentation</vt:lpstr>
      <vt:lpstr>Tesla Model S</vt:lpstr>
      <vt:lpstr>Tesla Model 3</vt:lpstr>
      <vt:lpstr>Tesla Model X</vt:lpstr>
      <vt:lpstr>Tesla Model Y</vt:lpstr>
      <vt:lpstr>Honda e</vt:lpstr>
      <vt:lpstr>Hyundai Ioniq 5</vt:lpstr>
      <vt:lpstr>Golf GTE</vt:lpstr>
      <vt:lpstr>Toyota Prius</vt:lpstr>
      <vt:lpstr>Mercedes-Benz EQS</vt:lpstr>
    </vt:vector>
  </TitlesOfParts>
  <Company>Liceul Teoretic "Alexandru Ioan Cuza"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Masini</dc:title>
  <dc:creator>DANIEL ȘTEFAN CHIRILĂ</dc:creator>
  <cp:lastModifiedBy>DANIEL ȘTEFAN CHIRILĂ</cp:lastModifiedBy>
  <cp:revision>5</cp:revision>
  <dcterms:created xsi:type="dcterms:W3CDTF">2023-02-15T13:28:18Z</dcterms:created>
  <dcterms:modified xsi:type="dcterms:W3CDTF">2023-02-15T14:04:23Z</dcterms:modified>
</cp:coreProperties>
</file>