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40" r:id="rId5"/>
    <p:sldId id="265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267" r:id="rId17"/>
    <p:sldId id="268" r:id="rId18"/>
    <p:sldId id="269" r:id="rId19"/>
    <p:sldId id="342" r:id="rId20"/>
    <p:sldId id="343" r:id="rId21"/>
    <p:sldId id="337" r:id="rId22"/>
    <p:sldId id="262" r:id="rId23"/>
    <p:sldId id="271" r:id="rId24"/>
    <p:sldId id="272" r:id="rId25"/>
    <p:sldId id="273" r:id="rId26"/>
    <p:sldId id="274" r:id="rId27"/>
    <p:sldId id="278" r:id="rId28"/>
    <p:sldId id="303" r:id="rId29"/>
    <p:sldId id="304" r:id="rId30"/>
    <p:sldId id="305" r:id="rId31"/>
    <p:sldId id="279" r:id="rId32"/>
    <p:sldId id="280" r:id="rId33"/>
    <p:sldId id="281" r:id="rId34"/>
    <p:sldId id="312" r:id="rId35"/>
    <p:sldId id="282" r:id="rId36"/>
    <p:sldId id="283" r:id="rId37"/>
    <p:sldId id="284" r:id="rId38"/>
    <p:sldId id="285" r:id="rId39"/>
    <p:sldId id="288" r:id="rId40"/>
    <p:sldId id="289" r:id="rId41"/>
    <p:sldId id="309" r:id="rId42"/>
    <p:sldId id="307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30" r:id="rId52"/>
    <p:sldId id="331" r:id="rId53"/>
    <p:sldId id="332" r:id="rId54"/>
    <p:sldId id="315" r:id="rId55"/>
    <p:sldId id="334" r:id="rId56"/>
    <p:sldId id="335" r:id="rId57"/>
    <p:sldId id="336" r:id="rId58"/>
    <p:sldId id="314" r:id="rId59"/>
    <p:sldId id="338" r:id="rId60"/>
    <p:sldId id="341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3760-D8EB-48D3-BAAE-967C73ED150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ooglecode.com/files/Git-1.7.9-preview20120201.exe" TargetMode="External"/><Relationship Id="rId2" Type="http://schemas.openxmlformats.org/officeDocument/2006/relationships/hyperlink" Target="http://help.github.com/win-set-up-g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ibrainapps.net/18" TargetMode="External"/><Relationship Id="rId2" Type="http://schemas.openxmlformats.org/officeDocument/2006/relationships/hyperlink" Target="http://binggrec.tistory.com/1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PostView.nhn?blogId=niee&amp;logNo=130112170119" TargetMode="External"/><Relationship Id="rId5" Type="http://schemas.openxmlformats.org/officeDocument/2006/relationships/hyperlink" Target="http://h9911120.blog.me/50137718243" TargetMode="External"/><Relationship Id="rId4" Type="http://schemas.openxmlformats.org/officeDocument/2006/relationships/hyperlink" Target="http://namhyung.springnote.com/pages/313277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c.daum.net/dic100/contents.do?query1=10XX26678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yunkyun@github.com/hyunkyun/dateManager.git" TargetMode="Externa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empty_wagon?Redirect=Log&amp;logNo=20141673487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apeyes.blog.me/7011825791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pinocc.tistory.com/89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clipsesource.com/blogs/2011/05/30/merging-branches-in-eclipse-git-egi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hyperlink" Target="http://enosent.tistory.com/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uhamizz.tistory.com/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561145" cy="2081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7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clone </a:t>
            </a:r>
            <a:r>
              <a:rPr lang="ko-KR" altLang="en-US" sz="2400" dirty="0"/>
              <a:t>를 사용하면 저장소 소스코드를 그대로 </a:t>
            </a:r>
            <a:r>
              <a:rPr lang="en-US" altLang="ko-KR" sz="2400" dirty="0"/>
              <a:t>checkout </a:t>
            </a:r>
            <a:r>
              <a:rPr lang="ko-KR" altLang="en-US" sz="2400" dirty="0"/>
              <a:t>받을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여기서 </a:t>
            </a:r>
            <a:r>
              <a:rPr lang="en-US" altLang="ko-KR" sz="2400" dirty="0"/>
              <a:t>SVN</a:t>
            </a:r>
            <a:r>
              <a:rPr lang="ko-KR" altLang="en-US" sz="2400" dirty="0"/>
              <a:t>와의 차이점은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은 저장소가 </a:t>
            </a:r>
            <a:r>
              <a:rPr lang="en-US" altLang="ko-KR" sz="2400" dirty="0"/>
              <a:t>local</a:t>
            </a:r>
            <a:r>
              <a:rPr lang="ko-KR" altLang="en-US" sz="2400" dirty="0"/>
              <a:t>에도 있기 때문에 원격 중앙 저장소의 소스 코드를 체크아웃 받을 수도 있지만</a:t>
            </a:r>
            <a:r>
              <a:rPr lang="en-US" altLang="ko-KR" sz="2400" dirty="0"/>
              <a:t>, </a:t>
            </a:r>
            <a:r>
              <a:rPr lang="ko-KR" altLang="en-US" sz="2400" dirty="0"/>
              <a:t>위와 같이 작업한 로컬의 저장소의 소스코드를 체크아웃 받을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Local</a:t>
            </a:r>
            <a:r>
              <a:rPr lang="ko-KR" altLang="en-US" sz="2400" dirty="0"/>
              <a:t>과 </a:t>
            </a:r>
            <a:r>
              <a:rPr lang="en-US" altLang="ko-KR" sz="2400" dirty="0"/>
              <a:t>Remote</a:t>
            </a:r>
            <a:r>
              <a:rPr lang="ko-KR" altLang="en-US" sz="2400" dirty="0"/>
              <a:t>의 저장소는 분리된 공간이고</a:t>
            </a:r>
            <a:r>
              <a:rPr lang="en-US" altLang="ko-KR" sz="2400" dirty="0"/>
              <a:t>, </a:t>
            </a:r>
            <a:r>
              <a:rPr lang="ko-KR" altLang="en-US" sz="2400" dirty="0"/>
              <a:t>몇 가지 명령을 통해서 연결시켜줄 수 있음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4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수정사항들은 저장소로 </a:t>
            </a:r>
            <a:r>
              <a:rPr lang="en-US" altLang="ko-KR" sz="2400" dirty="0"/>
              <a:t>Commit</a:t>
            </a:r>
            <a:r>
              <a:rPr lang="ko-KR" altLang="en-US" sz="2400" dirty="0"/>
              <a:t>할 수 있다</a:t>
            </a:r>
            <a:r>
              <a:rPr lang="en-US" altLang="ko-KR" sz="2400" dirty="0"/>
              <a:t>. </a:t>
            </a:r>
          </a:p>
          <a:p>
            <a:r>
              <a:rPr lang="ko-KR" altLang="en-US" sz="2400" spc="-150" dirty="0"/>
              <a:t>지난 시간까지 작업한 것에 대한 새로운 </a:t>
            </a:r>
            <a:r>
              <a:rPr lang="en-US" altLang="ko-KR" sz="2400" spc="-150" dirty="0"/>
              <a:t>Revision</a:t>
            </a:r>
            <a:r>
              <a:rPr lang="ko-KR" altLang="en-US" sz="2400" spc="-150" dirty="0"/>
              <a:t>을 만드는 것</a:t>
            </a:r>
            <a:r>
              <a:rPr lang="en-US" altLang="ko-KR" sz="2400" spc="-15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spc="-150" dirty="0"/>
              <a:t>각 </a:t>
            </a:r>
            <a:r>
              <a:rPr lang="en-US" altLang="ko-KR" sz="2400" spc="-150" dirty="0"/>
              <a:t>Commit</a:t>
            </a:r>
            <a:r>
              <a:rPr lang="ko-KR" altLang="en-US" sz="2400" spc="-150" dirty="0"/>
              <a:t>은 저자</a:t>
            </a:r>
            <a:r>
              <a:rPr lang="en-US" altLang="ko-KR" sz="2400" spc="-150" dirty="0"/>
              <a:t>(Author)</a:t>
            </a:r>
            <a:r>
              <a:rPr lang="ko-KR" altLang="en-US" sz="2400" spc="-150" dirty="0"/>
              <a:t>와 코멘트</a:t>
            </a:r>
            <a:r>
              <a:rPr lang="en-US" altLang="ko-KR" sz="2400" spc="-150" dirty="0"/>
              <a:t>(Comment)</a:t>
            </a:r>
            <a:r>
              <a:rPr lang="ko-KR" altLang="en-US" sz="2400" spc="-150" dirty="0"/>
              <a:t>를 저장한다</a:t>
            </a:r>
            <a:r>
              <a:rPr lang="en-US" altLang="ko-KR" sz="2400" spc="-15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(Comment: </a:t>
            </a:r>
            <a:r>
              <a:rPr lang="ko-KR" altLang="en-US" sz="2400" dirty="0"/>
              <a:t>어떻게 수정을 했는지</a:t>
            </a:r>
            <a:r>
              <a:rPr lang="en-US" altLang="ko-KR" sz="2400" dirty="0"/>
              <a:t>, </a:t>
            </a:r>
            <a:r>
              <a:rPr lang="ko-KR" altLang="en-US" sz="2400" dirty="0"/>
              <a:t>누가 </a:t>
            </a:r>
            <a:r>
              <a:rPr lang="en-US" altLang="ko-KR" sz="2400" dirty="0"/>
              <a:t>Commit</a:t>
            </a:r>
            <a:r>
              <a:rPr lang="ko-KR" altLang="en-US" sz="2400" dirty="0"/>
              <a:t> 했는지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en-US" altLang="ko-KR" sz="2400" dirty="0"/>
          </a:p>
          <a:p>
            <a:r>
              <a:rPr lang="en-US" altLang="ko-KR" sz="2400" dirty="0"/>
              <a:t>=&gt; Commit</a:t>
            </a:r>
            <a:r>
              <a:rPr lang="ko-KR" altLang="en-US" sz="2400" dirty="0"/>
              <a:t>을 수행하는 것은 자신의 </a:t>
            </a:r>
            <a:r>
              <a:rPr lang="en-US" altLang="ko-KR" sz="2400" dirty="0"/>
              <a:t>repository</a:t>
            </a:r>
            <a:r>
              <a:rPr lang="ko-KR" altLang="en-US" sz="2400" dirty="0"/>
              <a:t>에 새로운 </a:t>
            </a:r>
            <a:r>
              <a:rPr lang="en-US" altLang="ko-KR" sz="2400" dirty="0"/>
              <a:t>revision</a:t>
            </a:r>
            <a:r>
              <a:rPr lang="ko-KR" altLang="en-US" sz="2400" dirty="0"/>
              <a:t>을 등록하는 과정 </a:t>
            </a:r>
            <a:endParaRPr lang="en-US" altLang="ko-KR" sz="2400" dirty="0"/>
          </a:p>
          <a:p>
            <a:r>
              <a:rPr lang="en-US" altLang="ko-KR" sz="2400" dirty="0"/>
              <a:t>(SVN</a:t>
            </a:r>
            <a:r>
              <a:rPr lang="ko-KR" altLang="en-US" sz="2400" dirty="0"/>
              <a:t>의 </a:t>
            </a:r>
            <a:r>
              <a:rPr lang="en-US" altLang="ko-KR" sz="2400" dirty="0"/>
              <a:t>commit</a:t>
            </a:r>
            <a:r>
              <a:rPr lang="ko-KR" altLang="en-US" sz="2400" dirty="0"/>
              <a:t>과 유사한데</a:t>
            </a:r>
            <a:r>
              <a:rPr lang="en-US" altLang="ko-KR" sz="2400" dirty="0"/>
              <a:t>, </a:t>
            </a:r>
            <a:r>
              <a:rPr lang="ko-KR" altLang="en-US" sz="2400" dirty="0"/>
              <a:t>자신의 로컬에서만 수행함</a:t>
            </a:r>
            <a:r>
              <a:rPr lang="en-US" altLang="ko-KR" sz="2400" dirty="0"/>
              <a:t>)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1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 (Staging)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SVN</a:t>
            </a:r>
            <a:r>
              <a:rPr lang="ko-KR" altLang="en-US" sz="2400" dirty="0"/>
              <a:t>과 차별화 되는 요소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저장소에 </a:t>
            </a:r>
            <a:r>
              <a:rPr lang="en-US" altLang="ko-KR" sz="2400" dirty="0"/>
              <a:t>Commit</a:t>
            </a:r>
            <a:r>
              <a:rPr lang="ko-KR" altLang="en-US" sz="2400" dirty="0"/>
              <a:t>하기 전에 </a:t>
            </a:r>
            <a:r>
              <a:rPr lang="en-US" altLang="ko-KR" sz="2400" dirty="0"/>
              <a:t>Commit</a:t>
            </a:r>
            <a:r>
              <a:rPr lang="ko-KR" altLang="en-US" sz="2400" dirty="0"/>
              <a:t>을 준비하는 위치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변경사항을 적용하기 전에 한번 더 변경사항을 정리하고 다듬을 수 있는 기회를 제공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변경사항을 추가하기 위해서는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add 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pPr lvl="1"/>
            <a:r>
              <a:rPr lang="en-US" altLang="ko-KR" sz="1600" dirty="0" err="1"/>
              <a:t>Egit</a:t>
            </a:r>
            <a:r>
              <a:rPr lang="ko-KR" altLang="en-US" sz="1600" dirty="0"/>
              <a:t>에서 </a:t>
            </a:r>
            <a:r>
              <a:rPr lang="en-US" altLang="ko-KR" sz="1600" dirty="0"/>
              <a:t>Team&gt;</a:t>
            </a:r>
            <a:r>
              <a:rPr lang="ko-KR" altLang="en-US" sz="1600" dirty="0"/>
              <a:t> </a:t>
            </a:r>
            <a:r>
              <a:rPr lang="en-US" altLang="ko-KR" sz="1600" dirty="0"/>
              <a:t>add to index</a:t>
            </a:r>
            <a:r>
              <a:rPr lang="ko-KR" altLang="en-US" sz="1600" dirty="0"/>
              <a:t>가 같은걸 의미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400" dirty="0"/>
              <a:t>Commit</a:t>
            </a:r>
            <a:r>
              <a:rPr lang="ko-KR" altLang="en-US" sz="2400" dirty="0"/>
              <a:t> 예정인 변경사항을 등록하는 과정으로 생각</a:t>
            </a:r>
            <a:br>
              <a:rPr lang="en-US" altLang="ko-KR" sz="2400" dirty="0"/>
            </a:b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5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Push, Pull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Push</a:t>
            </a:r>
          </a:p>
          <a:p>
            <a:pPr marL="0" indent="0">
              <a:buNone/>
            </a:pPr>
            <a:r>
              <a:rPr lang="ko-KR" altLang="en-US" sz="2400" dirty="0"/>
              <a:t>작업한 내용을 원격 저장소에 집어 넣는 과정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Pull</a:t>
            </a:r>
          </a:p>
          <a:p>
            <a:pPr marL="0" indent="0">
              <a:buNone/>
            </a:pPr>
            <a:r>
              <a:rPr lang="ko-KR" altLang="en-US" sz="2400" dirty="0"/>
              <a:t>다른 사람이 작업한 내용을 로컬로 불러오는 과정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pull origin master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저장소 실제 주인은 </a:t>
            </a:r>
            <a:r>
              <a:rPr lang="en-US" altLang="ko-KR" sz="2400" dirty="0"/>
              <a:t>push (remote </a:t>
            </a:r>
            <a:r>
              <a:rPr lang="ko-KR" altLang="en-US" sz="2400" dirty="0"/>
              <a:t>저장소로 변경사항 전송</a:t>
            </a:r>
            <a:r>
              <a:rPr lang="en-US" altLang="ko-KR" sz="2400" dirty="0"/>
              <a:t>) </a:t>
            </a:r>
            <a:r>
              <a:rPr lang="ko-KR" altLang="en-US" sz="2400" dirty="0"/>
              <a:t>과 </a:t>
            </a:r>
            <a:r>
              <a:rPr lang="en-US" altLang="ko-KR" sz="2400" dirty="0"/>
              <a:t>pull (remote </a:t>
            </a:r>
            <a:r>
              <a:rPr lang="ko-KR" altLang="en-US" sz="2400" dirty="0"/>
              <a:t>저장소로부터 변경사항 받기</a:t>
            </a:r>
            <a:r>
              <a:rPr lang="en-US" altLang="ko-KR" sz="2400" dirty="0"/>
              <a:t>) </a:t>
            </a:r>
            <a:r>
              <a:rPr lang="ko-KR" altLang="en-US" sz="2400" dirty="0"/>
              <a:t>의 두 명령을 통해 변경사항들을 동기화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Merge</a:t>
            </a:r>
          </a:p>
          <a:p>
            <a:pPr marL="0" indent="0">
              <a:buNone/>
            </a:pPr>
            <a:r>
              <a:rPr lang="ko-KR" altLang="en-US" sz="2400" dirty="0"/>
              <a:t>두 분기의 차이를 합치는 명령어 </a:t>
            </a:r>
            <a:r>
              <a:rPr lang="en-US" altLang="ko-KR" sz="2400" dirty="0"/>
              <a:t>Merge tool</a:t>
            </a:r>
            <a:r>
              <a:rPr lang="ko-KR" altLang="en-US" sz="2400" dirty="0"/>
              <a:t>등을 사용해서 할 수 도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Merge Conflict</a:t>
            </a:r>
          </a:p>
          <a:p>
            <a:pPr marL="457200" lvl="1" indent="0">
              <a:buNone/>
            </a:pPr>
            <a:r>
              <a:rPr lang="en-US" altLang="ko-KR" sz="2000" dirty="0"/>
              <a:t>Branch</a:t>
            </a:r>
            <a:r>
              <a:rPr lang="ko-KR" altLang="en-US" sz="2000" dirty="0"/>
              <a:t>들을 합치는 과정에서 같은 파일이름으로 다른 내용을 가지는 경우 </a:t>
            </a:r>
            <a:r>
              <a:rPr lang="en-US" altLang="ko-KR" sz="2000" dirty="0"/>
              <a:t>conflict</a:t>
            </a:r>
            <a:r>
              <a:rPr lang="ko-KR" altLang="en-US" sz="2000" dirty="0"/>
              <a:t>가 발생한다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ko-KR" altLang="en-US" sz="2000" dirty="0"/>
              <a:t>이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</a:t>
            </a:r>
            <a:r>
              <a:rPr lang="ko-KR" altLang="en-US" sz="2000" dirty="0"/>
              <a:t>에서 자동으로 </a:t>
            </a:r>
            <a:r>
              <a:rPr lang="en-US" altLang="ko-KR" sz="2000" dirty="0"/>
              <a:t>Conflict</a:t>
            </a:r>
            <a:r>
              <a:rPr lang="ko-KR" altLang="en-US" sz="2000" dirty="0"/>
              <a:t>가 나는 부분에 대해서 잡아주고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ko-KR" altLang="en-US" sz="2000" dirty="0"/>
              <a:t>이를 처리한 다음에 다시 </a:t>
            </a:r>
            <a:r>
              <a:rPr lang="en-US" altLang="ko-KR" sz="2000" dirty="0"/>
              <a:t>Commit</a:t>
            </a:r>
            <a:r>
              <a:rPr lang="ko-KR" altLang="en-US" sz="2000" dirty="0"/>
              <a:t> 하면 해결할 수 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3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Rebase</a:t>
            </a:r>
          </a:p>
          <a:p>
            <a:pPr marL="0" indent="0">
              <a:buNone/>
            </a:pPr>
            <a:r>
              <a:rPr lang="en-US" altLang="ko-KR" sz="2400" dirty="0"/>
              <a:t>merge </a:t>
            </a:r>
            <a:r>
              <a:rPr lang="ko-KR" altLang="en-US" sz="2400" dirty="0"/>
              <a:t>명령이 두 분기를 합친 것처럼 </a:t>
            </a:r>
            <a:r>
              <a:rPr lang="en-US" altLang="ko-KR" sz="2400" dirty="0"/>
              <a:t>rebase</a:t>
            </a:r>
            <a:r>
              <a:rPr lang="ko-KR" altLang="en-US" sz="2400" dirty="0"/>
              <a:t>는 한 분기의 변경사항을 이용하여 패치</a:t>
            </a:r>
            <a:r>
              <a:rPr lang="en-US" altLang="ko-KR" sz="2400" dirty="0"/>
              <a:t>(patch)</a:t>
            </a:r>
            <a:r>
              <a:rPr lang="ko-KR" altLang="en-US" sz="2400" dirty="0"/>
              <a:t>를 만들고 다른 분기에 이를 적용한다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결과는 </a:t>
            </a:r>
            <a:r>
              <a:rPr lang="en-US" altLang="ko-KR" sz="2400" dirty="0"/>
              <a:t>merge</a:t>
            </a:r>
            <a:r>
              <a:rPr lang="ko-KR" altLang="en-US" sz="2400" dirty="0"/>
              <a:t>와 같지만 </a:t>
            </a:r>
            <a:r>
              <a:rPr lang="en-US" altLang="ko-KR" sz="2400" dirty="0"/>
              <a:t>commit </a:t>
            </a:r>
            <a:r>
              <a:rPr lang="ko-KR" altLang="en-US" sz="2400" dirty="0" err="1"/>
              <a:t>히스토리가</a:t>
            </a:r>
            <a:r>
              <a:rPr lang="ko-KR" altLang="en-US" sz="2400" dirty="0"/>
              <a:t> 좀더 깔끔하다</a:t>
            </a:r>
            <a:r>
              <a:rPr lang="en-US" altLang="ko-KR" sz="2400" dirty="0"/>
              <a:t>. </a:t>
            </a:r>
            <a:r>
              <a:rPr lang="ko-KR" altLang="en-US" sz="2400" dirty="0"/>
              <a:t>즉 다른 분기의 </a:t>
            </a:r>
            <a:r>
              <a:rPr lang="en-US" altLang="ko-KR" sz="2400" dirty="0"/>
              <a:t>Commit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메세지가</a:t>
            </a:r>
            <a:r>
              <a:rPr lang="en-US" altLang="ko-KR" sz="2400" dirty="0"/>
              <a:t>master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히스토리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최상단에</a:t>
            </a:r>
            <a:r>
              <a:rPr lang="ko-KR" altLang="en-US" sz="2400" dirty="0"/>
              <a:t> 그대로 뜸으로써 연속성을 갖는다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4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8690"/>
            <a:ext cx="8229600" cy="4228982"/>
          </a:xfrm>
        </p:spPr>
      </p:pic>
      <p:sp>
        <p:nvSpPr>
          <p:cNvPr id="5" name="직사각형 4"/>
          <p:cNvSpPr/>
          <p:nvPr/>
        </p:nvSpPr>
        <p:spPr>
          <a:xfrm>
            <a:off x="3131840" y="5120696"/>
            <a:ext cx="28803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0983" y="601318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Signup</a:t>
            </a:r>
            <a:r>
              <a:rPr lang="ko-KR" altLang="en-US" dirty="0"/>
              <a:t>을 한다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" y="1268760"/>
            <a:ext cx="4372586" cy="314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3061" y="122565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Githib.com</a:t>
            </a:r>
            <a:r>
              <a:rPr lang="ko-KR" altLang="en-US" dirty="0"/>
              <a:t>에 접속한다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4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476"/>
            <a:ext cx="8229600" cy="3941411"/>
          </a:xfrm>
        </p:spPr>
      </p:pic>
      <p:sp>
        <p:nvSpPr>
          <p:cNvPr id="5" name="직사각형 4"/>
          <p:cNvSpPr/>
          <p:nvPr/>
        </p:nvSpPr>
        <p:spPr>
          <a:xfrm>
            <a:off x="6660232" y="3068960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1633" y="24404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무료계정생성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139136" cy="3847667"/>
          </a:xfr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2" y="5259937"/>
            <a:ext cx="6868357" cy="1145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1600" y="2564904"/>
            <a:ext cx="3528392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89128" y="537321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가입양식을 채우고 계정을 만든다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개별적으로 더 공부해보고 사람은 해볼 것</a:t>
            </a:r>
            <a:endParaRPr lang="en-US" altLang="ko-KR" sz="2000" dirty="0"/>
          </a:p>
          <a:p>
            <a:pPr lvl="1"/>
            <a:r>
              <a:rPr lang="ko-KR" altLang="en-US" sz="1200" dirty="0" err="1"/>
              <a:t>이클립스</a:t>
            </a:r>
            <a:r>
              <a:rPr lang="ko-KR" altLang="en-US" sz="1200" dirty="0"/>
              <a:t> 플러그인 </a:t>
            </a:r>
            <a:r>
              <a:rPr lang="en-US" altLang="ko-KR" sz="1200" dirty="0" err="1"/>
              <a:t>Egit</a:t>
            </a:r>
            <a:r>
              <a:rPr lang="en-US" altLang="ko-KR" sz="1200" dirty="0"/>
              <a:t> </a:t>
            </a:r>
            <a:r>
              <a:rPr lang="ko-KR" altLang="en-US" sz="1200" dirty="0"/>
              <a:t>설치하면 없어도 무방</a:t>
            </a:r>
            <a:endParaRPr lang="en-US" altLang="ko-KR" sz="1200" dirty="0"/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설치과정 및 </a:t>
            </a:r>
            <a:r>
              <a:rPr lang="ko-KR" altLang="en-US" sz="2000" dirty="0" err="1"/>
              <a:t>튜토리얼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홈페이지 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hlinkClick r:id="rId2"/>
              </a:rPr>
              <a:t>http://help.github.com/win-set-up-git/</a:t>
            </a:r>
            <a:endParaRPr lang="en-US" altLang="ko-KR" sz="2000" dirty="0"/>
          </a:p>
          <a:p>
            <a:r>
              <a:rPr lang="en-US" altLang="ko-KR" sz="2000" spc="-150" dirty="0"/>
              <a:t>(</a:t>
            </a:r>
            <a:r>
              <a:rPr lang="ko-KR" altLang="en-US" sz="2000" spc="-150" dirty="0"/>
              <a:t>아래쪽의 </a:t>
            </a:r>
            <a:r>
              <a:rPr lang="en-US" altLang="ko-KR" sz="2000" spc="-150" dirty="0" err="1"/>
              <a:t>ssh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인증 과정은 프로젝트 </a:t>
            </a:r>
            <a:r>
              <a:rPr lang="ko-KR" altLang="en-US" sz="2000" spc="-150" dirty="0" err="1"/>
              <a:t>호스팅하기</a:t>
            </a:r>
            <a:r>
              <a:rPr lang="ko-KR" altLang="en-US" sz="2000" spc="-150" dirty="0"/>
              <a:t> 위해 필요</a:t>
            </a:r>
            <a:r>
              <a:rPr lang="en-US" altLang="ko-KR" sz="2000" spc="-150" dirty="0"/>
              <a:t>,</a:t>
            </a:r>
          </a:p>
          <a:p>
            <a:r>
              <a:rPr lang="en-US" altLang="ko-KR" sz="2000" spc="-150" dirty="0"/>
              <a:t>        </a:t>
            </a:r>
            <a:r>
              <a:rPr lang="ko-KR" altLang="en-US" sz="2000" dirty="0"/>
              <a:t>학교에서는 안됨 </a:t>
            </a:r>
            <a:r>
              <a:rPr lang="en-US" altLang="ko-KR" sz="2000" dirty="0" err="1"/>
              <a:t>ssh</a:t>
            </a:r>
            <a:r>
              <a:rPr lang="ko-KR" altLang="en-US" sz="2000" dirty="0"/>
              <a:t>프로토콜을 막아놓은 듯</a:t>
            </a:r>
            <a:r>
              <a:rPr lang="en-US" altLang="ko-KR" sz="2000" dirty="0"/>
              <a:t>..)</a:t>
            </a:r>
          </a:p>
          <a:p>
            <a:r>
              <a:rPr lang="en-US" altLang="ko-KR" sz="2000" spc="-150" dirty="0"/>
              <a:t>          =&gt;http </a:t>
            </a:r>
            <a:r>
              <a:rPr lang="ko-KR" altLang="en-US" sz="2000" spc="-150" dirty="0"/>
              <a:t>프로토콜을 사용하면 안 해도 진행 가능  </a:t>
            </a:r>
            <a:r>
              <a:rPr lang="en-US" altLang="ko-KR" sz="2000" spc="-150" dirty="0"/>
              <a:t>:</a:t>
            </a:r>
          </a:p>
          <a:p>
            <a:pPr marL="0" indent="0">
              <a:buNone/>
            </a:pPr>
            <a:r>
              <a:rPr lang="en-US" altLang="ko-KR" sz="2000" spc="-150" dirty="0"/>
              <a:t>	       http </a:t>
            </a:r>
            <a:r>
              <a:rPr lang="ko-KR" altLang="en-US" sz="2000" spc="-150" dirty="0"/>
              <a:t>방식은 동기화 속도가 느리지만 별도의 인증과정이 없음</a:t>
            </a:r>
            <a:endParaRPr lang="en-US" altLang="ko-KR" sz="2000" spc="-15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http://msysgit.googlecode.com/files/Git-1.7.9-preview20120201.exe</a:t>
            </a:r>
            <a:r>
              <a:rPr lang="en-US" altLang="ko-KR" sz="2000" dirty="0"/>
              <a:t> Windows</a:t>
            </a:r>
            <a:r>
              <a:rPr lang="ko-KR" altLang="en-US" sz="2000" dirty="0"/>
              <a:t>사용자는 바로 다운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Git</a:t>
            </a:r>
            <a:r>
              <a:rPr lang="ko-KR" altLang="en-US" sz="2800" dirty="0"/>
              <a:t>이란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</a:t>
            </a:r>
            <a:r>
              <a:rPr lang="ko-KR" altLang="en-US" sz="2800" dirty="0"/>
              <a:t>이 왜 좋은가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Github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/>
              <a:t>등록절차</a:t>
            </a:r>
            <a:endParaRPr lang="en-US" altLang="ko-KR" sz="2800" dirty="0"/>
          </a:p>
          <a:p>
            <a:r>
              <a:rPr lang="en-US" altLang="ko-KR" sz="2800" dirty="0" err="1"/>
              <a:t>Git</a:t>
            </a:r>
            <a:r>
              <a:rPr lang="en-US" altLang="ko-KR" sz="2800" dirty="0"/>
              <a:t> </a:t>
            </a:r>
            <a:r>
              <a:rPr lang="ko-KR" altLang="en-US" sz="2800" dirty="0"/>
              <a:t>설치 및 사용법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번외</a:t>
            </a:r>
            <a:r>
              <a:rPr lang="en-US" altLang="ko-KR" sz="2000" dirty="0"/>
              <a:t>)</a:t>
            </a:r>
            <a:endParaRPr lang="en-US" altLang="ko-KR" sz="2800" dirty="0"/>
          </a:p>
          <a:p>
            <a:r>
              <a:rPr lang="en-US" altLang="ko-KR" sz="2800" dirty="0" err="1"/>
              <a:t>Egit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Egit</a:t>
            </a:r>
            <a:r>
              <a:rPr lang="ko-KR" altLang="en-US" sz="2800" dirty="0"/>
              <a:t>을 이용한 프로젝트 관리법</a:t>
            </a:r>
            <a:endParaRPr lang="en-US" altLang="ko-KR" sz="2800" dirty="0"/>
          </a:p>
          <a:p>
            <a:r>
              <a:rPr lang="ko-KR" altLang="en-US" sz="2800" dirty="0"/>
              <a:t>용어 정리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Repository </a:t>
            </a:r>
            <a:r>
              <a:rPr lang="ko-KR" altLang="en-US" sz="4000" dirty="0"/>
              <a:t>생성 및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더 공부해보고 사람은 해볼 것</a:t>
            </a:r>
            <a:endParaRPr lang="en-US" altLang="ko-KR" sz="2000" dirty="0"/>
          </a:p>
          <a:p>
            <a:r>
              <a:rPr lang="en-US" altLang="ko-KR" sz="2000" dirty="0"/>
              <a:t>http://help.github.com/create-a-repo/</a:t>
            </a:r>
          </a:p>
          <a:p>
            <a:r>
              <a:rPr lang="ko-KR" altLang="en-US" sz="2000" dirty="0"/>
              <a:t>자세한 내용은 </a:t>
            </a:r>
            <a:r>
              <a:rPr lang="en-US" altLang="ko-KR" sz="2000" dirty="0" err="1"/>
              <a:t>github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튜토리얼이나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네이버</a:t>
            </a:r>
            <a:r>
              <a:rPr lang="ko-KR" altLang="en-US" sz="2000" dirty="0"/>
              <a:t> 참조할 것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참고 사이트들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>
                <a:hlinkClick r:id="rId2"/>
              </a:rPr>
              <a:t>http://binggrec.tistory.com/116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http://blog.hibrainapps.net/18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http://namhyung.springnote.com/pages/3132772#toc_27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http://h9911120.blog.me/50137718243</a:t>
            </a:r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http://blog.naver.com/PostView.nhn?blogId=niee&amp;logNo=130112170119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3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이클립스의</a:t>
            </a:r>
            <a:r>
              <a:rPr lang="ko-KR" altLang="en-US" sz="3600" dirty="0"/>
              <a:t> </a:t>
            </a:r>
            <a:r>
              <a:rPr lang="en-US" altLang="ko-KR" sz="3600" dirty="0" err="1"/>
              <a:t>Git</a:t>
            </a:r>
            <a:r>
              <a:rPr lang="ko-KR" altLang="en-US" sz="3600" dirty="0"/>
              <a:t> 플러그인</a:t>
            </a:r>
            <a:endParaRPr lang="en-US" altLang="ko-KR" sz="2400" dirty="0"/>
          </a:p>
          <a:p>
            <a:r>
              <a:rPr lang="ko-KR" altLang="en-US" sz="2400" dirty="0"/>
              <a:t>이걸 쓰면 앞의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설치 </a:t>
            </a:r>
            <a:r>
              <a:rPr lang="ko-KR" altLang="en-US" sz="2400" dirty="0" err="1"/>
              <a:t>안해도</a:t>
            </a:r>
            <a:r>
              <a:rPr lang="ko-KR" altLang="en-US" sz="2400" dirty="0"/>
              <a:t> 됨</a:t>
            </a:r>
            <a:endParaRPr lang="en-US" altLang="ko-KR" sz="2400" dirty="0"/>
          </a:p>
          <a:p>
            <a:r>
              <a:rPr lang="en-US" altLang="ko-KR" sz="2400" dirty="0" err="1"/>
              <a:t>Git</a:t>
            </a:r>
            <a:r>
              <a:rPr lang="ko-KR" altLang="en-US" sz="2400" dirty="0"/>
              <a:t> </a:t>
            </a:r>
            <a:r>
              <a:rPr lang="en-US" altLang="ko-KR" sz="2400" dirty="0"/>
              <a:t>Windows</a:t>
            </a:r>
            <a:r>
              <a:rPr lang="ko-KR" altLang="en-US" sz="2400" dirty="0"/>
              <a:t>를 설치하면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GUI</a:t>
            </a:r>
            <a:r>
              <a:rPr lang="ko-KR" altLang="en-US" sz="2400" dirty="0"/>
              <a:t>가 있지만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Egit</a:t>
            </a:r>
            <a:r>
              <a:rPr lang="ko-KR" altLang="en-US" sz="2400" dirty="0"/>
              <a:t>로도 </a:t>
            </a:r>
            <a:r>
              <a:rPr lang="en-US" altLang="ko-KR" sz="2400" dirty="0"/>
              <a:t>GUI</a:t>
            </a:r>
            <a:r>
              <a:rPr lang="ko-KR" altLang="en-US" sz="2400" dirty="0"/>
              <a:t>적으로 볼 수 있음</a:t>
            </a:r>
            <a:endParaRPr lang="en-US" altLang="ko-KR" sz="2400" dirty="0"/>
          </a:p>
          <a:p>
            <a:r>
              <a:rPr lang="ko-KR" altLang="en-US" sz="2400" spc="-150" dirty="0"/>
              <a:t>몇 </a:t>
            </a:r>
            <a:r>
              <a:rPr lang="ko-KR" altLang="en-US" sz="2400" spc="-150" dirty="0" err="1"/>
              <a:t>년전</a:t>
            </a:r>
            <a:r>
              <a:rPr lang="ko-KR" altLang="en-US" sz="2400" spc="-150" dirty="0"/>
              <a:t> 까지는 소스가 날라가거나 하는 둥의 불안정한 현상이 있었던 듯</a:t>
            </a:r>
            <a:r>
              <a:rPr lang="en-US" altLang="ko-KR" sz="2400" spc="-150" dirty="0"/>
              <a:t>..</a:t>
            </a:r>
            <a:endParaRPr lang="ko-KR" altLang="en-US" sz="2400" spc="-150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2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829585" cy="345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79912" y="3933056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51" y="6165304"/>
            <a:ext cx="531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</a:t>
            </a:r>
            <a:r>
              <a:rPr lang="en-US" altLang="ko-KR" dirty="0"/>
              <a:t>help&gt;eclipse marketplace…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3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4935202" cy="44507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6706" y="3060082"/>
            <a:ext cx="48432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51" y="6165304"/>
            <a:ext cx="751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Find:</a:t>
            </a:r>
            <a:r>
              <a:rPr lang="ko-KR" altLang="en-US" dirty="0"/>
              <a:t>에 </a:t>
            </a:r>
            <a:r>
              <a:rPr lang="en-US" altLang="ko-KR" dirty="0" err="1"/>
              <a:t>Egit</a:t>
            </a:r>
            <a:r>
              <a:rPr lang="ko-KR" altLang="en-US" dirty="0"/>
              <a:t>를 검색해서 나오는 </a:t>
            </a:r>
            <a:r>
              <a:rPr lang="en-US" altLang="ko-KR" dirty="0" err="1"/>
              <a:t>Egit</a:t>
            </a:r>
            <a:r>
              <a:rPr lang="en-US" altLang="ko-KR" dirty="0"/>
              <a:t> – </a:t>
            </a:r>
            <a:r>
              <a:rPr lang="en-US" altLang="ko-KR" dirty="0" err="1"/>
              <a:t>Git</a:t>
            </a:r>
            <a:r>
              <a:rPr lang="en-US" altLang="ko-KR" dirty="0"/>
              <a:t> Team Provider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6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29" y="1556792"/>
            <a:ext cx="3447839" cy="45811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11960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99792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2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130208" cy="51834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0" y="5375909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64088" y="611993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4692" y="532393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약관에 동의하고</a:t>
            </a:r>
            <a:endParaRPr lang="en-US" altLang="ko-KR" dirty="0"/>
          </a:p>
          <a:p>
            <a:r>
              <a:rPr lang="ko-KR" altLang="en-US" dirty="0" err="1"/>
              <a:t>피니쉬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3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4411814" cy="2236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1556792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설치가 되길 기다린다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9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6574" y="1556791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이클립스를</a:t>
            </a:r>
            <a:r>
              <a:rPr lang="ko-KR" altLang="en-US" dirty="0"/>
              <a:t> </a:t>
            </a:r>
            <a:r>
              <a:rPr lang="ko-KR" altLang="en-US" dirty="0" err="1"/>
              <a:t>재시작한다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68" y="1988840"/>
            <a:ext cx="6782747" cy="30579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15816" y="3553582"/>
            <a:ext cx="1296144" cy="30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3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93582"/>
            <a:ext cx="36957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ko-KR" altLang="en-US" dirty="0"/>
              <a:t>에 사용자 정보 등록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7815" y="5725705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메뉴의 </a:t>
            </a:r>
            <a:r>
              <a:rPr lang="en-US" altLang="ko-KR" dirty="0"/>
              <a:t>Window&gt;Preferences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3888" y="4869160"/>
            <a:ext cx="2016224" cy="30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8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38" y="1305222"/>
            <a:ext cx="6849082" cy="424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ko-KR" altLang="en-US" dirty="0"/>
              <a:t>에 사용자 정보 등록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7815" y="5725705"/>
            <a:ext cx="504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메뉴의 </a:t>
            </a:r>
            <a:r>
              <a:rPr lang="en-US" altLang="ko-KR" dirty="0"/>
              <a:t>Team &gt; </a:t>
            </a:r>
            <a:r>
              <a:rPr lang="en-US" altLang="ko-KR" dirty="0" err="1"/>
              <a:t>Git</a:t>
            </a:r>
            <a:r>
              <a:rPr lang="en-US" altLang="ko-KR" dirty="0"/>
              <a:t> &gt; Configuration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407188" y="2375006"/>
            <a:ext cx="788548" cy="15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9774" y="2807054"/>
            <a:ext cx="788548" cy="15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89814" y="3095086"/>
            <a:ext cx="788548" cy="15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pc="-150" dirty="0" err="1"/>
              <a:t>리누스</a:t>
            </a:r>
            <a:r>
              <a:rPr lang="ko-KR" altLang="en-US" sz="2000" spc="-150" dirty="0"/>
              <a:t> </a:t>
            </a:r>
            <a:r>
              <a:rPr lang="ko-KR" altLang="en-US" sz="2000" spc="-150" dirty="0" err="1"/>
              <a:t>토발즈가</a:t>
            </a:r>
            <a:r>
              <a:rPr lang="ko-KR" altLang="en-US" sz="2000" spc="-150" dirty="0"/>
              <a:t> </a:t>
            </a:r>
            <a:r>
              <a:rPr lang="en-US" altLang="ko-KR" sz="2000" spc="-150" dirty="0" err="1"/>
              <a:t>linux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소스를 관리하기 위하여 만든 형상관리 프로그램</a:t>
            </a:r>
            <a:endParaRPr lang="en-US" altLang="ko-KR" sz="2000" spc="-150" dirty="0"/>
          </a:p>
          <a:p>
            <a:r>
              <a:rPr lang="ko-KR" altLang="en-US" sz="2000" dirty="0"/>
              <a:t>외국에서 많이 사용됨</a:t>
            </a:r>
            <a:endParaRPr lang="en-US" altLang="ko-KR" sz="2000" dirty="0"/>
          </a:p>
          <a:p>
            <a:r>
              <a:rPr lang="ko-KR" altLang="en-US" sz="2000" dirty="0" err="1"/>
              <a:t>분산형</a:t>
            </a:r>
            <a:r>
              <a:rPr lang="ko-KR" altLang="en-US" sz="2000" dirty="0"/>
              <a:t> 버전 관리 시스템 </a:t>
            </a:r>
            <a:r>
              <a:rPr lang="en-US" altLang="ko-KR" sz="2000" dirty="0"/>
              <a:t>(distributed</a:t>
            </a:r>
            <a:r>
              <a:rPr lang="ko-KR" altLang="en-US" sz="2000" dirty="0"/>
              <a:t> </a:t>
            </a:r>
            <a:r>
              <a:rPr lang="en-US" altLang="ko-KR" sz="2000" dirty="0"/>
              <a:t>version control)</a:t>
            </a:r>
          </a:p>
          <a:p>
            <a:pPr marL="0" indent="0">
              <a:buNone/>
            </a:pPr>
            <a:r>
              <a:rPr lang="en-US" altLang="ko-KR" sz="2000" dirty="0"/>
              <a:t>	:</a:t>
            </a:r>
            <a:r>
              <a:rPr lang="ko-KR" altLang="en-US" sz="2000" dirty="0"/>
              <a:t>네트워크나 중앙 서버에 의존적이지 않음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=&gt; </a:t>
            </a:r>
            <a:r>
              <a:rPr lang="ko-KR" altLang="en-US" sz="2000" dirty="0"/>
              <a:t>개발자 개개인이 자유롭게 변경 이력을 관리함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=&gt; </a:t>
            </a:r>
            <a:r>
              <a:rPr lang="ko-KR" altLang="en-US" sz="2000" dirty="0"/>
              <a:t>속도가 빠름</a:t>
            </a:r>
            <a:endParaRPr lang="en-US" altLang="ko-KR" sz="2000" dirty="0"/>
          </a:p>
          <a:p>
            <a:r>
              <a:rPr lang="ko-KR" altLang="en-US" sz="2000" dirty="0"/>
              <a:t>무료 오픈 소스</a:t>
            </a:r>
            <a:endParaRPr lang="en-US" altLang="ko-KR" sz="2000" dirty="0"/>
          </a:p>
          <a:p>
            <a:r>
              <a:rPr lang="en-US" altLang="ko-KR" sz="2000" dirty="0" err="1"/>
              <a:t>Git</a:t>
            </a:r>
            <a:r>
              <a:rPr lang="ko-KR" altLang="en-US" sz="2000" dirty="0"/>
              <a:t>으로 진행된 대표적인 프로젝트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GIT, </a:t>
            </a:r>
            <a:r>
              <a:rPr lang="en-US" altLang="ko-KR" sz="2000" dirty="0" err="1"/>
              <a:t>linux</a:t>
            </a:r>
            <a:r>
              <a:rPr lang="en-US" altLang="ko-KR" sz="2000" dirty="0"/>
              <a:t> kernel, </a:t>
            </a:r>
            <a:r>
              <a:rPr lang="en-US" altLang="ko-KR" sz="2000" dirty="0" err="1"/>
              <a:t>perl</a:t>
            </a:r>
            <a:r>
              <a:rPr lang="en-US" altLang="ko-KR" sz="2000" dirty="0"/>
              <a:t>, eclipse, Gnome, KDE, </a:t>
            </a:r>
            <a:r>
              <a:rPr lang="en-US" altLang="ko-KR" sz="2000" dirty="0" err="1"/>
              <a:t>Qt</a:t>
            </a:r>
            <a:r>
              <a:rPr lang="en-US" altLang="ko-KR" sz="2000" dirty="0"/>
              <a:t>, Ruby on Rails, Android, </a:t>
            </a:r>
            <a:r>
              <a:rPr lang="en-US" altLang="ko-KR" sz="2000" dirty="0" err="1"/>
              <a:t>PostgreSQL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Debian</a:t>
            </a:r>
            <a:r>
              <a:rPr lang="en-US" altLang="ko-KR" sz="2000" dirty="0"/>
              <a:t>, X.org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r>
              <a:rPr lang="ko-KR" altLang="en-US" sz="2000" dirty="0" err="1"/>
              <a:t>위키</a:t>
            </a:r>
            <a:r>
              <a:rPr lang="ko-KR" altLang="en-US" sz="2000" dirty="0"/>
              <a:t> 정보는 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>
                <a:hlinkClick r:id="rId2"/>
              </a:rPr>
              <a:t>http://enc.daum.net/dic100/contents.do?query1=10XX266781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4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23" y="1311574"/>
            <a:ext cx="6870725" cy="42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ko-KR" altLang="en-US" dirty="0"/>
              <a:t>에 사용자 정보 등록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7815" y="5725705"/>
            <a:ext cx="663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정보의 이름과 </a:t>
            </a:r>
            <a:r>
              <a:rPr lang="ko-KR" altLang="en-US" dirty="0" err="1"/>
              <a:t>이메일을</a:t>
            </a:r>
            <a:r>
              <a:rPr lang="ko-KR" altLang="en-US" dirty="0"/>
              <a:t> 가입한 정보에 맞게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: </a:t>
            </a:r>
            <a:r>
              <a:rPr lang="ko-KR" altLang="en-US" b="1" dirty="0"/>
              <a:t>기타 </a:t>
            </a:r>
            <a:r>
              <a:rPr lang="ko-KR" altLang="en-US" b="1" dirty="0" err="1"/>
              <a:t>이클립스와</a:t>
            </a:r>
            <a:r>
              <a:rPr lang="ko-KR" altLang="en-US" b="1" dirty="0"/>
              <a:t> 연동되는 </a:t>
            </a:r>
            <a:r>
              <a:rPr lang="en-US" altLang="ko-KR" b="1" dirty="0" err="1"/>
              <a:t>git</a:t>
            </a:r>
            <a:r>
              <a:rPr lang="ko-KR" altLang="en-US" b="1" dirty="0"/>
              <a:t>정보는 여기서 수정할 수 있다</a:t>
            </a:r>
            <a:r>
              <a:rPr lang="en-US" altLang="ko-KR" b="1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8398" y="3505918"/>
            <a:ext cx="2653761" cy="49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8305" y="436510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3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2751"/>
            <a:ext cx="64674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6095037"/>
            <a:ext cx="41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Windows&gt; open perspective&gt; other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를 선택한다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3933056"/>
            <a:ext cx="2016224" cy="30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8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8" y="1071233"/>
            <a:ext cx="5210903" cy="47155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095037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repository exploring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866499" y="2246299"/>
            <a:ext cx="2016224" cy="30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7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50782"/>
            <a:ext cx="7524328" cy="41564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661248"/>
            <a:ext cx="586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repositories</a:t>
            </a:r>
            <a:r>
              <a:rPr lang="ko-KR" altLang="en-US" dirty="0"/>
              <a:t>에서 </a:t>
            </a:r>
            <a:r>
              <a:rPr lang="en-US" altLang="ko-KR" dirty="0"/>
              <a:t>clone a </a:t>
            </a:r>
            <a:r>
              <a:rPr lang="en-US" altLang="ko-KR" dirty="0" err="1"/>
              <a:t>git</a:t>
            </a:r>
            <a:r>
              <a:rPr lang="en-US" altLang="ko-KR" dirty="0"/>
              <a:t> repository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1" y="1700266"/>
            <a:ext cx="1032441" cy="307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1640" y="4554216"/>
            <a:ext cx="1224136" cy="15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32" y="275425"/>
            <a:ext cx="1471176" cy="50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8336" y="77735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여기서 </a:t>
            </a:r>
            <a:r>
              <a:rPr lang="en-US" altLang="ko-KR" sz="1050" dirty="0"/>
              <a:t>Java</a:t>
            </a:r>
            <a:r>
              <a:rPr lang="ko-KR" altLang="en-US" sz="1050" dirty="0"/>
              <a:t>모드로 </a:t>
            </a:r>
            <a:r>
              <a:rPr lang="ko-KR" altLang="en-US" sz="1050" dirty="0" err="1"/>
              <a:t>돌아갈수있다</a:t>
            </a:r>
            <a:endParaRPr lang="ko-KR" altLang="en-US" sz="1050" dirty="0"/>
          </a:p>
        </p:txBody>
      </p:sp>
      <p:sp>
        <p:nvSpPr>
          <p:cNvPr id="10" name="타원 9"/>
          <p:cNvSpPr/>
          <p:nvPr/>
        </p:nvSpPr>
        <p:spPr>
          <a:xfrm>
            <a:off x="6444208" y="133916"/>
            <a:ext cx="2592288" cy="10628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6" idx="3"/>
            <a:endCxn id="10" idx="4"/>
          </p:cNvCxnSpPr>
          <p:nvPr/>
        </p:nvCxnSpPr>
        <p:spPr>
          <a:xfrm flipH="1" flipV="1">
            <a:off x="7740352" y="1196752"/>
            <a:ext cx="672400" cy="65724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77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GitHub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73" y="1412776"/>
            <a:ext cx="7236296" cy="43077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저장소생성하기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627" y="5914928"/>
            <a:ext cx="741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할 수 있다 </a:t>
            </a:r>
            <a:r>
              <a:rPr lang="en-US" altLang="ko-KR" dirty="0"/>
              <a:t>(</a:t>
            </a:r>
            <a:r>
              <a:rPr lang="ko-KR" altLang="en-US" dirty="0"/>
              <a:t>자세한 내용은 중앙의 </a:t>
            </a:r>
            <a:r>
              <a:rPr lang="en-US" altLang="ko-KR" dirty="0"/>
              <a:t>create a repository</a:t>
            </a:r>
            <a:r>
              <a:rPr lang="ko-KR" altLang="en-US" dirty="0" err="1"/>
              <a:t>참조할것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16216" y="4725144"/>
            <a:ext cx="720080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39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746074" cy="45689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130" y="5914929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URI</a:t>
            </a:r>
            <a:r>
              <a:rPr lang="ko-KR" altLang="en-US" dirty="0"/>
              <a:t>에 </a:t>
            </a:r>
            <a:r>
              <a:rPr lang="en-US" altLang="ko-KR" dirty="0">
                <a:hlinkClick r:id="rId3"/>
              </a:rPr>
              <a:t>https://hyunkyun@github.com/hyunkyun/dateManager.git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입력하고 아래 </a:t>
            </a:r>
            <a:r>
              <a:rPr lang="en-US" altLang="ko-KR" dirty="0"/>
              <a:t>Authentication</a:t>
            </a:r>
            <a:r>
              <a:rPr lang="ko-KR" altLang="en-US" dirty="0"/>
              <a:t>을 자신의 계정과 비밀번호로 수정한다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55776" y="2492896"/>
            <a:ext cx="3096344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55776" y="3789040"/>
            <a:ext cx="3744416" cy="7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60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lone Git Reposito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78965"/>
            <a:ext cx="4537802" cy="45983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130" y="5914929"/>
            <a:ext cx="483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</a:t>
            </a:r>
            <a:r>
              <a:rPr lang="ko-KR" altLang="en-US" dirty="0"/>
              <a:t>인 </a:t>
            </a:r>
            <a:r>
              <a:rPr lang="en-US" altLang="ko-KR" dirty="0"/>
              <a:t>Master</a:t>
            </a:r>
            <a:r>
              <a:rPr lang="ko-KR" altLang="en-US" dirty="0"/>
              <a:t>를 선택한 후 </a:t>
            </a:r>
            <a:r>
              <a:rPr lang="en-US" altLang="ko-KR" dirty="0"/>
              <a:t>next</a:t>
            </a:r>
            <a:r>
              <a:rPr lang="ko-KR" altLang="en-US" dirty="0"/>
              <a:t>를 누른다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5776" y="2564904"/>
            <a:ext cx="1368152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85326" y="5507515"/>
            <a:ext cx="792088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88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lone Git Reposito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82" y="1394564"/>
            <a:ext cx="4348235" cy="4406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5776" y="2492897"/>
            <a:ext cx="4032448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77414" y="5409567"/>
            <a:ext cx="792088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130" y="5914929"/>
            <a:ext cx="426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코드를 받아올 </a:t>
            </a:r>
            <a:r>
              <a:rPr lang="ko-KR" altLang="en-US" dirty="0" err="1"/>
              <a:t>디렉토리를</a:t>
            </a:r>
            <a:r>
              <a:rPr lang="ko-KR" altLang="en-US" dirty="0"/>
              <a:t> 정한다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디폴트는 사용자계정</a:t>
            </a:r>
            <a:r>
              <a:rPr lang="en-US" altLang="ko-KR" dirty="0"/>
              <a:t>\</a:t>
            </a:r>
            <a:r>
              <a:rPr lang="en-US" altLang="ko-KR" dirty="0" err="1"/>
              <a:t>git</a:t>
            </a:r>
            <a:r>
              <a:rPr lang="en-US" altLang="ko-KR" dirty="0"/>
              <a:t>\</a:t>
            </a:r>
            <a:r>
              <a:rPr lang="ko-KR" altLang="en-US" dirty="0" err="1"/>
              <a:t>프로젝트명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251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65" y="1412776"/>
            <a:ext cx="2810267" cy="4706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소스코드가 받아진다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424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505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</a:t>
            </a:r>
            <a:r>
              <a:rPr lang="en-US" altLang="ko-KR" dirty="0"/>
              <a:t>Perspective</a:t>
            </a:r>
            <a:r>
              <a:rPr lang="ko-KR" altLang="en-US" dirty="0"/>
              <a:t>를 </a:t>
            </a:r>
            <a:r>
              <a:rPr lang="en-US" altLang="ko-KR" dirty="0"/>
              <a:t>Java</a:t>
            </a:r>
            <a:r>
              <a:rPr lang="ko-KR" altLang="en-US" dirty="0"/>
              <a:t>로 다시 바꾼다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252663"/>
            <a:ext cx="40671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16016" y="3533827"/>
            <a:ext cx="2016224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가 왜 좋은가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Version Controller</a:t>
            </a:r>
            <a:r>
              <a:rPr lang="ko-KR" altLang="en-US" sz="2000" dirty="0"/>
              <a:t>의 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형상관리  자체는 </a:t>
            </a:r>
            <a:r>
              <a:rPr lang="en-US" altLang="ko-KR" sz="1600" dirty="0"/>
              <a:t>SVN</a:t>
            </a:r>
            <a:r>
              <a:rPr lang="ko-KR" altLang="en-US" sz="1600" dirty="0"/>
              <a:t>과 유사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 로컬만으로도 실행이 가능해서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접속이 불가능 할 때도 혼자서 버전관리를 할 수 있음</a:t>
            </a:r>
            <a:endParaRPr lang="en-US" altLang="ko-KR" sz="2000" dirty="0"/>
          </a:p>
          <a:p>
            <a:r>
              <a:rPr lang="ko-KR" altLang="en-US" sz="2000" dirty="0"/>
              <a:t>범용성의 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공짜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리누스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에 대해 언급하고 나서 급격하게 퍼져나감</a:t>
            </a:r>
            <a:endParaRPr lang="en-US" altLang="ko-KR" sz="1600" dirty="0"/>
          </a:p>
          <a:p>
            <a:pPr lvl="1"/>
            <a:r>
              <a:rPr lang="ko-KR" altLang="en-US" sz="1600" dirty="0"/>
              <a:t>외국에서 엄청 많이 씀 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200" dirty="0"/>
              <a:t>=&gt;</a:t>
            </a:r>
            <a:r>
              <a:rPr lang="ko-KR" altLang="en-US" sz="1200" dirty="0"/>
              <a:t>외국 기업에서는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같은 오픈 소스 프로젝트 참여 경력을 이력으로 </a:t>
            </a:r>
            <a:r>
              <a:rPr lang="ko-KR" altLang="en-US" sz="1200" dirty="0" err="1"/>
              <a:t>본다함</a:t>
            </a:r>
            <a:endParaRPr lang="en-US" altLang="ko-KR" sz="1200" dirty="0"/>
          </a:p>
          <a:p>
            <a:pPr lvl="1"/>
            <a:r>
              <a:rPr lang="ko-KR" altLang="en-US" sz="1600" dirty="0"/>
              <a:t>다른 사람이 진행하는 프로젝트를 내 원격 저장소로 복제</a:t>
            </a:r>
            <a:r>
              <a:rPr lang="en-US" altLang="ko-KR" sz="1600" dirty="0"/>
              <a:t>(Clone)</a:t>
            </a:r>
            <a:r>
              <a:rPr lang="ko-KR" altLang="en-US" sz="1600" dirty="0"/>
              <a:t>하여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내 맘대로 개발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3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저장소에서 가져오기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소스가 받아져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03" y="1340768"/>
            <a:ext cx="2819794" cy="44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9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1700808"/>
            <a:ext cx="78626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메인 소스에서 자신이 맡은 부분을 개발하기 위해</a:t>
            </a:r>
            <a:endParaRPr lang="en-US" altLang="ko-KR" dirty="0"/>
          </a:p>
          <a:p>
            <a:r>
              <a:rPr lang="ko-KR" altLang="en-US" dirty="0"/>
              <a:t>프로젝트를 복사하고</a:t>
            </a:r>
            <a:r>
              <a:rPr lang="en-US" altLang="ko-KR" dirty="0"/>
              <a:t>, </a:t>
            </a:r>
            <a:r>
              <a:rPr lang="ko-KR" altLang="en-US" dirty="0"/>
              <a:t>이를 관리하는 분기점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자세한 정보는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http://blog.naver.com/empty_wagon?Redirect=Log&amp;logNo=20141673487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724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733256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모듈을 개발할 환경으로 사용할</a:t>
            </a:r>
            <a:r>
              <a:rPr lang="en-US" altLang="ko-KR" dirty="0"/>
              <a:t>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366838"/>
            <a:ext cx="50006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21010" y="1628800"/>
            <a:ext cx="3127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(Source ref : branch</a:t>
            </a:r>
            <a:r>
              <a:rPr lang="ko-KR" altLang="en-US" sz="1400" dirty="0"/>
              <a:t> 생성의 </a:t>
            </a:r>
            <a:endParaRPr lang="en-US" altLang="ko-KR" sz="1400" dirty="0"/>
          </a:p>
          <a:p>
            <a:r>
              <a:rPr lang="ko-KR" altLang="en-US" sz="1400" dirty="0"/>
              <a:t>기준이 되는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선택한다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85371" y="2852936"/>
            <a:ext cx="312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자신의 </a:t>
            </a:r>
            <a:r>
              <a:rPr lang="en-US" altLang="ko-KR" sz="1400" dirty="0"/>
              <a:t>branch </a:t>
            </a:r>
            <a:r>
              <a:rPr lang="ko-KR" altLang="en-US" sz="1400" dirty="0"/>
              <a:t>이름을 입력한다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5467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코드를 수정해본다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44" y="2123893"/>
            <a:ext cx="420111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760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en-US" altLang="ko-KR" dirty="0"/>
              <a:t>&gt; Team&gt; Add to Index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변경된 소스코드를 </a:t>
            </a:r>
            <a:r>
              <a:rPr lang="en-US" altLang="ko-KR" b="1" dirty="0"/>
              <a:t>Stage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변경목록</a:t>
            </a:r>
            <a:r>
              <a:rPr lang="en-US" altLang="ko-KR" dirty="0"/>
              <a:t>, commit</a:t>
            </a:r>
            <a:r>
              <a:rPr lang="ko-KR" altLang="en-US" dirty="0"/>
              <a:t>전 임시저장소</a:t>
            </a:r>
            <a:r>
              <a:rPr lang="en-US" altLang="ko-KR" dirty="0"/>
              <a:t>)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4744"/>
            <a:ext cx="7162800" cy="48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71728" y="4653136"/>
            <a:ext cx="2481672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00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666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: index</a:t>
            </a:r>
            <a:r>
              <a:rPr lang="ko-KR" altLang="en-US" dirty="0"/>
              <a:t>에 등록된 소스코드를 내 컴퓨터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 저장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4744"/>
            <a:ext cx="7162800" cy="48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71728" y="1124744"/>
            <a:ext cx="2481672" cy="22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5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759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코멘트나 변경자</a:t>
            </a:r>
            <a:r>
              <a:rPr lang="en-US" altLang="ko-KR" dirty="0"/>
              <a:t>, </a:t>
            </a:r>
            <a:r>
              <a:rPr lang="ko-KR" altLang="en-US" dirty="0"/>
              <a:t>제출자</a:t>
            </a:r>
            <a:r>
              <a:rPr lang="en-US" altLang="ko-KR" dirty="0"/>
              <a:t>, </a:t>
            </a:r>
            <a:r>
              <a:rPr lang="ko-KR" altLang="en-US" dirty="0"/>
              <a:t>제출되는 소스코드를 입력 또는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:</a:t>
            </a:r>
            <a:r>
              <a:rPr lang="ko-KR" altLang="en-US" dirty="0"/>
              <a:t> 무엇을 수정했는지 자세하게 써야 다른 사람들이 보고 </a:t>
            </a:r>
            <a:r>
              <a:rPr lang="ko-KR" altLang="en-US" dirty="0" err="1"/>
              <a:t>이해할수있음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28" y="1268760"/>
            <a:ext cx="4764144" cy="44986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55243" y="2152289"/>
            <a:ext cx="43982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02991" y="3037344"/>
            <a:ext cx="4601257" cy="391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2328" y="3631864"/>
            <a:ext cx="4461920" cy="1597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23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751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to upstream</a:t>
            </a:r>
            <a:r>
              <a:rPr lang="ko-KR" altLang="en-US" dirty="0"/>
              <a:t>을 선택한다</a:t>
            </a:r>
            <a:endParaRPr lang="en-US" altLang="ko-KR" dirty="0"/>
          </a:p>
          <a:p>
            <a:r>
              <a:rPr lang="en-US" altLang="ko-KR" dirty="0"/>
              <a:t>      :</a:t>
            </a:r>
            <a:r>
              <a:rPr lang="ko-KR" altLang="en-US" dirty="0"/>
              <a:t>원격 저장소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ko-KR" altLang="en-US" dirty="0"/>
              <a:t>내의 저장소</a:t>
            </a:r>
            <a:r>
              <a:rPr lang="en-US" altLang="ko-KR" dirty="0"/>
              <a:t>)</a:t>
            </a:r>
            <a:r>
              <a:rPr lang="ko-KR" altLang="en-US" dirty="0"/>
              <a:t>로 변경된 내용을 등록하는 과정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4744"/>
            <a:ext cx="7162800" cy="48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52120" y="148478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6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사용하기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8" y="1556792"/>
            <a:ext cx="7338823" cy="3437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480" y="5157192"/>
            <a:ext cx="7863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 </a:t>
            </a:r>
            <a:r>
              <a:rPr lang="en-US" altLang="ko-KR" dirty="0"/>
              <a:t>branch</a:t>
            </a:r>
            <a:r>
              <a:rPr lang="ko-KR" altLang="en-US" dirty="0"/>
              <a:t>에 등록</a:t>
            </a:r>
            <a:r>
              <a:rPr lang="en-US" altLang="ko-KR" dirty="0"/>
              <a:t>(</a:t>
            </a:r>
            <a:r>
              <a:rPr lang="ko-KR" altLang="en-US" dirty="0" err="1"/>
              <a:t>푸쉬</a:t>
            </a:r>
            <a:r>
              <a:rPr lang="en-US" altLang="ko-KR" dirty="0"/>
              <a:t>)</a:t>
            </a:r>
            <a:r>
              <a:rPr lang="ko-KR" altLang="en-US" dirty="0"/>
              <a:t>할 것인지 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자신이 개발하는 모듈에 해당되는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ko-KR" altLang="en-US" dirty="0" err="1"/>
              <a:t>푸쉬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모듈이 다른 모듈이랑 상관이 없으면 </a:t>
            </a:r>
            <a:r>
              <a:rPr lang="ko-KR" altLang="en-US" dirty="0" err="1"/>
              <a:t>커밋</a:t>
            </a:r>
            <a:r>
              <a:rPr lang="ko-KR" altLang="en-US" dirty="0"/>
              <a:t> 까지만 하고 다 끝난 다음에</a:t>
            </a:r>
            <a:endParaRPr lang="en-US" altLang="ko-KR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푸쉬해도</a:t>
            </a:r>
            <a:r>
              <a:rPr lang="ko-KR" altLang="en-US" dirty="0"/>
              <a:t> 상관없다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453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Show in history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등록 정보들을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6719"/>
            <a:ext cx="7162800" cy="48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38206" y="5301208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pc="-150" dirty="0" err="1"/>
              <a:t>Git</a:t>
            </a:r>
            <a:r>
              <a:rPr lang="ko-KR" altLang="en-US" sz="2000" spc="-150" dirty="0"/>
              <a:t>를 사용하는 프로젝트를 지원하는 웹 기반 </a:t>
            </a:r>
            <a:r>
              <a:rPr lang="ko-KR" altLang="en-US" sz="2000" spc="-150" dirty="0" err="1"/>
              <a:t>호스팅</a:t>
            </a:r>
            <a:r>
              <a:rPr lang="ko-KR" altLang="en-US" sz="2000" spc="-150" dirty="0"/>
              <a:t> 서비스</a:t>
            </a:r>
            <a:endParaRPr lang="en-US" altLang="ko-KR" sz="2000" spc="-150" dirty="0"/>
          </a:p>
          <a:p>
            <a:r>
              <a:rPr lang="ko-KR" altLang="en-US" sz="2000" spc="-150" dirty="0" err="1"/>
              <a:t>루비온</a:t>
            </a:r>
            <a:r>
              <a:rPr lang="ko-KR" altLang="en-US" sz="2000" spc="-150" dirty="0"/>
              <a:t> </a:t>
            </a:r>
            <a:r>
              <a:rPr lang="ko-KR" altLang="en-US" sz="2000" spc="-150" dirty="0" err="1"/>
              <a:t>레일즈로</a:t>
            </a:r>
            <a:r>
              <a:rPr lang="ko-KR" altLang="en-US" sz="2000" spc="-150" dirty="0"/>
              <a:t> 작성됨</a:t>
            </a:r>
            <a:endParaRPr lang="en-US" altLang="ko-KR" sz="2000" spc="-150" dirty="0"/>
          </a:p>
          <a:p>
            <a:r>
              <a:rPr lang="ko-KR" altLang="en-US" sz="2000" spc="-150" dirty="0"/>
              <a:t>영리적 서비스와 오픈 소스를 위한 무상 서비스를 모두 제공</a:t>
            </a:r>
            <a:endParaRPr lang="en-US" altLang="ko-KR" sz="2000" spc="-150" dirty="0"/>
          </a:p>
          <a:p>
            <a:r>
              <a:rPr lang="en-US" altLang="ko-KR" sz="2000" spc="-150" dirty="0" err="1"/>
              <a:t>Github</a:t>
            </a:r>
            <a:r>
              <a:rPr lang="ko-KR" altLang="en-US" sz="2000" spc="-150" dirty="0"/>
              <a:t>는 가장 </a:t>
            </a:r>
            <a:r>
              <a:rPr lang="ko-KR" altLang="en-US" sz="2000" spc="-150" dirty="0" err="1"/>
              <a:t>인기있는</a:t>
            </a:r>
            <a:r>
              <a:rPr lang="ko-KR" altLang="en-US" sz="2000" spc="-150" dirty="0"/>
              <a:t> </a:t>
            </a:r>
            <a:r>
              <a:rPr lang="en-US" altLang="ko-KR" sz="2000" spc="-150" dirty="0" err="1"/>
              <a:t>git</a:t>
            </a:r>
            <a:r>
              <a:rPr lang="en-US" altLang="ko-KR" sz="2000" spc="-150" dirty="0"/>
              <a:t> </a:t>
            </a:r>
            <a:r>
              <a:rPr lang="ko-KR" altLang="en-US" sz="2000" spc="-150" dirty="0" err="1"/>
              <a:t>호스팅</a:t>
            </a:r>
            <a:r>
              <a:rPr lang="ko-KR" altLang="en-US" sz="2000" spc="-150" dirty="0"/>
              <a:t> 사이트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2000" spc="-150" dirty="0" err="1"/>
              <a:t>ssh</a:t>
            </a:r>
            <a:r>
              <a:rPr lang="en-US" altLang="ko-KR" sz="2000" spc="-150" dirty="0"/>
              <a:t>, </a:t>
            </a:r>
            <a:r>
              <a:rPr lang="en-US" altLang="ko-KR" sz="2000" spc="-150" dirty="0" err="1"/>
              <a:t>git</a:t>
            </a:r>
            <a:r>
              <a:rPr lang="en-US" altLang="ko-KR" sz="2000" spc="-150" dirty="0"/>
              <a:t>, http </a:t>
            </a:r>
            <a:r>
              <a:rPr lang="ko-KR" altLang="en-US" sz="2000" spc="-150" dirty="0"/>
              <a:t>프로토콜을 통하여 프로젝트 소스코드에 접근 가능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2000" spc="-150" dirty="0">
                <a:hlinkClick r:id="rId2"/>
              </a:rPr>
              <a:t>http://github.com/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6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748875"/>
            <a:ext cx="7956376" cy="3360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5130" y="5934117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Show in history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등록 정보들을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95736" y="3564632"/>
            <a:ext cx="6480720" cy="166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04048" y="3284984"/>
            <a:ext cx="1143744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3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362849" cy="422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(</a:t>
            </a:r>
            <a:r>
              <a:rPr lang="ko-KR" altLang="en-US" dirty="0"/>
              <a:t>변경사항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0200" y="1196752"/>
            <a:ext cx="44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  <a:r>
              <a:rPr lang="ko-KR" altLang="en-US" dirty="0"/>
              <a:t>에서 가져올 때 </a:t>
            </a:r>
            <a:r>
              <a:rPr lang="en-US" altLang="ko-KR" dirty="0"/>
              <a:t>pull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2780928"/>
            <a:ext cx="2025381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5968636"/>
            <a:ext cx="606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Master</a:t>
            </a:r>
            <a:r>
              <a:rPr lang="ko-KR" altLang="en-US" dirty="0"/>
              <a:t>가 </a:t>
            </a:r>
            <a:r>
              <a:rPr lang="en-US" altLang="ko-KR" dirty="0"/>
              <a:t>master patch </a:t>
            </a:r>
            <a:r>
              <a:rPr lang="en-US" altLang="ko-KR" dirty="0" err="1"/>
              <a:t>zzz</a:t>
            </a:r>
            <a:r>
              <a:rPr lang="ko-KR" altLang="en-US" dirty="0"/>
              <a:t>라는 </a:t>
            </a:r>
            <a:r>
              <a:rPr lang="en-US" altLang="ko-KR" dirty="0"/>
              <a:t>Commit</a:t>
            </a:r>
            <a:r>
              <a:rPr lang="ko-KR" altLang="en-US" dirty="0"/>
              <a:t>을 한</a:t>
            </a:r>
            <a:r>
              <a:rPr lang="en-US" altLang="ko-KR" dirty="0"/>
              <a:t> </a:t>
            </a:r>
            <a:r>
              <a:rPr lang="ko-KR" altLang="en-US" dirty="0"/>
              <a:t>상황에서 </a:t>
            </a:r>
            <a:endParaRPr lang="en-US" altLang="ko-KR" dirty="0"/>
          </a:p>
          <a:p>
            <a:r>
              <a:rPr lang="en-US" altLang="ko-KR" dirty="0"/>
              <a:t>Team&gt; pull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79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43" y="2064642"/>
            <a:ext cx="4067743" cy="27150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(</a:t>
            </a:r>
            <a:r>
              <a:rPr lang="ko-KR" altLang="en-US" dirty="0"/>
              <a:t>변경사항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0200" y="1196752"/>
            <a:ext cx="44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  <a:r>
              <a:rPr lang="ko-KR" altLang="en-US" dirty="0"/>
              <a:t>에서 가져올 때 </a:t>
            </a:r>
            <a:r>
              <a:rPr lang="en-US" altLang="ko-KR" dirty="0"/>
              <a:t>pull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395051" y="3717032"/>
            <a:ext cx="3905141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537346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최신의 </a:t>
            </a:r>
            <a:r>
              <a:rPr lang="en-US" altLang="ko-KR" dirty="0"/>
              <a:t>commit</a:t>
            </a:r>
            <a:r>
              <a:rPr lang="ko-KR" altLang="en-US" dirty="0"/>
              <a:t>을 선택하고 </a:t>
            </a:r>
            <a:r>
              <a:rPr lang="en-US" altLang="ko-KR" dirty="0"/>
              <a:t>OK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6908" y="4365104"/>
            <a:ext cx="1012690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6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02" y="2581156"/>
            <a:ext cx="4267796" cy="16956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(</a:t>
            </a:r>
            <a:r>
              <a:rPr lang="ko-KR" altLang="en-US" dirty="0"/>
              <a:t>변경사항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0200" y="1196752"/>
            <a:ext cx="44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  <a:r>
              <a:rPr lang="ko-KR" altLang="en-US" dirty="0"/>
              <a:t>에서 가져올 때 </a:t>
            </a:r>
            <a:r>
              <a:rPr lang="en-US" altLang="ko-KR" dirty="0"/>
              <a:t>pull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69869" y="486916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27401" y="3991570"/>
            <a:ext cx="1012690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31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Repository</a:t>
            </a:r>
          </a:p>
          <a:p>
            <a:r>
              <a:rPr lang="en-US" altLang="ko-KR" dirty="0"/>
              <a:t>Branch, Tag</a:t>
            </a:r>
          </a:p>
          <a:p>
            <a:r>
              <a:rPr lang="en-US" altLang="ko-KR" dirty="0"/>
              <a:t>HEAD, Origin, Master</a:t>
            </a:r>
          </a:p>
          <a:p>
            <a:r>
              <a:rPr lang="en-US" altLang="ko-KR" dirty="0"/>
              <a:t>Clone</a:t>
            </a:r>
          </a:p>
          <a:p>
            <a:r>
              <a:rPr lang="en-US" altLang="ko-KR" dirty="0"/>
              <a:t>Commit</a:t>
            </a:r>
          </a:p>
          <a:p>
            <a:r>
              <a:rPr lang="en-US" altLang="ko-KR" dirty="0"/>
              <a:t>Stage</a:t>
            </a:r>
          </a:p>
          <a:p>
            <a:r>
              <a:rPr lang="en-US" altLang="ko-KR" dirty="0"/>
              <a:t>Push, Pull</a:t>
            </a:r>
          </a:p>
          <a:p>
            <a:r>
              <a:rPr lang="en-US" altLang="ko-KR" dirty="0"/>
              <a:t>Merge, Rebase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http://sapeyes.blog.me/70118257910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5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04" y="1260264"/>
            <a:ext cx="5469991" cy="433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Rebase </a:t>
            </a:r>
            <a:r>
              <a:rPr lang="ko-KR" altLang="en-US" dirty="0"/>
              <a:t>사용방법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5934117"/>
            <a:ext cx="854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다른 사람의 </a:t>
            </a:r>
            <a:r>
              <a:rPr lang="en-US" altLang="ko-KR" dirty="0"/>
              <a:t>Branch</a:t>
            </a:r>
            <a:r>
              <a:rPr lang="ko-KR" altLang="en-US" dirty="0"/>
              <a:t>를 나의 프로젝트로 적용하는 방법 </a:t>
            </a:r>
            <a:r>
              <a:rPr lang="en-US" altLang="ko-KR" dirty="0"/>
              <a:t>(</a:t>
            </a:r>
            <a:r>
              <a:rPr lang="ko-KR" altLang="en-US" dirty="0"/>
              <a:t>다른 사람 모듈 적용방법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81613" y="3546890"/>
            <a:ext cx="2025381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129" y="6303449"/>
            <a:ext cx="417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Team&gt;Rebase</a:t>
            </a:r>
            <a:r>
              <a:rPr lang="ko-KR" altLang="en-US" dirty="0"/>
              <a:t>를 선택한다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2888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8713"/>
            <a:ext cx="51244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Rebase </a:t>
            </a:r>
            <a:r>
              <a:rPr lang="ko-KR" altLang="en-US" dirty="0"/>
              <a:t>사용방법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934117"/>
            <a:ext cx="725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적용할 </a:t>
            </a:r>
            <a:r>
              <a:rPr lang="en-US" altLang="ko-KR" dirty="0"/>
              <a:t>branch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: Local</a:t>
            </a:r>
            <a:r>
              <a:rPr lang="ko-KR" altLang="en-US" dirty="0"/>
              <a:t>은 컴퓨터 내 저장소</a:t>
            </a:r>
            <a:r>
              <a:rPr lang="en-US" altLang="ko-KR" dirty="0"/>
              <a:t>, Remote</a:t>
            </a:r>
            <a:r>
              <a:rPr lang="ko-KR" altLang="en-US" dirty="0"/>
              <a:t>는 </a:t>
            </a:r>
            <a:r>
              <a:rPr lang="en-US" altLang="ko-KR" dirty="0" err="1"/>
              <a:t>github</a:t>
            </a:r>
            <a:r>
              <a:rPr lang="ko-KR" altLang="en-US" dirty="0"/>
              <a:t>내의 저장소</a:t>
            </a:r>
            <a:r>
              <a:rPr lang="en-US" altLang="ko-KR" dirty="0"/>
              <a:t>(</a:t>
            </a:r>
            <a:r>
              <a:rPr lang="ko-KR" altLang="en-US" dirty="0"/>
              <a:t>공유공간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9752" y="2924944"/>
            <a:ext cx="2025381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476500"/>
            <a:ext cx="3581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Rebase </a:t>
            </a:r>
            <a:r>
              <a:rPr lang="ko-KR" altLang="en-US" dirty="0"/>
              <a:t>사용방법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4941168"/>
            <a:ext cx="5345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적용이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Conflict </a:t>
            </a:r>
            <a:r>
              <a:rPr lang="ko-KR" altLang="en-US" dirty="0"/>
              <a:t>발생시 참고 </a:t>
            </a:r>
            <a:r>
              <a:rPr lang="en-US" altLang="ko-KR" dirty="0">
                <a:hlinkClick r:id="rId3"/>
              </a:rPr>
              <a:t>http://pinocc.tistory.com/89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203848" y="3149352"/>
            <a:ext cx="2025381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3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이슈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와 </a:t>
            </a:r>
            <a:r>
              <a:rPr lang="en-US" altLang="ko-KR" dirty="0"/>
              <a:t>Rebase</a:t>
            </a:r>
            <a:r>
              <a:rPr lang="ko-KR" altLang="en-US" dirty="0"/>
              <a:t>의 차이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http://eclipsesource.com/blogs/2011/05/30/merging-branches-in-eclipse-git-egit/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3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이슈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err="1"/>
              <a:t>Egit</a:t>
            </a:r>
            <a:r>
              <a:rPr lang="en-US" altLang="ko-KR" sz="2000" dirty="0"/>
              <a:t> Pull </a:t>
            </a:r>
            <a:r>
              <a:rPr lang="ko-KR" altLang="en-US" sz="2000" dirty="0"/>
              <a:t>사용과정에서 오류 발생시 해결법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>
                <a:hlinkClick r:id="rId2"/>
              </a:rPr>
              <a:t>http://enosent.tistory.com/44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1" y="2132856"/>
            <a:ext cx="666843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개념도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20" y="1600200"/>
            <a:ext cx="4785159" cy="4525963"/>
          </a:xfrm>
        </p:spPr>
      </p:pic>
    </p:spTree>
    <p:extLst>
      <p:ext uri="{BB962C8B-B14F-4D97-AF65-F5344CB8AC3E}">
        <p14:creationId xmlns:p14="http://schemas.microsoft.com/office/powerpoint/2010/main" val="571554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8760"/>
            <a:ext cx="4032448" cy="5066410"/>
          </a:xfrm>
        </p:spPr>
      </p:pic>
    </p:spTree>
    <p:extLst>
      <p:ext uri="{BB962C8B-B14F-4D97-AF65-F5344CB8AC3E}">
        <p14:creationId xmlns:p14="http://schemas.microsoft.com/office/powerpoint/2010/main" val="32959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작업자가 변경한 모든 내용을 추적하는 공간</a:t>
            </a:r>
            <a:endParaRPr lang="en-US" altLang="ko-KR" sz="2400" dirty="0"/>
          </a:p>
          <a:p>
            <a:r>
              <a:rPr lang="ko-KR" altLang="en-US" sz="2400" dirty="0"/>
              <a:t>코드의 저장소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spc="-150" dirty="0" err="1"/>
              <a:t>Git</a:t>
            </a:r>
            <a:r>
              <a:rPr lang="ko-KR" altLang="en-US" sz="2400" spc="-150" dirty="0"/>
              <a:t>에서는 </a:t>
            </a:r>
            <a:r>
              <a:rPr lang="en-US" altLang="ko-KR" sz="2400" spc="-150" dirty="0"/>
              <a:t>local repository</a:t>
            </a:r>
            <a:r>
              <a:rPr lang="ko-KR" altLang="en-US" sz="2400" spc="-150" dirty="0"/>
              <a:t>와 </a:t>
            </a:r>
            <a:r>
              <a:rPr lang="en-US" altLang="ko-KR" sz="2400" spc="-150" dirty="0"/>
              <a:t>remote repository</a:t>
            </a:r>
            <a:r>
              <a:rPr lang="ko-KR" altLang="en-US" sz="2400" spc="-150" dirty="0"/>
              <a:t>로 나뉜다</a:t>
            </a:r>
            <a:r>
              <a:rPr lang="en-US" altLang="ko-KR" sz="2400" spc="-150" dirty="0"/>
              <a:t>.</a:t>
            </a:r>
          </a:p>
          <a:p>
            <a:r>
              <a:rPr lang="en-US" altLang="ko-KR" sz="2400" spc="-150" dirty="0"/>
              <a:t>Local</a:t>
            </a:r>
            <a:r>
              <a:rPr lang="ko-KR" altLang="en-US" sz="2400" spc="-150" dirty="0"/>
              <a:t>은 컴퓨터</a:t>
            </a:r>
            <a:endParaRPr lang="en-US" altLang="ko-KR" sz="2400" spc="-150" dirty="0"/>
          </a:p>
          <a:p>
            <a:r>
              <a:rPr lang="en-US" altLang="ko-KR" sz="2400" spc="-150" dirty="0"/>
              <a:t>Remote</a:t>
            </a:r>
            <a:r>
              <a:rPr lang="ko-KR" altLang="en-US" sz="2400" spc="-150" dirty="0"/>
              <a:t>는 </a:t>
            </a:r>
            <a:r>
              <a:rPr lang="ko-KR" altLang="en-US" sz="2400" spc="-150" dirty="0" err="1"/>
              <a:t>호스팅</a:t>
            </a:r>
            <a:r>
              <a:rPr lang="ko-KR" altLang="en-US" sz="2400" spc="-150" dirty="0"/>
              <a:t> 업체</a:t>
            </a:r>
            <a:r>
              <a:rPr lang="en-US" altLang="ko-KR" sz="2400" spc="-150" dirty="0"/>
              <a:t>(</a:t>
            </a:r>
            <a:r>
              <a:rPr lang="ko-KR" altLang="en-US" sz="2400" spc="-150" dirty="0"/>
              <a:t>주로 </a:t>
            </a:r>
            <a:r>
              <a:rPr lang="en-US" altLang="ko-KR" sz="2400" spc="-150" dirty="0"/>
              <a:t>github.com</a:t>
            </a:r>
            <a:r>
              <a:rPr lang="ko-KR" altLang="en-US" sz="2400" spc="-150" dirty="0"/>
              <a:t>을 많이 씀</a:t>
            </a:r>
            <a:r>
              <a:rPr lang="en-US" altLang="ko-KR" sz="2400" spc="-150" dirty="0"/>
              <a:t>)</a:t>
            </a:r>
          </a:p>
          <a:p>
            <a:endParaRPr lang="en-US" altLang="ko-KR" sz="2400" spc="-150" dirty="0"/>
          </a:p>
          <a:p>
            <a:r>
              <a:rPr lang="ko-KR" altLang="en-US" sz="2400" spc="-150" dirty="0"/>
              <a:t>이 둘을 연결시켜주는 관련 키워드는 </a:t>
            </a:r>
            <a:r>
              <a:rPr lang="en-US" altLang="ko-KR" sz="2400" spc="-150" dirty="0"/>
              <a:t>push,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pull</a:t>
            </a:r>
          </a:p>
          <a:p>
            <a:pPr lvl="1"/>
            <a:r>
              <a:rPr lang="en-US" altLang="ko-KR" sz="2000" spc="-150" dirty="0"/>
              <a:t>(</a:t>
            </a:r>
            <a:r>
              <a:rPr lang="ko-KR" altLang="en-US" sz="2000" spc="-150" dirty="0"/>
              <a:t>주로 </a:t>
            </a:r>
            <a:r>
              <a:rPr lang="en-US" altLang="ko-KR" sz="2000" spc="-150" dirty="0"/>
              <a:t>Push</a:t>
            </a:r>
            <a:r>
              <a:rPr lang="ko-KR" altLang="en-US" sz="2000" spc="-150" dirty="0"/>
              <a:t> 사용</a:t>
            </a:r>
            <a:r>
              <a:rPr lang="en-US" altLang="ko-KR" sz="2000" spc="-150" dirty="0"/>
              <a:t>, pull</a:t>
            </a:r>
            <a:r>
              <a:rPr lang="ko-KR" altLang="en-US" sz="2000" spc="-150" dirty="0"/>
              <a:t>은 코드 불러와서 참조할 때 쓰는 듯</a:t>
            </a:r>
            <a:r>
              <a:rPr lang="en-US" altLang="ko-KR" sz="2000" spc="-150" dirty="0"/>
              <a:t>?)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Branch, Tags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/>
              <a:t>Branch</a:t>
            </a:r>
            <a:r>
              <a:rPr lang="ko-KR" altLang="en-US" sz="2400" dirty="0"/>
              <a:t> 라는 것은 하나의 개발 라인을 의미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가장 기본이 되는 </a:t>
            </a:r>
            <a:r>
              <a:rPr lang="en-US" altLang="ko-KR" sz="2400" dirty="0"/>
              <a:t>master branch</a:t>
            </a:r>
            <a:r>
              <a:rPr lang="ko-KR" altLang="en-US" sz="2400" dirty="0"/>
              <a:t>에서 버그 수정이나 특정 기능을 추가하기 위해서 개발라인을 따로 두어 작업할 수 있다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저장소는 모든 분기들과 태그</a:t>
            </a:r>
            <a:r>
              <a:rPr lang="en-US" altLang="ko-KR" sz="2400" dirty="0"/>
              <a:t>(tags)</a:t>
            </a:r>
            <a:r>
              <a:rPr lang="ko-KR" altLang="en-US" sz="2400" dirty="0"/>
              <a:t>들을 가짐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사용자는 작업에 필요한 어떤 한 버전의 분기를 이 기본분기로 체크아웃</a:t>
            </a:r>
            <a:r>
              <a:rPr lang="en-US" altLang="ko-KR" sz="2400" dirty="0"/>
              <a:t>(Checkout)</a:t>
            </a:r>
            <a:r>
              <a:rPr lang="ko-KR" altLang="en-US" sz="2400" dirty="0"/>
              <a:t>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이것을 작업 카피 </a:t>
            </a:r>
            <a:r>
              <a:rPr lang="en-US" altLang="ko-KR" sz="2400" dirty="0"/>
              <a:t>(Working Copy)</a:t>
            </a:r>
            <a:r>
              <a:rPr lang="ko-KR" altLang="en-US" sz="2400" dirty="0"/>
              <a:t>라고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spc="-150" dirty="0"/>
              <a:t>Branch</a:t>
            </a:r>
            <a:r>
              <a:rPr lang="ko-KR" altLang="en-US" sz="2400" spc="-150" dirty="0"/>
              <a:t>에 관한 자세한 설명 </a:t>
            </a:r>
            <a:r>
              <a:rPr lang="en-US" altLang="ko-KR" sz="2400" spc="-150" dirty="0">
                <a:hlinkClick r:id="rId2"/>
              </a:rPr>
              <a:t>http://luhamizz.tistory.com/11</a:t>
            </a:r>
            <a:endParaRPr lang="en-US" altLang="ko-KR" sz="2400" spc="-15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Origin, Head,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Origin</a:t>
            </a:r>
          </a:p>
          <a:p>
            <a:pPr lvl="1"/>
            <a:r>
              <a:rPr lang="en-US" altLang="ko-KR" sz="2400" dirty="0" err="1"/>
              <a:t>git</a:t>
            </a:r>
            <a:r>
              <a:rPr lang="ko-KR" altLang="en-US" sz="2400" dirty="0"/>
              <a:t>가 복사해 온 저장소를 가리키기 위해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기본적으로 사용하는 이름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r>
              <a:rPr lang="en-US" altLang="ko-KR" sz="2800" dirty="0"/>
              <a:t>HEAD</a:t>
            </a:r>
          </a:p>
          <a:p>
            <a:pPr lvl="1"/>
            <a:r>
              <a:rPr lang="ko-KR" altLang="en-US" sz="2400" spc="-150" dirty="0"/>
              <a:t>한 개의 </a:t>
            </a:r>
            <a:r>
              <a:rPr lang="en-US" altLang="ko-KR" sz="2400" spc="-150" dirty="0"/>
              <a:t>Branch</a:t>
            </a:r>
            <a:r>
              <a:rPr lang="ko-KR" altLang="en-US" sz="2400" spc="-150" dirty="0"/>
              <a:t> 내에서 가장 최근에 된 </a:t>
            </a:r>
            <a:r>
              <a:rPr lang="en-US" altLang="ko-KR" sz="2400" spc="-150" dirty="0"/>
              <a:t>Commit</a:t>
            </a:r>
            <a:r>
              <a:rPr lang="ko-KR" altLang="en-US" sz="2400" spc="-150" dirty="0"/>
              <a:t>을 가리키는 </a:t>
            </a:r>
            <a:r>
              <a:rPr lang="en-US" altLang="ko-KR" sz="2400" spc="-150" dirty="0"/>
              <a:t>reference</a:t>
            </a:r>
          </a:p>
          <a:p>
            <a:pPr lvl="1"/>
            <a:r>
              <a:rPr lang="ko-KR" altLang="en-US" sz="2400" spc="-300" dirty="0"/>
              <a:t>저장소에서 최신의 </a:t>
            </a:r>
            <a:r>
              <a:rPr lang="en-US" altLang="ko-KR" sz="2400" spc="-300" dirty="0"/>
              <a:t>revision</a:t>
            </a:r>
            <a:r>
              <a:rPr lang="ko-KR" altLang="en-US" sz="2400" spc="-300" dirty="0"/>
              <a:t>을 가리키는 주소의 개념</a:t>
            </a:r>
            <a:endParaRPr lang="en-US" altLang="ko-KR" sz="2400" spc="-300" dirty="0"/>
          </a:p>
          <a:p>
            <a:pPr lvl="1"/>
            <a:endParaRPr lang="en-US" altLang="ko-KR" sz="2400" spc="-300" dirty="0"/>
          </a:p>
          <a:p>
            <a:r>
              <a:rPr lang="en-US" altLang="ko-KR" sz="2800" dirty="0"/>
              <a:t>Master</a:t>
            </a:r>
          </a:p>
          <a:p>
            <a:pPr lvl="1"/>
            <a:r>
              <a:rPr lang="ko-KR" altLang="en-US" sz="2400" dirty="0"/>
              <a:t>저장소 중 기본이 되는 분기</a:t>
            </a:r>
            <a:endParaRPr lang="en-US" altLang="ko-KR" sz="24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3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1409</Words>
  <Application>Microsoft Office PowerPoint</Application>
  <PresentationFormat>화면 슬라이드 쇼(4:3)</PresentationFormat>
  <Paragraphs>311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PowerPoint 프레젠테이션</vt:lpstr>
      <vt:lpstr>목차</vt:lpstr>
      <vt:lpstr>Git이란</vt:lpstr>
      <vt:lpstr>Git가 왜 좋은가</vt:lpstr>
      <vt:lpstr>Github란</vt:lpstr>
      <vt:lpstr>Git 개념도</vt:lpstr>
      <vt:lpstr>Repository</vt:lpstr>
      <vt:lpstr>Branch, Tags</vt:lpstr>
      <vt:lpstr>Origin, Head, Master</vt:lpstr>
      <vt:lpstr>Clone</vt:lpstr>
      <vt:lpstr>Commit</vt:lpstr>
      <vt:lpstr>Stage (Staging)</vt:lpstr>
      <vt:lpstr>Push, Pull</vt:lpstr>
      <vt:lpstr>Merge</vt:lpstr>
      <vt:lpstr>Rebase</vt:lpstr>
      <vt:lpstr>회원가입</vt:lpstr>
      <vt:lpstr>회원가입</vt:lpstr>
      <vt:lpstr>회원가입</vt:lpstr>
      <vt:lpstr>Git 설치</vt:lpstr>
      <vt:lpstr>Repository 생성 및 인증</vt:lpstr>
      <vt:lpstr>Egit란</vt:lpstr>
      <vt:lpstr>Egit 설치</vt:lpstr>
      <vt:lpstr>Egit 설치(2)</vt:lpstr>
      <vt:lpstr>Egit 설치(3)</vt:lpstr>
      <vt:lpstr>Egit 설치(4)</vt:lpstr>
      <vt:lpstr>Egit 설치(5)</vt:lpstr>
      <vt:lpstr>Egit 설치(6)</vt:lpstr>
      <vt:lpstr>Egit에 사용자 정보 등록</vt:lpstr>
      <vt:lpstr>Egit에 사용자 정보 등록(2)</vt:lpstr>
      <vt:lpstr>Egit에 사용자 정보 등록(3)</vt:lpstr>
      <vt:lpstr>Egit 사용</vt:lpstr>
      <vt:lpstr>Egit 사용(2)</vt:lpstr>
      <vt:lpstr>Egit 사용(3)</vt:lpstr>
      <vt:lpstr>원격 저장소생성하기</vt:lpstr>
      <vt:lpstr>원격 저장소에서 가져오기</vt:lpstr>
      <vt:lpstr>원격 저장소에서 가져오기</vt:lpstr>
      <vt:lpstr>원격 저장소에서 가져오기</vt:lpstr>
      <vt:lpstr>원격 저장소에서 가져오기</vt:lpstr>
      <vt:lpstr>원격 저장소에서 가져오기</vt:lpstr>
      <vt:lpstr>원격 저장소에서 가져오기</vt:lpstr>
      <vt:lpstr>Branch란?</vt:lpstr>
      <vt:lpstr>Branch 사용하기</vt:lpstr>
      <vt:lpstr>Branch 사용하기</vt:lpstr>
      <vt:lpstr>Branch 사용하기</vt:lpstr>
      <vt:lpstr>Branch 사용하기</vt:lpstr>
      <vt:lpstr>Branch 사용하기</vt:lpstr>
      <vt:lpstr>Branch 사용하기</vt:lpstr>
      <vt:lpstr>Branch 사용하기</vt:lpstr>
      <vt:lpstr>히스토리 확인</vt:lpstr>
      <vt:lpstr>히스토리 확인</vt:lpstr>
      <vt:lpstr>Pull (변경사항 가져오기)</vt:lpstr>
      <vt:lpstr>Pull (변경사항 가져오기)</vt:lpstr>
      <vt:lpstr>Pull (변경사항 가져오기)</vt:lpstr>
      <vt:lpstr>용어 정리</vt:lpstr>
      <vt:lpstr>Rebase 사용방법</vt:lpstr>
      <vt:lpstr>Rebase 사용방법</vt:lpstr>
      <vt:lpstr>Rebase 사용방법</vt:lpstr>
      <vt:lpstr>그 외 이슈</vt:lpstr>
      <vt:lpstr>그 외 이슈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HyunKyun</dc:creator>
  <cp:lastModifiedBy>Young Wook Kim</cp:lastModifiedBy>
  <cp:revision>41</cp:revision>
  <dcterms:created xsi:type="dcterms:W3CDTF">2012-04-07T06:34:48Z</dcterms:created>
  <dcterms:modified xsi:type="dcterms:W3CDTF">2016-07-27T14:07:53Z</dcterms:modified>
</cp:coreProperties>
</file>