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285" r:id="rId3"/>
    <p:sldId id="288" r:id="rId4"/>
    <p:sldId id="286" r:id="rId5"/>
    <p:sldId id="263" r:id="rId6"/>
    <p:sldId id="264" r:id="rId7"/>
    <p:sldId id="265" r:id="rId8"/>
    <p:sldId id="266" r:id="rId9"/>
    <p:sldId id="268" r:id="rId10"/>
    <p:sldId id="270" r:id="rId11"/>
    <p:sldId id="283" r:id="rId12"/>
    <p:sldId id="271" r:id="rId13"/>
    <p:sldId id="284" r:id="rId14"/>
    <p:sldId id="260" r:id="rId15"/>
    <p:sldId id="272" r:id="rId16"/>
    <p:sldId id="262" r:id="rId17"/>
    <p:sldId id="279" r:id="rId18"/>
    <p:sldId id="281" r:id="rId19"/>
    <p:sldId id="259" r:id="rId20"/>
    <p:sldId id="275" r:id="rId21"/>
    <p:sldId id="257" r:id="rId22"/>
    <p:sldId id="269" r:id="rId23"/>
    <p:sldId id="276" r:id="rId24"/>
    <p:sldId id="277" r:id="rId25"/>
    <p:sldId id="282"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72810" autoAdjust="0"/>
  </p:normalViewPr>
  <p:slideViewPr>
    <p:cSldViewPr snapToGrid="0">
      <p:cViewPr varScale="1">
        <p:scale>
          <a:sx n="90" d="100"/>
          <a:sy n="90" d="100"/>
        </p:scale>
        <p:origin x="45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590E8-20EB-43F5-ABD0-8EB1FA7FFCFE}" type="datetimeFigureOut">
              <a:rPr lang="en-US" smtClean="0"/>
              <a:t>08-Feb-17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91D0-209B-4EB4-A1E3-AB18E8B631F0}" type="slidenum">
              <a:rPr lang="en-US" smtClean="0"/>
              <a:t>‹#›</a:t>
            </a:fld>
            <a:endParaRPr lang="en-US"/>
          </a:p>
        </p:txBody>
      </p:sp>
    </p:spTree>
    <p:extLst>
      <p:ext uri="{BB962C8B-B14F-4D97-AF65-F5344CB8AC3E}">
        <p14:creationId xmlns:p14="http://schemas.microsoft.com/office/powerpoint/2010/main" val="165038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JUnit</a:t>
            </a:r>
            <a:r>
              <a:rPr lang="en-US" b="0" dirty="0" smtClean="0"/>
              <a:t> is a unit testing framework for Java programming language. JUnit has been important in the development of test-driven development, and is one of a family of unit testing frameworks collectively known as </a:t>
            </a:r>
            <a:r>
              <a:rPr lang="en-US" b="0" dirty="0" err="1" smtClean="0"/>
              <a:t>xUnit</a:t>
            </a:r>
            <a:r>
              <a:rPr lang="en-US" b="0" dirty="0" smtClean="0"/>
              <a:t>, that originated with JUnit.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need to add a small speech!!!</a:t>
            </a:r>
            <a:endParaRPr lang="en-US" b="0" dirty="0" smtClean="0"/>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a:t>
            </a:fld>
            <a:endParaRPr lang="en-US"/>
          </a:p>
        </p:txBody>
      </p:sp>
    </p:spTree>
    <p:extLst>
      <p:ext uri="{BB962C8B-B14F-4D97-AF65-F5344CB8AC3E}">
        <p14:creationId xmlns:p14="http://schemas.microsoft.com/office/powerpoint/2010/main" val="46379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introduction about cucumber </a:t>
            </a:r>
            <a:r>
              <a:rPr lang="en-US" dirty="0" err="1" smtClean="0"/>
              <a:t>si</a:t>
            </a:r>
            <a:r>
              <a:rPr lang="en-US" dirty="0" smtClean="0"/>
              <a:t> </a:t>
            </a:r>
            <a:r>
              <a:rPr lang="en-US" dirty="0" err="1" smtClean="0"/>
              <a:t>ce</a:t>
            </a:r>
            <a:r>
              <a:rPr lang="en-US" baseline="0" dirty="0" smtClean="0"/>
              <a:t> face el….</a:t>
            </a:r>
          </a:p>
          <a:p>
            <a:endParaRPr lang="en-US" baseline="0" dirty="0" smtClean="0"/>
          </a:p>
          <a:p>
            <a:r>
              <a:rPr lang="en-US" baseline="0" dirty="0" smtClean="0"/>
              <a:t>De </a:t>
            </a:r>
            <a:r>
              <a:rPr lang="en-US" baseline="0" dirty="0" err="1" smtClean="0"/>
              <a:t>ce</a:t>
            </a:r>
            <a:r>
              <a:rPr lang="en-US" baseline="0" dirty="0" smtClean="0"/>
              <a:t> JVM? 0- </a:t>
            </a:r>
            <a:r>
              <a:rPr lang="en-US" baseline="0" dirty="0" err="1" smtClean="0"/>
              <a:t>origini</a:t>
            </a:r>
            <a:r>
              <a:rPr lang="en-US" baseline="0" dirty="0" smtClean="0"/>
              <a:t> ruby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12</a:t>
            </a:fld>
            <a:endParaRPr lang="en-US"/>
          </a:p>
        </p:txBody>
      </p:sp>
    </p:spTree>
    <p:extLst>
      <p:ext uri="{BB962C8B-B14F-4D97-AF65-F5344CB8AC3E}">
        <p14:creationId xmlns:p14="http://schemas.microsoft.com/office/powerpoint/2010/main" val="53953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i="1" dirty="0" smtClean="0"/>
              <a:t>Gherkin</a:t>
            </a:r>
            <a:r>
              <a:rPr lang="en-US" dirty="0" smtClean="0"/>
              <a:t> language is the most widely used and </a:t>
            </a:r>
            <a:r>
              <a:rPr lang="en-US" dirty="0" err="1" smtClean="0"/>
              <a:t>recognised</a:t>
            </a:r>
            <a:r>
              <a:rPr lang="en-US" dirty="0" smtClean="0"/>
              <a:t> business-readable, domain-specific language (DSL) for specifying </a:t>
            </a:r>
            <a:r>
              <a:rPr lang="en-US" dirty="0" err="1" smtClean="0"/>
              <a:t>behaviours</a:t>
            </a:r>
            <a:r>
              <a:rPr lang="en-US" dirty="0" smtClean="0"/>
              <a:t>. Each </a:t>
            </a:r>
            <a:r>
              <a:rPr lang="en-US" dirty="0" err="1" smtClean="0"/>
              <a:t>behaviour</a:t>
            </a:r>
            <a:r>
              <a:rPr lang="en-US" dirty="0" smtClean="0"/>
              <a:t> is defined as an individual "Scenario". A "Scenario" has a description that </a:t>
            </a:r>
            <a:r>
              <a:rPr lang="en-US" dirty="0" err="1" smtClean="0"/>
              <a:t>summarises</a:t>
            </a:r>
            <a:r>
              <a:rPr lang="en-US" dirty="0" smtClean="0"/>
              <a:t> the </a:t>
            </a:r>
            <a:r>
              <a:rPr lang="en-US" dirty="0" err="1" smtClean="0"/>
              <a:t>behaviour</a:t>
            </a:r>
            <a:r>
              <a:rPr lang="en-US" dirty="0" smtClean="0"/>
              <a:t> being specified. The </a:t>
            </a:r>
            <a:r>
              <a:rPr lang="en-US" dirty="0" err="1" smtClean="0"/>
              <a:t>behaviour</a:t>
            </a:r>
            <a:r>
              <a:rPr lang="en-US" dirty="0" smtClean="0"/>
              <a:t> is then further defined as a series of steps to be executed in the order in which they are written — just like the steps of a test case.</a:t>
            </a:r>
          </a:p>
          <a:p>
            <a:r>
              <a:rPr lang="en-US" dirty="0" smtClean="0"/>
              <a:t>The syntax of the Gherkin language specifies that each step begins with one of the following keywords: "Given", "When", "Then", "And" or "But". The "Given" steps must be specified before the "When" steps, which themselves must be specified before the "Then" steps. The "Given" steps define the prerequisite state that is required for the </a:t>
            </a:r>
            <a:r>
              <a:rPr lang="en-US" dirty="0" err="1" smtClean="0"/>
              <a:t>behaviour</a:t>
            </a:r>
            <a:r>
              <a:rPr lang="en-US" dirty="0" smtClean="0"/>
              <a:t> to manifest. The "When" steps define how to initiate the </a:t>
            </a:r>
            <a:r>
              <a:rPr lang="en-US" dirty="0" err="1" smtClean="0"/>
              <a:t>behaviour</a:t>
            </a:r>
            <a:r>
              <a:rPr lang="en-US" dirty="0" smtClean="0"/>
              <a:t> being specified. The "Then" steps define how to verify that the </a:t>
            </a:r>
            <a:r>
              <a:rPr lang="en-US" dirty="0" err="1" smtClean="0"/>
              <a:t>behaviour</a:t>
            </a:r>
            <a:r>
              <a:rPr lang="en-US" dirty="0" smtClean="0"/>
              <a:t> performed as expected. Steps that begin with "And" or "But" merely allow for more details to be specified and extend the meaning of the proceeding "Given", "When" or "Then" step.</a:t>
            </a:r>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13</a:t>
            </a:fld>
            <a:endParaRPr lang="en-US"/>
          </a:p>
        </p:txBody>
      </p:sp>
    </p:spTree>
    <p:extLst>
      <p:ext uri="{BB962C8B-B14F-4D97-AF65-F5344CB8AC3E}">
        <p14:creationId xmlns:p14="http://schemas.microsoft.com/office/powerpoint/2010/main" val="88152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15</a:t>
            </a:fld>
            <a:endParaRPr lang="en-US"/>
          </a:p>
        </p:txBody>
      </p:sp>
    </p:spTree>
    <p:extLst>
      <p:ext uri="{BB962C8B-B14F-4D97-AF65-F5344CB8AC3E}">
        <p14:creationId xmlns:p14="http://schemas.microsoft.com/office/powerpoint/2010/main" val="35290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Plus Background ; scenario</a:t>
            </a:r>
            <a:r>
              <a:rPr lang="en-US" baseline="0" dirty="0" smtClean="0"/>
              <a:t> outline, And</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16</a:t>
            </a:fld>
            <a:endParaRPr lang="en-US"/>
          </a:p>
        </p:txBody>
      </p:sp>
    </p:spTree>
    <p:extLst>
      <p:ext uri="{BB962C8B-B14F-4D97-AF65-F5344CB8AC3E}">
        <p14:creationId xmlns:p14="http://schemas.microsoft.com/office/powerpoint/2010/main" val="164238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18</a:t>
            </a:fld>
            <a:endParaRPr lang="en-US"/>
          </a:p>
        </p:txBody>
      </p:sp>
    </p:spTree>
    <p:extLst>
      <p:ext uri="{BB962C8B-B14F-4D97-AF65-F5344CB8AC3E}">
        <p14:creationId xmlns:p14="http://schemas.microsoft.com/office/powerpoint/2010/main" val="2019328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20</a:t>
            </a:fld>
            <a:endParaRPr lang="en-US"/>
          </a:p>
        </p:txBody>
      </p:sp>
    </p:spTree>
    <p:extLst>
      <p:ext uri="{BB962C8B-B14F-4D97-AF65-F5344CB8AC3E}">
        <p14:creationId xmlns:p14="http://schemas.microsoft.com/office/powerpoint/2010/main" val="129481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US" dirty="0" smtClean="0"/>
              <a:t>http://www.seleniumhq.org/download/</a:t>
            </a:r>
          </a:p>
          <a:p>
            <a:pPr lvl="0" rtl="0">
              <a:spcBef>
                <a:spcPts val="0"/>
              </a:spcBef>
              <a:buNone/>
            </a:pPr>
            <a:endParaRPr dirty="0"/>
          </a:p>
        </p:txBody>
      </p:sp>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44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others : iOS driver, </a:t>
            </a:r>
            <a:r>
              <a:rPr lang="en-US" dirty="0" err="1" smtClean="0"/>
              <a:t>Selendroid</a:t>
            </a:r>
            <a:r>
              <a:rPr lang="en-US" dirty="0" smtClean="0"/>
              <a:t>,</a:t>
            </a:r>
            <a:r>
              <a:rPr lang="en-US" baseline="0" dirty="0" smtClean="0"/>
              <a:t> </a:t>
            </a:r>
            <a:r>
              <a:rPr lang="en-US" baseline="0" dirty="0" err="1" smtClean="0"/>
              <a:t>Appium</a:t>
            </a:r>
            <a:r>
              <a:rPr lang="en-US" baseline="0" dirty="0" smtClean="0"/>
              <a:t>, windows phone, Microsoft Edge, </a:t>
            </a:r>
            <a:r>
              <a:rPr lang="en-US" baseline="0" dirty="0" err="1" smtClean="0"/>
              <a:t>etc</a:t>
            </a:r>
            <a:endParaRPr lang="en-US" baseline="0" dirty="0" smtClean="0"/>
          </a:p>
          <a:p>
            <a:endParaRPr lang="en-US" baseline="0" dirty="0" smtClean="0"/>
          </a:p>
          <a:p>
            <a:r>
              <a:rPr lang="en-US" dirty="0" smtClean="0"/>
              <a:t>http://www.seleniumhq.org/download/</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22</a:t>
            </a:fld>
            <a:endParaRPr lang="en-US"/>
          </a:p>
        </p:txBody>
      </p:sp>
    </p:spTree>
    <p:extLst>
      <p:ext uri="{BB962C8B-B14F-4D97-AF65-F5344CB8AC3E}">
        <p14:creationId xmlns:p14="http://schemas.microsoft.com/office/powerpoint/2010/main" val="595985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https://seleniumhq.github.io/selenium/docs/api/java/org/openqa/selenium/WebDriver.html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https://www.w3.org/TR/webdriver/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23</a:t>
            </a:fld>
            <a:endParaRPr lang="en-US"/>
          </a:p>
        </p:txBody>
      </p:sp>
    </p:spTree>
    <p:extLst>
      <p:ext uri="{BB962C8B-B14F-4D97-AF65-F5344CB8AC3E}">
        <p14:creationId xmlns:p14="http://schemas.microsoft.com/office/powerpoint/2010/main" val="153296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https://seleniumhq.github.io/selenium/docs/api/java/org/openqa/selenium/WebElement.html</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24</a:t>
            </a:fld>
            <a:endParaRPr lang="en-US"/>
          </a:p>
        </p:txBody>
      </p:sp>
    </p:spTree>
    <p:extLst>
      <p:ext uri="{BB962C8B-B14F-4D97-AF65-F5344CB8AC3E}">
        <p14:creationId xmlns:p14="http://schemas.microsoft.com/office/powerpoint/2010/main" val="375892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JUnit</a:t>
            </a:r>
            <a:r>
              <a:rPr lang="en-US" b="0" dirty="0" smtClean="0"/>
              <a:t> is a unit testing framework for Java programming language. JUnit has been important in the development of test-driven development, and is one of a family of unit testing frameworks collectively known as </a:t>
            </a:r>
            <a:r>
              <a:rPr lang="en-US" b="0" dirty="0" err="1" smtClean="0"/>
              <a:t>xUnit</a:t>
            </a:r>
            <a:r>
              <a:rPr lang="en-US" b="0" dirty="0" smtClean="0"/>
              <a:t>, that originated with JUnit.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need to add a small speech!!!</a:t>
            </a:r>
            <a:endParaRPr lang="en-US" b="0" dirty="0" smtClean="0"/>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2</a:t>
            </a:fld>
            <a:endParaRPr lang="en-US"/>
          </a:p>
        </p:txBody>
      </p:sp>
    </p:spTree>
    <p:extLst>
      <p:ext uri="{BB962C8B-B14F-4D97-AF65-F5344CB8AC3E}">
        <p14:creationId xmlns:p14="http://schemas.microsoft.com/office/powerpoint/2010/main" val="151542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JUnit</a:t>
            </a:r>
            <a:r>
              <a:rPr lang="en-US" b="0" dirty="0" smtClean="0"/>
              <a:t> is a unit testing framework for Java programming language. JUnit has been important in the development of test-driven development, and is one of a family of unit testing frameworks collectively known as </a:t>
            </a:r>
            <a:r>
              <a:rPr lang="en-US" b="0" dirty="0" err="1" smtClean="0"/>
              <a:t>xUnit</a:t>
            </a:r>
            <a:r>
              <a:rPr lang="en-US" b="0" dirty="0" smtClean="0"/>
              <a:t>, that originated with JUnit.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need to add a small speech!!!</a:t>
            </a:r>
            <a:endParaRPr lang="en-US" b="0" dirty="0" smtClean="0"/>
          </a:p>
          <a:p>
            <a:endParaRPr lang="en-US" dirty="0" smtClean="0"/>
          </a:p>
          <a:p>
            <a:r>
              <a:rPr lang="en-US" dirty="0" err="1" smtClean="0"/>
              <a:t>mvn</a:t>
            </a:r>
            <a:r>
              <a:rPr lang="en-US" dirty="0" smtClean="0"/>
              <a:t> test -</a:t>
            </a:r>
            <a:r>
              <a:rPr lang="en-US" dirty="0" err="1" smtClean="0"/>
              <a:t>Denv</a:t>
            </a:r>
            <a:r>
              <a:rPr lang="en-US" dirty="0" smtClean="0"/>
              <a:t>="</a:t>
            </a:r>
            <a:r>
              <a:rPr lang="en-US" dirty="0" err="1" smtClean="0"/>
              <a:t>junit</a:t>
            </a:r>
            <a:r>
              <a:rPr lang="en-US" dirty="0" smtClean="0"/>
              <a:t>"</a:t>
            </a:r>
          </a:p>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4</a:t>
            </a:fld>
            <a:endParaRPr lang="en-US"/>
          </a:p>
        </p:txBody>
      </p:sp>
    </p:spTree>
    <p:extLst>
      <p:ext uri="{BB962C8B-B14F-4D97-AF65-F5344CB8AC3E}">
        <p14:creationId xmlns:p14="http://schemas.microsoft.com/office/powerpoint/2010/main" val="412327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5</a:t>
            </a:fld>
            <a:endParaRPr lang="en-US"/>
          </a:p>
        </p:txBody>
      </p:sp>
    </p:spTree>
    <p:extLst>
      <p:ext uri="{BB962C8B-B14F-4D97-AF65-F5344CB8AC3E}">
        <p14:creationId xmlns:p14="http://schemas.microsoft.com/office/powerpoint/2010/main" val="188887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 others…..need to add a small speech</a:t>
            </a:r>
          </a:p>
          <a:p>
            <a:r>
              <a:rPr lang="en-US" dirty="0" smtClean="0"/>
              <a:t>Junit API overview - http://junit.org/junit4/javadoc/latest/</a:t>
            </a:r>
          </a:p>
          <a:p>
            <a:endParaRPr lang="en-US" dirty="0" smtClean="0"/>
          </a:p>
          <a:p>
            <a:endParaRPr lang="en-US" dirty="0" smtClean="0"/>
          </a:p>
          <a:p>
            <a:r>
              <a:rPr lang="en-US" dirty="0" smtClean="0"/>
              <a:t>The API </a:t>
            </a:r>
            <a:r>
              <a:rPr lang="en-US" dirty="0" err="1" smtClean="0"/>
              <a:t>containes</a:t>
            </a:r>
            <a:r>
              <a:rPr lang="en-US" dirty="0" smtClean="0"/>
              <a:t> about 150 classes grouped</a:t>
            </a:r>
            <a:r>
              <a:rPr lang="en-US" baseline="0" dirty="0" smtClean="0"/>
              <a:t> in 20 packages</a:t>
            </a:r>
          </a:p>
          <a:p>
            <a:r>
              <a:rPr lang="en-US" baseline="0" dirty="0" smtClean="0"/>
              <a:t>Packages (matchers, rules, </a:t>
            </a:r>
            <a:r>
              <a:rPr lang="en-US" baseline="0" dirty="0" err="1" smtClean="0"/>
              <a:t>validator,runners</a:t>
            </a:r>
            <a:r>
              <a:rPr lang="en-US" baseline="0" dirty="0" smtClean="0"/>
              <a:t> – with variations – </a:t>
            </a:r>
            <a:r>
              <a:rPr lang="en-US" baseline="0" dirty="0" err="1" smtClean="0"/>
              <a:t>manipulation,notification,parameterized</a:t>
            </a:r>
            <a:r>
              <a:rPr lang="en-US" baseline="0" dirty="0" smtClean="0"/>
              <a:t>; )</a:t>
            </a:r>
          </a:p>
          <a:p>
            <a:endParaRPr lang="en-US" baseline="0" dirty="0" smtClean="0"/>
          </a:p>
          <a:p>
            <a:r>
              <a:rPr lang="en-US" baseline="0" dirty="0" smtClean="0"/>
              <a:t>Classes – </a:t>
            </a:r>
            <a:r>
              <a:rPr lang="en-US" baseline="0" dirty="0" err="1" smtClean="0"/>
              <a:t>Before,After,Assert</a:t>
            </a:r>
            <a:r>
              <a:rPr lang="en-US" baseline="0" dirty="0" smtClean="0"/>
              <a:t>, </a:t>
            </a:r>
            <a:r>
              <a:rPr lang="en-US" baseline="0" dirty="0" err="1" smtClean="0"/>
              <a:t>TestCase</a:t>
            </a:r>
            <a:r>
              <a:rPr lang="en-US" baseline="0" dirty="0" smtClean="0"/>
              <a:t>(annotation), </a:t>
            </a:r>
            <a:r>
              <a:rPr lang="en-US" baseline="0" dirty="0" err="1" smtClean="0"/>
              <a:t>TestSuite</a:t>
            </a:r>
            <a:r>
              <a:rPr lang="en-US" baseline="0" dirty="0" smtClean="0"/>
              <a:t> , Test result</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6</a:t>
            </a:fld>
            <a:endParaRPr lang="en-US"/>
          </a:p>
        </p:txBody>
      </p:sp>
    </p:spTree>
    <p:extLst>
      <p:ext uri="{BB962C8B-B14F-4D97-AF65-F5344CB8AC3E}">
        <p14:creationId xmlns:p14="http://schemas.microsoft.com/office/powerpoint/2010/main" val="188529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Assert is the final reason for</a:t>
            </a:r>
            <a:r>
              <a:rPr lang="en-US" baseline="0" dirty="0" smtClean="0"/>
              <a:t> why we do the test.</a:t>
            </a:r>
          </a:p>
          <a:p>
            <a:endParaRPr lang="en-US" baseline="0" dirty="0" smtClean="0"/>
          </a:p>
          <a:p>
            <a:r>
              <a:rPr lang="en-US" baseline="0" dirty="0" smtClean="0"/>
              <a:t>Fail() – because sometimes you just want the test to </a:t>
            </a:r>
            <a:r>
              <a:rPr lang="en-US" baseline="0" dirty="0" err="1" smtClean="0"/>
              <a:t>fail..no</a:t>
            </a:r>
            <a:r>
              <a:rPr lang="en-US" baseline="0" dirty="0" smtClean="0"/>
              <a:t> matter the reason. Just to screw with the developer :D</a:t>
            </a:r>
            <a:endParaRPr lang="en-US" baseline="0" dirty="0"/>
          </a:p>
          <a:p>
            <a:r>
              <a:rPr lang="en-US" baseline="0" dirty="0" err="1" smtClean="0"/>
              <a:t>Bineinteles</a:t>
            </a:r>
            <a:r>
              <a:rPr lang="en-US" baseline="0" dirty="0" smtClean="0"/>
              <a:t> </a:t>
            </a:r>
            <a:r>
              <a:rPr lang="en-US" baseline="0" dirty="0" err="1" smtClean="0"/>
              <a:t>avem</a:t>
            </a:r>
            <a:r>
              <a:rPr lang="en-US" baseline="0" dirty="0" smtClean="0"/>
              <a:t> </a:t>
            </a:r>
            <a:r>
              <a:rPr lang="en-US" baseline="0" dirty="0" err="1" smtClean="0"/>
              <a:t>si</a:t>
            </a:r>
            <a:r>
              <a:rPr lang="en-US" baseline="0" dirty="0" smtClean="0"/>
              <a:t> </a:t>
            </a:r>
            <a:r>
              <a:rPr lang="en-US" b="1" baseline="0" dirty="0" smtClean="0"/>
              <a:t>fail(String message )</a:t>
            </a:r>
          </a:p>
          <a:p>
            <a:endParaRPr lang="en-US" b="1" baseline="0" dirty="0" smtClean="0"/>
          </a:p>
          <a:p>
            <a:r>
              <a:rPr lang="en-US" b="1" baseline="0" dirty="0" smtClean="0"/>
              <a:t>Fail is used for soft assertion. </a:t>
            </a:r>
            <a:r>
              <a:rPr lang="en-US" b="0" baseline="0" dirty="0" smtClean="0"/>
              <a:t>– interview question</a:t>
            </a:r>
          </a:p>
          <a:p>
            <a:endParaRPr lang="en-US" b="0" baseline="0" dirty="0" smtClean="0"/>
          </a:p>
          <a:p>
            <a:r>
              <a:rPr lang="en-US" b="0" baseline="0" dirty="0" smtClean="0"/>
              <a:t>Reference: https://www.tutorialspoint.com/junit/junit_api.htm</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547991D0-209B-4EB4-A1E3-AB18E8B631F0}" type="slidenum">
              <a:rPr lang="en-US" smtClean="0"/>
              <a:t>7</a:t>
            </a:fld>
            <a:endParaRPr lang="en-US"/>
          </a:p>
        </p:txBody>
      </p:sp>
    </p:spTree>
    <p:extLst>
      <p:ext uri="{BB962C8B-B14F-4D97-AF65-F5344CB8AC3E}">
        <p14:creationId xmlns:p14="http://schemas.microsoft.com/office/powerpoint/2010/main" val="114457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8</a:t>
            </a:fld>
            <a:endParaRPr lang="en-US"/>
          </a:p>
        </p:txBody>
      </p:sp>
    </p:spTree>
    <p:extLst>
      <p:ext uri="{BB962C8B-B14F-4D97-AF65-F5344CB8AC3E}">
        <p14:creationId xmlns:p14="http://schemas.microsoft.com/office/powerpoint/2010/main" val="3471793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 </a:t>
            </a:r>
            <a:r>
              <a:rPr lang="en-US" dirty="0" err="1" smtClean="0"/>
              <a:t>BeforeClass</a:t>
            </a:r>
            <a:endParaRPr lang="en-US" dirty="0" smtClean="0"/>
          </a:p>
          <a:p>
            <a:r>
              <a:rPr lang="en-US" dirty="0" smtClean="0"/>
              <a:t>After – </a:t>
            </a:r>
            <a:r>
              <a:rPr lang="en-US" dirty="0" err="1" smtClean="0"/>
              <a:t>After</a:t>
            </a:r>
            <a:r>
              <a:rPr lang="en-US" baseline="0" dirty="0" err="1" smtClean="0"/>
              <a:t>Class</a:t>
            </a:r>
            <a:endParaRPr lang="en-US" baseline="0" dirty="0" smtClean="0"/>
          </a:p>
          <a:p>
            <a:r>
              <a:rPr lang="en-US" baseline="0" dirty="0" smtClean="0"/>
              <a:t>Use *Class for one time use in that class </a:t>
            </a:r>
          </a:p>
          <a:p>
            <a:r>
              <a:rPr lang="en-US" baseline="0" dirty="0" smtClean="0"/>
              <a:t>Example : setup selenium server – but for a specific test/class you need some desired capabilities for the browse(IE – </a:t>
            </a:r>
            <a:r>
              <a:rPr lang="en-US" baseline="0" dirty="0" err="1" smtClean="0"/>
              <a:t>comptatibility</a:t>
            </a:r>
            <a:r>
              <a:rPr lang="en-US" baseline="0" dirty="0" smtClean="0"/>
              <a:t> mode)</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10</a:t>
            </a:fld>
            <a:endParaRPr lang="en-US"/>
          </a:p>
        </p:txBody>
      </p:sp>
    </p:spTree>
    <p:extLst>
      <p:ext uri="{BB962C8B-B14F-4D97-AF65-F5344CB8AC3E}">
        <p14:creationId xmlns:p14="http://schemas.microsoft.com/office/powerpoint/2010/main" val="399969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Prezentare</a:t>
            </a:r>
            <a:r>
              <a:rPr lang="en-US" baseline="0" dirty="0" smtClean="0"/>
              <a:t> </a:t>
            </a:r>
            <a:r>
              <a:rPr lang="en-US" baseline="0" dirty="0" err="1" smtClean="0"/>
              <a:t>aplicatie</a:t>
            </a:r>
            <a:r>
              <a:rPr lang="en-US" baseline="0" dirty="0" smtClean="0"/>
              <a:t> calculator – do tests </a:t>
            </a:r>
            <a:r>
              <a:rPr lang="en-US" baseline="0" dirty="0" err="1" smtClean="0"/>
              <a:t>toate</a:t>
            </a:r>
            <a:r>
              <a:rPr lang="en-US" baseline="0" dirty="0" smtClean="0"/>
              <a:t> de la 0</a:t>
            </a:r>
          </a:p>
          <a:p>
            <a:r>
              <a:rPr lang="en-US" baseline="0" dirty="0" err="1" smtClean="0"/>
              <a:t>Prezentare</a:t>
            </a:r>
            <a:r>
              <a:rPr lang="en-US" baseline="0" dirty="0" smtClean="0"/>
              <a:t> </a:t>
            </a:r>
            <a:r>
              <a:rPr lang="en-US" baseline="0" dirty="0" err="1" smtClean="0"/>
              <a:t>sortare</a:t>
            </a:r>
            <a:r>
              <a:rPr lang="en-US" baseline="0" dirty="0" smtClean="0"/>
              <a:t> – do tests la </a:t>
            </a:r>
            <a:r>
              <a:rPr lang="en-US" baseline="0" dirty="0" err="1" smtClean="0"/>
              <a:t>toate</a:t>
            </a:r>
            <a:endParaRPr lang="en-US" baseline="0" dirty="0" smtClean="0"/>
          </a:p>
          <a:p>
            <a:r>
              <a:rPr lang="en-US" baseline="0" dirty="0" err="1" smtClean="0"/>
              <a:t>Prezentare</a:t>
            </a:r>
            <a:r>
              <a:rPr lang="en-US" baseline="0" dirty="0" smtClean="0"/>
              <a:t> regex </a:t>
            </a:r>
            <a:r>
              <a:rPr lang="en-US" baseline="0" dirty="0" err="1" smtClean="0"/>
              <a:t>exemplu</a:t>
            </a:r>
            <a:r>
              <a:rPr lang="en-US" baseline="0" dirty="0" smtClean="0"/>
              <a:t> – do tests la </a:t>
            </a:r>
            <a:r>
              <a:rPr lang="en-US" baseline="0" dirty="0" err="1" smtClean="0"/>
              <a:t>toate</a:t>
            </a:r>
            <a:endParaRPr lang="en-US" dirty="0"/>
          </a:p>
        </p:txBody>
      </p:sp>
      <p:sp>
        <p:nvSpPr>
          <p:cNvPr id="4" name="Slide Number Placeholder 3"/>
          <p:cNvSpPr>
            <a:spLocks noGrp="1"/>
          </p:cNvSpPr>
          <p:nvPr>
            <p:ph type="sldNum" sz="quarter" idx="10"/>
          </p:nvPr>
        </p:nvSpPr>
        <p:spPr/>
        <p:txBody>
          <a:bodyPr/>
          <a:lstStyle/>
          <a:p>
            <a:fld id="{547991D0-209B-4EB4-A1E3-AB18E8B631F0}" type="slidenum">
              <a:rPr lang="en-US" smtClean="0"/>
              <a:t>11</a:t>
            </a:fld>
            <a:endParaRPr lang="en-US"/>
          </a:p>
        </p:txBody>
      </p:sp>
    </p:spTree>
    <p:extLst>
      <p:ext uri="{BB962C8B-B14F-4D97-AF65-F5344CB8AC3E}">
        <p14:creationId xmlns:p14="http://schemas.microsoft.com/office/powerpoint/2010/main" val="2930469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ver Quality">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0" y="1563304"/>
            <a:ext cx="9386595" cy="4693297"/>
          </a:xfrm>
          <a:prstGeom prst="rect">
            <a:avLst/>
          </a:prstGeom>
          <a:noFill/>
          <a:ln>
            <a:noFill/>
          </a:ln>
        </p:spPr>
      </p:pic>
      <p:sp>
        <p:nvSpPr>
          <p:cNvPr id="17" name="Shape 17"/>
          <p:cNvSpPr txBox="1">
            <a:spLocks noGrp="1"/>
          </p:cNvSpPr>
          <p:nvPr>
            <p:ph type="ctrTitle"/>
          </p:nvPr>
        </p:nvSpPr>
        <p:spPr>
          <a:xfrm>
            <a:off x="5527221" y="2212521"/>
            <a:ext cx="5798683" cy="1387248"/>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4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5530557" y="3626533"/>
            <a:ext cx="581779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38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9" name="Shape 19"/>
          <p:cNvPicPr preferRelativeResize="0"/>
          <p:nvPr/>
        </p:nvPicPr>
        <p:blipFill rotWithShape="1">
          <a:blip r:embed="rId3">
            <a:alphaModFix/>
          </a:blip>
          <a:srcRect/>
          <a:stretch/>
        </p:blipFill>
        <p:spPr>
          <a:xfrm>
            <a:off x="9287553" y="329862"/>
            <a:ext cx="2038349" cy="676275"/>
          </a:xfrm>
          <a:prstGeom prst="rect">
            <a:avLst/>
          </a:prstGeom>
          <a:noFill/>
          <a:ln>
            <a:noFill/>
          </a:ln>
        </p:spPr>
      </p:pic>
      <p:cxnSp>
        <p:nvCxnSpPr>
          <p:cNvPr id="20" name="Shape 20"/>
          <p:cNvCxnSpPr/>
          <p:nvPr/>
        </p:nvCxnSpPr>
        <p:spPr>
          <a:xfrm>
            <a:off x="0" y="6256603"/>
            <a:ext cx="12192000" cy="0"/>
          </a:xfrm>
          <a:prstGeom prst="straightConnector1">
            <a:avLst/>
          </a:prstGeom>
          <a:noFill/>
          <a:ln w="9525" cap="flat" cmpd="sng">
            <a:solidFill>
              <a:srgbClr val="4A4E52"/>
            </a:solidFill>
            <a:prstDash val="solid"/>
            <a:miter/>
            <a:headEnd type="none" w="med" len="med"/>
            <a:tailEnd type="none" w="med" len="med"/>
          </a:ln>
        </p:spPr>
      </p:cxnSp>
      <p:sp>
        <p:nvSpPr>
          <p:cNvPr id="21" name="Shape 21"/>
          <p:cNvSpPr txBox="1"/>
          <p:nvPr/>
        </p:nvSpPr>
        <p:spPr>
          <a:xfrm>
            <a:off x="8610600" y="6342680"/>
            <a:ext cx="2743199" cy="365125"/>
          </a:xfrm>
          <a:prstGeom prst="rect">
            <a:avLst/>
          </a:prstGeom>
          <a:noFill/>
          <a:ln>
            <a:noFill/>
          </a:ln>
        </p:spPr>
        <p:txBody>
          <a:bodyPr lIns="0" tIns="0" rIns="0" bIns="0" anchor="ctr" anchorCtr="0">
            <a:noAutofit/>
          </a:bodyPr>
          <a:lstStyle/>
          <a:p>
            <a:pPr algn="r">
              <a:buSzPct val="25000"/>
            </a:pPr>
            <a:r>
              <a:rPr lang="en-US" sz="1600" b="1" kern="0">
                <a:solidFill>
                  <a:srgbClr val="4A4E52"/>
                </a:solidFill>
                <a:latin typeface="Calibri"/>
                <a:ea typeface="Calibri"/>
                <a:cs typeface="Calibri"/>
                <a:sym typeface="Calibri"/>
              </a:rPr>
              <a:t>endava.com</a:t>
            </a:r>
          </a:p>
        </p:txBody>
      </p:sp>
      <p:cxnSp>
        <p:nvCxnSpPr>
          <p:cNvPr id="22" name="Shape 22"/>
          <p:cNvCxnSpPr/>
          <p:nvPr/>
        </p:nvCxnSpPr>
        <p:spPr>
          <a:xfrm>
            <a:off x="0" y="1314488"/>
            <a:ext cx="4588329" cy="8124"/>
          </a:xfrm>
          <a:prstGeom prst="straightConnector1">
            <a:avLst/>
          </a:prstGeom>
          <a:noFill/>
          <a:ln w="9525" cap="flat" cmpd="sng">
            <a:solidFill>
              <a:srgbClr val="4A4E52"/>
            </a:solidFill>
            <a:prstDash val="solid"/>
            <a:miter/>
            <a:headEnd type="none" w="med" len="med"/>
            <a:tailEnd type="none" w="med" len="med"/>
          </a:ln>
        </p:spPr>
      </p:cxnSp>
      <p:sp>
        <p:nvSpPr>
          <p:cNvPr id="23" name="Shape 23"/>
          <p:cNvSpPr txBox="1"/>
          <p:nvPr/>
        </p:nvSpPr>
        <p:spPr>
          <a:xfrm>
            <a:off x="1131208" y="969670"/>
            <a:ext cx="3551463" cy="338554"/>
          </a:xfrm>
          <a:prstGeom prst="rect">
            <a:avLst/>
          </a:prstGeom>
          <a:noFill/>
          <a:ln>
            <a:noFill/>
          </a:ln>
        </p:spPr>
        <p:txBody>
          <a:bodyPr lIns="91425" tIns="45700" rIns="91425" bIns="45700" anchor="t" anchorCtr="0">
            <a:noAutofit/>
          </a:bodyPr>
          <a:lstStyle/>
          <a:p>
            <a:pPr algn="r">
              <a:buSzPct val="25000"/>
            </a:pPr>
            <a:r>
              <a:rPr lang="en-US" sz="1600" kern="0">
                <a:solidFill>
                  <a:srgbClr val="4A4E52"/>
                </a:solidFill>
                <a:latin typeface="Calibri"/>
                <a:ea typeface="Calibri"/>
                <a:cs typeface="Calibri"/>
                <a:sym typeface="Calibri"/>
              </a:rPr>
              <a:t>QUALITY. PRODUCTIVITY. INNOVATION.</a:t>
            </a:r>
          </a:p>
        </p:txBody>
      </p:sp>
    </p:spTree>
    <p:extLst>
      <p:ext uri="{BB962C8B-B14F-4D97-AF65-F5344CB8AC3E}">
        <p14:creationId xmlns:p14="http://schemas.microsoft.com/office/powerpoint/2010/main" val="41837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Graphic_on_the_left">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160655" y="1620348"/>
            <a:ext cx="5193143" cy="4396731"/>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AA0B19"/>
              </a:buClr>
              <a:buFont typeface="Arial"/>
              <a:buNone/>
              <a:defRPr sz="16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1600" b="0" i="0" u="none" strike="noStrike" cap="none">
                <a:solidFill>
                  <a:srgbClr val="4A4E52"/>
                </a:solidFill>
                <a:latin typeface="Calibri"/>
                <a:ea typeface="Calibri"/>
                <a:cs typeface="Calibri"/>
                <a:sym typeface="Calibri"/>
              </a:defRPr>
            </a:lvl2pPr>
            <a:lvl3pPr marL="1257300" marR="0" lvl="2" indent="-247650" algn="l" rtl="0">
              <a:lnSpc>
                <a:spcPct val="90000"/>
              </a:lnSpc>
              <a:spcBef>
                <a:spcPts val="500"/>
              </a:spcBef>
              <a:buClr>
                <a:srgbClr val="81ADB5"/>
              </a:buClr>
              <a:buSzPct val="100000"/>
              <a:buFont typeface="Arial"/>
              <a:buChar char="•"/>
              <a:defRPr sz="1500" b="0" i="0" u="none" strike="noStrike" cap="none">
                <a:solidFill>
                  <a:srgbClr val="4A4E52"/>
                </a:solidFill>
                <a:latin typeface="Calibri"/>
                <a:ea typeface="Calibri"/>
                <a:cs typeface="Calibri"/>
                <a:sym typeface="Calibri"/>
              </a:defRPr>
            </a:lvl3pPr>
            <a:lvl4pPr marL="1600200" marR="0" lvl="3" indent="-139700" algn="l" rtl="0">
              <a:lnSpc>
                <a:spcPct val="90000"/>
              </a:lnSpc>
              <a:spcBef>
                <a:spcPts val="500"/>
              </a:spcBef>
              <a:buClr>
                <a:srgbClr val="4A4E52"/>
              </a:buClr>
              <a:buSzPct val="100000"/>
              <a:buFont typeface="Calibri"/>
              <a:buChar char="-"/>
              <a:defRPr sz="1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Shape 94"/>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sp>
        <p:nvSpPr>
          <p:cNvPr id="95" name="Shape 95"/>
          <p:cNvSpPr txBox="1">
            <a:spLocks noGrp="1"/>
          </p:cNvSpPr>
          <p:nvPr>
            <p:ph type="body" idx="2"/>
          </p:nvPr>
        </p:nvSpPr>
        <p:spPr>
          <a:xfrm>
            <a:off x="810304" y="1617967"/>
            <a:ext cx="5193143" cy="4399111"/>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AA0B19"/>
              </a:buClr>
              <a:buFont typeface="Arial"/>
              <a:buNone/>
              <a:defRPr sz="16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24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 name="Shape 96"/>
          <p:cNvPicPr preferRelativeResize="0"/>
          <p:nvPr/>
        </p:nvPicPr>
        <p:blipFill rotWithShape="1">
          <a:blip r:embed="rId2">
            <a:alphaModFix/>
          </a:blip>
          <a:srcRect/>
          <a:stretch/>
        </p:blipFill>
        <p:spPr>
          <a:xfrm>
            <a:off x="10136178" y="268589"/>
            <a:ext cx="1217620" cy="403977"/>
          </a:xfrm>
          <a:prstGeom prst="rect">
            <a:avLst/>
          </a:prstGeom>
          <a:noFill/>
          <a:ln>
            <a:noFill/>
          </a:ln>
        </p:spPr>
      </p:pic>
      <p:sp>
        <p:nvSpPr>
          <p:cNvPr id="97" name="Shape 97"/>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98" name="Shape 98"/>
          <p:cNvSpPr txBox="1">
            <a:spLocks noGrp="1"/>
          </p:cNvSpPr>
          <p:nvPr>
            <p:ph type="title"/>
          </p:nvPr>
        </p:nvSpPr>
        <p:spPr>
          <a:xfrm>
            <a:off x="810304" y="233265"/>
            <a:ext cx="8513309" cy="109168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4A4E52"/>
              </a:buClr>
              <a:buFont typeface="Calibri"/>
              <a:buNone/>
              <a:defRPr sz="3600" b="1" i="0" u="none" strike="noStrike" cap="none">
                <a:solidFill>
                  <a:srgbClr val="4A4E5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9" name="Shape 99"/>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95765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icture slide">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0"/>
            <a:ext cx="12192000" cy="685800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AA0B19"/>
              </a:buClr>
              <a:buFont typeface="Arial"/>
              <a:buNone/>
              <a:defRPr sz="30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9262" y="4523014"/>
            <a:ext cx="5817970" cy="1768247"/>
          </a:xfrm>
          <a:prstGeom prst="rect">
            <a:avLst/>
          </a:prstGeom>
          <a:solidFill>
            <a:schemeClr val="lt1">
              <a:alpha val="64705"/>
            </a:schemeClr>
          </a:solidFill>
          <a:ln>
            <a:noFill/>
          </a:ln>
        </p:spPr>
        <p:txBody>
          <a:bodyPr lIns="91425" tIns="91425" rIns="91425" bIns="91425" anchor="t" anchorCtr="0"/>
          <a:lstStyle>
            <a:lvl1pPr marL="0" marR="0" lvl="0" indent="0" algn="l" rtl="0">
              <a:lnSpc>
                <a:spcPct val="90000"/>
              </a:lnSpc>
              <a:spcBef>
                <a:spcPts val="1000"/>
              </a:spcBef>
              <a:buClr>
                <a:srgbClr val="4A4E52"/>
              </a:buClr>
              <a:buFont typeface="Arial"/>
              <a:buNone/>
              <a:defRPr sz="3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3000" b="0" i="0" u="none" strike="noStrike" cap="none">
                <a:solidFill>
                  <a:srgbClr val="4A4E52"/>
                </a:solidFill>
                <a:latin typeface="Calibri"/>
                <a:ea typeface="Calibri"/>
                <a:cs typeface="Calibri"/>
                <a:sym typeface="Calibri"/>
              </a:defRPr>
            </a:lvl2pPr>
            <a:lvl3pPr marL="0" marR="0" lvl="2" indent="0" algn="l" rtl="0">
              <a:lnSpc>
                <a:spcPct val="90000"/>
              </a:lnSpc>
              <a:spcBef>
                <a:spcPts val="500"/>
              </a:spcBef>
              <a:buClr>
                <a:srgbClr val="81ADB5"/>
              </a:buClr>
              <a:buFont typeface="Arial"/>
              <a:buNone/>
              <a:defRPr sz="3000" b="1"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48185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p:spTree>
      <p:nvGrpSpPr>
        <p:cNvPr id="1" name="Shape 103"/>
        <p:cNvGrpSpPr/>
        <p:nvPr/>
      </p:nvGrpSpPr>
      <p:grpSpPr>
        <a:xfrm>
          <a:off x="0" y="0"/>
          <a:ext cx="0" cy="0"/>
          <a:chOff x="0" y="0"/>
          <a:chExt cx="0" cy="0"/>
        </a:xfrm>
      </p:grpSpPr>
      <p:pic>
        <p:nvPicPr>
          <p:cNvPr id="104" name="Shape 104"/>
          <p:cNvPicPr preferRelativeResize="0"/>
          <p:nvPr/>
        </p:nvPicPr>
        <p:blipFill rotWithShape="1">
          <a:blip r:embed="rId2">
            <a:alphaModFix/>
          </a:blip>
          <a:srcRect/>
          <a:stretch/>
        </p:blipFill>
        <p:spPr>
          <a:xfrm>
            <a:off x="-9062" y="6543676"/>
            <a:ext cx="12214459" cy="326298"/>
          </a:xfrm>
          <a:prstGeom prst="rect">
            <a:avLst/>
          </a:prstGeom>
          <a:noFill/>
          <a:ln>
            <a:noFill/>
          </a:ln>
        </p:spPr>
      </p:pic>
      <p:sp>
        <p:nvSpPr>
          <p:cNvPr id="105" name="Shape 105"/>
          <p:cNvSpPr txBox="1">
            <a:spLocks noGrp="1"/>
          </p:cNvSpPr>
          <p:nvPr>
            <p:ph type="title"/>
          </p:nvPr>
        </p:nvSpPr>
        <p:spPr>
          <a:xfrm>
            <a:off x="571979" y="385862"/>
            <a:ext cx="7823199" cy="738882"/>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AA0B19"/>
              </a:buClr>
              <a:buFont typeface="Calibri"/>
              <a:buNone/>
              <a:defRPr sz="2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6" name="Shape 106"/>
          <p:cNvSpPr txBox="1">
            <a:spLocks noGrp="1"/>
          </p:cNvSpPr>
          <p:nvPr>
            <p:ph type="sldNum" idx="12"/>
          </p:nvPr>
        </p:nvSpPr>
        <p:spPr>
          <a:xfrm>
            <a:off x="11199042" y="6586902"/>
            <a:ext cx="408756" cy="271237"/>
          </a:xfrm>
          <a:prstGeom prst="rect">
            <a:avLst/>
          </a:prstGeom>
          <a:noFill/>
          <a:ln>
            <a:noFill/>
          </a:ln>
        </p:spPr>
        <p:txBody>
          <a:bodyPr lIns="0" tIns="0" rIns="0" bIns="0" anchor="b" anchorCtr="0">
            <a:noAutofit/>
          </a:bodyPr>
          <a:lstStyle/>
          <a:p>
            <a:pPr algn="r">
              <a:buSzPct val="25000"/>
            </a:pPr>
            <a:fld id="{00000000-1234-1234-1234-123412341234}" type="slidenum">
              <a:rPr lang="en-US" sz="1100">
                <a:solidFill>
                  <a:srgbClr val="FFFFFF"/>
                </a:solidFill>
                <a:latin typeface="Calibri"/>
                <a:ea typeface="Calibri"/>
                <a:cs typeface="Calibri"/>
                <a:sym typeface="Calibri"/>
              </a:rPr>
              <a:pPr algn="r">
                <a:buSzPct val="25000"/>
              </a:pPr>
              <a:t>‹#›</a:t>
            </a:fld>
            <a:endParaRPr lang="en-US" sz="1100">
              <a:solidFill>
                <a:srgbClr val="FFFFFF"/>
              </a:solidFill>
              <a:latin typeface="Calibri"/>
              <a:ea typeface="Calibri"/>
              <a:cs typeface="Calibri"/>
              <a:sym typeface="Calibri"/>
            </a:endParaRPr>
          </a:p>
        </p:txBody>
      </p:sp>
      <p:sp>
        <p:nvSpPr>
          <p:cNvPr id="107" name="Shape 107"/>
          <p:cNvSpPr txBox="1"/>
          <p:nvPr/>
        </p:nvSpPr>
        <p:spPr>
          <a:xfrm>
            <a:off x="557787" y="6688861"/>
            <a:ext cx="1753485" cy="169277"/>
          </a:xfrm>
          <a:prstGeom prst="rect">
            <a:avLst/>
          </a:prstGeom>
          <a:noFill/>
          <a:ln>
            <a:noFill/>
          </a:ln>
        </p:spPr>
        <p:txBody>
          <a:bodyPr lIns="0" tIns="0" rIns="0" bIns="0" anchor="b" anchorCtr="0">
            <a:noAutofit/>
          </a:bodyPr>
          <a:lstStyle/>
          <a:p>
            <a:pPr>
              <a:buSzPct val="25000"/>
            </a:pPr>
            <a:r>
              <a:rPr lang="en-US" sz="1100" kern="0">
                <a:solidFill>
                  <a:srgbClr val="FFFFFF"/>
                </a:solidFill>
                <a:latin typeface="Calibri"/>
                <a:ea typeface="Calibri"/>
                <a:cs typeface="Calibri"/>
                <a:sym typeface="Calibri"/>
              </a:rPr>
              <a:t>IN  YOUR  ZONE</a:t>
            </a:r>
          </a:p>
        </p:txBody>
      </p:sp>
      <p:sp>
        <p:nvSpPr>
          <p:cNvPr id="108" name="Shape 108"/>
          <p:cNvSpPr txBox="1">
            <a:spLocks noGrp="1"/>
          </p:cNvSpPr>
          <p:nvPr>
            <p:ph type="body" idx="1"/>
          </p:nvPr>
        </p:nvSpPr>
        <p:spPr>
          <a:xfrm>
            <a:off x="574089" y="1268759"/>
            <a:ext cx="10994519" cy="5011123"/>
          </a:xfrm>
          <a:prstGeom prst="rect">
            <a:avLst/>
          </a:prstGeom>
          <a:noFill/>
          <a:ln>
            <a:noFill/>
          </a:ln>
        </p:spPr>
        <p:txBody>
          <a:bodyPr lIns="91425" tIns="91425" rIns="91425" bIns="91425" anchor="t" anchorCtr="0"/>
          <a:lstStyle>
            <a:lvl1pPr marL="274320" marR="0" lvl="0" indent="-118745" algn="l" rtl="0">
              <a:lnSpc>
                <a:spcPct val="150000"/>
              </a:lnSpc>
              <a:spcBef>
                <a:spcPts val="1000"/>
              </a:spcBef>
              <a:buClr>
                <a:srgbClr val="AA0B19"/>
              </a:buClr>
              <a:buSzPct val="175000"/>
              <a:buFont typeface="Verdana"/>
              <a:buChar char="•"/>
              <a:defRPr sz="1400" b="0" i="0" u="none" strike="noStrike" cap="none">
                <a:solidFill>
                  <a:srgbClr val="4A4E52"/>
                </a:solidFill>
                <a:latin typeface="Calibri"/>
                <a:ea typeface="Calibri"/>
                <a:cs typeface="Calibri"/>
                <a:sym typeface="Calibri"/>
              </a:defRPr>
            </a:lvl1pPr>
            <a:lvl2pPr marL="548640" marR="0" lvl="1" indent="-148590" algn="l" rtl="0">
              <a:lnSpc>
                <a:spcPct val="150000"/>
              </a:lnSpc>
              <a:spcBef>
                <a:spcPts val="280"/>
              </a:spcBef>
              <a:spcAft>
                <a:spcPts val="0"/>
              </a:spcAft>
              <a:buClr>
                <a:srgbClr val="AA0B19"/>
              </a:buClr>
              <a:buSzPct val="150000"/>
              <a:buFont typeface="Verdana"/>
              <a:buChar char="•"/>
              <a:defRPr sz="1400" b="0" i="0" u="none" strike="noStrike" cap="none">
                <a:solidFill>
                  <a:srgbClr val="4A4E52"/>
                </a:solidFill>
                <a:latin typeface="Calibri"/>
                <a:ea typeface="Calibri"/>
                <a:cs typeface="Calibri"/>
                <a:sym typeface="Calibri"/>
              </a:defRPr>
            </a:lvl2pPr>
            <a:lvl3pPr marL="822960" marR="0" lvl="2" indent="-165735" algn="l" rtl="0">
              <a:lnSpc>
                <a:spcPct val="150000"/>
              </a:lnSpc>
              <a:spcBef>
                <a:spcPts val="500"/>
              </a:spcBef>
              <a:buClr>
                <a:srgbClr val="AA0B19"/>
              </a:buClr>
              <a:buSzPct val="125000"/>
              <a:buFont typeface="Verdana"/>
              <a:buChar char="•"/>
              <a:defRPr sz="1400" b="0" i="0" u="none" strike="noStrike" cap="none">
                <a:solidFill>
                  <a:srgbClr val="4A4E52"/>
                </a:solidFill>
                <a:latin typeface="Calibri"/>
                <a:ea typeface="Calibri"/>
                <a:cs typeface="Calibri"/>
                <a:sym typeface="Calibri"/>
              </a:defRPr>
            </a:lvl3pPr>
            <a:lvl4pPr marL="1097280" marR="0" lvl="3" indent="-195580" algn="l" rtl="0">
              <a:lnSpc>
                <a:spcPct val="150000"/>
              </a:lnSpc>
              <a:spcBef>
                <a:spcPts val="500"/>
              </a:spcBef>
              <a:buClr>
                <a:srgbClr val="AA0B19"/>
              </a:buClr>
              <a:buSzPct val="100000"/>
              <a:buFont typeface="Verdana"/>
              <a:buChar char="•"/>
              <a:defRPr sz="1400" b="0" i="0" u="none" strike="noStrike" cap="none">
                <a:solidFill>
                  <a:srgbClr val="4A4E52"/>
                </a:solidFill>
                <a:latin typeface="Calibri"/>
                <a:ea typeface="Calibri"/>
                <a:cs typeface="Calibri"/>
                <a:sym typeface="Calibri"/>
              </a:defRPr>
            </a:lvl4pPr>
            <a:lvl5pPr marL="1371600" marR="0" lvl="4" indent="-203200" algn="l" rtl="0">
              <a:lnSpc>
                <a:spcPct val="150000"/>
              </a:lnSpc>
              <a:spcBef>
                <a:spcPts val="500"/>
              </a:spcBef>
              <a:buClr>
                <a:srgbClr val="AA0B19"/>
              </a:buClr>
              <a:buSzPct val="100000"/>
              <a:buFont typeface="Verdana"/>
              <a:buChar char="•"/>
              <a:defRPr sz="12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9" name="Shape 109"/>
          <p:cNvPicPr preferRelativeResize="0"/>
          <p:nvPr/>
        </p:nvPicPr>
        <p:blipFill rotWithShape="1">
          <a:blip r:embed="rId3">
            <a:alphaModFix/>
          </a:blip>
          <a:srcRect/>
          <a:stretch/>
        </p:blipFill>
        <p:spPr>
          <a:xfrm>
            <a:off x="10023525" y="336230"/>
            <a:ext cx="1623494" cy="403977"/>
          </a:xfrm>
          <a:prstGeom prst="rect">
            <a:avLst/>
          </a:prstGeom>
          <a:noFill/>
          <a:ln>
            <a:noFill/>
          </a:ln>
        </p:spPr>
      </p:pic>
    </p:spTree>
    <p:extLst>
      <p:ext uri="{BB962C8B-B14F-4D97-AF65-F5344CB8AC3E}">
        <p14:creationId xmlns:p14="http://schemas.microsoft.com/office/powerpoint/2010/main" val="289846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ver Digital Media">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64395" y="0"/>
            <a:ext cx="12513206" cy="6256603"/>
          </a:xfrm>
          <a:prstGeom prst="rect">
            <a:avLst/>
          </a:prstGeom>
          <a:noFill/>
          <a:ln>
            <a:noFill/>
          </a:ln>
        </p:spPr>
      </p:pic>
      <p:sp>
        <p:nvSpPr>
          <p:cNvPr id="26" name="Shape 26"/>
          <p:cNvSpPr txBox="1">
            <a:spLocks noGrp="1"/>
          </p:cNvSpPr>
          <p:nvPr>
            <p:ph type="ctrTitle"/>
          </p:nvPr>
        </p:nvSpPr>
        <p:spPr>
          <a:xfrm>
            <a:off x="5527221" y="2212521"/>
            <a:ext cx="5798683" cy="1387248"/>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4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5530557" y="3626533"/>
            <a:ext cx="581779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38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28" name="Shape 28"/>
          <p:cNvPicPr preferRelativeResize="0"/>
          <p:nvPr/>
        </p:nvPicPr>
        <p:blipFill rotWithShape="1">
          <a:blip r:embed="rId3">
            <a:alphaModFix/>
          </a:blip>
          <a:srcRect/>
          <a:stretch/>
        </p:blipFill>
        <p:spPr>
          <a:xfrm>
            <a:off x="9287553" y="329862"/>
            <a:ext cx="2038349" cy="676275"/>
          </a:xfrm>
          <a:prstGeom prst="rect">
            <a:avLst/>
          </a:prstGeom>
          <a:noFill/>
          <a:ln>
            <a:noFill/>
          </a:ln>
        </p:spPr>
      </p:pic>
      <p:cxnSp>
        <p:nvCxnSpPr>
          <p:cNvPr id="29" name="Shape 29"/>
          <p:cNvCxnSpPr/>
          <p:nvPr/>
        </p:nvCxnSpPr>
        <p:spPr>
          <a:xfrm>
            <a:off x="0" y="6256603"/>
            <a:ext cx="12192000" cy="0"/>
          </a:xfrm>
          <a:prstGeom prst="straightConnector1">
            <a:avLst/>
          </a:prstGeom>
          <a:noFill/>
          <a:ln w="9525" cap="flat" cmpd="sng">
            <a:solidFill>
              <a:srgbClr val="4A4E52"/>
            </a:solidFill>
            <a:prstDash val="solid"/>
            <a:miter/>
            <a:headEnd type="none" w="med" len="med"/>
            <a:tailEnd type="none" w="med" len="med"/>
          </a:ln>
        </p:spPr>
      </p:cxnSp>
      <p:sp>
        <p:nvSpPr>
          <p:cNvPr id="30" name="Shape 30"/>
          <p:cNvSpPr txBox="1"/>
          <p:nvPr/>
        </p:nvSpPr>
        <p:spPr>
          <a:xfrm>
            <a:off x="8610600" y="6342680"/>
            <a:ext cx="2743199" cy="365125"/>
          </a:xfrm>
          <a:prstGeom prst="rect">
            <a:avLst/>
          </a:prstGeom>
          <a:noFill/>
          <a:ln>
            <a:noFill/>
          </a:ln>
        </p:spPr>
        <p:txBody>
          <a:bodyPr lIns="0" tIns="0" rIns="0" bIns="0" anchor="ctr" anchorCtr="0">
            <a:noAutofit/>
          </a:bodyPr>
          <a:lstStyle/>
          <a:p>
            <a:pPr algn="r">
              <a:buSzPct val="25000"/>
            </a:pPr>
            <a:r>
              <a:rPr lang="en-US" sz="1600" b="1" kern="0">
                <a:solidFill>
                  <a:srgbClr val="4A4E52"/>
                </a:solidFill>
                <a:latin typeface="Calibri"/>
                <a:ea typeface="Calibri"/>
                <a:cs typeface="Calibri"/>
                <a:sym typeface="Calibri"/>
              </a:rPr>
              <a:t>endava.com</a:t>
            </a:r>
          </a:p>
        </p:txBody>
      </p:sp>
      <p:cxnSp>
        <p:nvCxnSpPr>
          <p:cNvPr id="31" name="Shape 31"/>
          <p:cNvCxnSpPr/>
          <p:nvPr/>
        </p:nvCxnSpPr>
        <p:spPr>
          <a:xfrm>
            <a:off x="0" y="1314488"/>
            <a:ext cx="4588329" cy="8124"/>
          </a:xfrm>
          <a:prstGeom prst="straightConnector1">
            <a:avLst/>
          </a:prstGeom>
          <a:noFill/>
          <a:ln w="9525" cap="flat" cmpd="sng">
            <a:solidFill>
              <a:srgbClr val="4A4E52"/>
            </a:solidFill>
            <a:prstDash val="solid"/>
            <a:miter/>
            <a:headEnd type="none" w="med" len="med"/>
            <a:tailEnd type="none" w="med" len="med"/>
          </a:ln>
        </p:spPr>
      </p:cxnSp>
      <p:sp>
        <p:nvSpPr>
          <p:cNvPr id="32" name="Shape 32"/>
          <p:cNvSpPr txBox="1"/>
          <p:nvPr/>
        </p:nvSpPr>
        <p:spPr>
          <a:xfrm>
            <a:off x="1131208" y="969670"/>
            <a:ext cx="3551463" cy="338554"/>
          </a:xfrm>
          <a:prstGeom prst="rect">
            <a:avLst/>
          </a:prstGeom>
          <a:noFill/>
          <a:ln>
            <a:noFill/>
          </a:ln>
        </p:spPr>
        <p:txBody>
          <a:bodyPr lIns="91425" tIns="45700" rIns="91425" bIns="45700" anchor="t" anchorCtr="0">
            <a:noAutofit/>
          </a:bodyPr>
          <a:lstStyle/>
          <a:p>
            <a:pPr algn="r">
              <a:buSzPct val="25000"/>
            </a:pPr>
            <a:r>
              <a:rPr lang="en-US" sz="1600" kern="0">
                <a:solidFill>
                  <a:srgbClr val="4A4E52"/>
                </a:solidFill>
                <a:latin typeface="Calibri"/>
                <a:ea typeface="Calibri"/>
                <a:cs typeface="Calibri"/>
                <a:sym typeface="Calibri"/>
              </a:rPr>
              <a:t>QUALITY. PRODUCTIVITY. INNOVATION.</a:t>
            </a:r>
          </a:p>
        </p:txBody>
      </p:sp>
    </p:spTree>
    <p:extLst>
      <p:ext uri="{BB962C8B-B14F-4D97-AF65-F5344CB8AC3E}">
        <p14:creationId xmlns:p14="http://schemas.microsoft.com/office/powerpoint/2010/main" val="350910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_1">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269008" y="1495425"/>
            <a:ext cx="4710548" cy="1158010"/>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3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subTitle" idx="1"/>
          </p:nvPr>
        </p:nvSpPr>
        <p:spPr>
          <a:xfrm>
            <a:off x="269008" y="2653434"/>
            <a:ext cx="471644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24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5589155" y="1495425"/>
            <a:ext cx="5764644" cy="4230689"/>
          </a:xfrm>
          <a:prstGeom prst="rect">
            <a:avLst/>
          </a:prstGeom>
          <a:noFill/>
          <a:ln>
            <a:noFill/>
          </a:ln>
        </p:spPr>
        <p:txBody>
          <a:bodyPr lIns="91425" tIns="91425" rIns="91425" bIns="91425" anchor="t" anchorCtr="0"/>
          <a:lstStyle>
            <a:lvl1pPr marL="457200" marR="0" lvl="0" indent="-292100" algn="l" rtl="0">
              <a:lnSpc>
                <a:spcPct val="90000"/>
              </a:lnSpc>
              <a:spcBef>
                <a:spcPts val="1000"/>
              </a:spcBef>
              <a:buClr>
                <a:srgbClr val="81ADB5"/>
              </a:buClr>
              <a:buSzPct val="100000"/>
              <a:buFont typeface="Noto Sans Symbols"/>
              <a:buChar char="∙"/>
              <a:defRPr sz="26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26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7" name="Shape 37"/>
          <p:cNvPicPr preferRelativeResize="0"/>
          <p:nvPr/>
        </p:nvPicPr>
        <p:blipFill rotWithShape="1">
          <a:blip r:embed="rId2">
            <a:alphaModFix/>
          </a:blip>
          <a:srcRect/>
          <a:stretch/>
        </p:blipFill>
        <p:spPr>
          <a:xfrm>
            <a:off x="10136178" y="268589"/>
            <a:ext cx="1217620" cy="403977"/>
          </a:xfrm>
          <a:prstGeom prst="rect">
            <a:avLst/>
          </a:prstGeom>
          <a:noFill/>
          <a:ln>
            <a:noFill/>
          </a:ln>
        </p:spPr>
      </p:pic>
      <p:pic>
        <p:nvPicPr>
          <p:cNvPr id="38" name="Shape 38"/>
          <p:cNvPicPr preferRelativeResize="0"/>
          <p:nvPr/>
        </p:nvPicPr>
        <p:blipFill rotWithShape="1">
          <a:blip r:embed="rId3">
            <a:alphaModFix/>
          </a:blip>
          <a:srcRect/>
          <a:stretch/>
        </p:blipFill>
        <p:spPr>
          <a:xfrm>
            <a:off x="2451460" y="3674028"/>
            <a:ext cx="3137693" cy="3183972"/>
          </a:xfrm>
          <a:prstGeom prst="rect">
            <a:avLst/>
          </a:prstGeom>
          <a:noFill/>
          <a:ln>
            <a:noFill/>
          </a:ln>
        </p:spPr>
      </p:pic>
      <p:sp>
        <p:nvSpPr>
          <p:cNvPr id="39" name="Shape 39"/>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sp>
        <p:nvSpPr>
          <p:cNvPr id="40" name="Shape 40"/>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41" name="Shape 41"/>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29312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genda_2">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69008" y="1495425"/>
            <a:ext cx="4710548" cy="1158010"/>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3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subTitle" idx="1"/>
          </p:nvPr>
        </p:nvSpPr>
        <p:spPr>
          <a:xfrm>
            <a:off x="269008" y="2653434"/>
            <a:ext cx="471644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24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2"/>
          </p:nvPr>
        </p:nvSpPr>
        <p:spPr>
          <a:xfrm>
            <a:off x="5589155" y="1495425"/>
            <a:ext cx="5764644" cy="4230689"/>
          </a:xfrm>
          <a:prstGeom prst="rect">
            <a:avLst/>
          </a:prstGeom>
          <a:noFill/>
          <a:ln>
            <a:noFill/>
          </a:ln>
        </p:spPr>
        <p:txBody>
          <a:bodyPr lIns="91425" tIns="91425" rIns="91425" bIns="91425" anchor="t" anchorCtr="0"/>
          <a:lstStyle>
            <a:lvl1pPr marL="457200" marR="0" lvl="0" indent="-292100" algn="l" rtl="0">
              <a:lnSpc>
                <a:spcPct val="90000"/>
              </a:lnSpc>
              <a:spcBef>
                <a:spcPts val="1000"/>
              </a:spcBef>
              <a:buClr>
                <a:srgbClr val="81ADB5"/>
              </a:buClr>
              <a:buSzPct val="100000"/>
              <a:buFont typeface="Noto Sans Symbols"/>
              <a:buChar char="∙"/>
              <a:defRPr sz="26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26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6" name="Shape 46"/>
          <p:cNvPicPr preferRelativeResize="0"/>
          <p:nvPr/>
        </p:nvPicPr>
        <p:blipFill rotWithShape="1">
          <a:blip r:embed="rId2">
            <a:alphaModFix/>
          </a:blip>
          <a:srcRect/>
          <a:stretch/>
        </p:blipFill>
        <p:spPr>
          <a:xfrm>
            <a:off x="10136178" y="268589"/>
            <a:ext cx="1217620" cy="403977"/>
          </a:xfrm>
          <a:prstGeom prst="rect">
            <a:avLst/>
          </a:prstGeom>
          <a:noFill/>
          <a:ln>
            <a:noFill/>
          </a:ln>
        </p:spPr>
      </p:pic>
      <p:sp>
        <p:nvSpPr>
          <p:cNvPr id="47" name="Shape 47"/>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sp>
        <p:nvSpPr>
          <p:cNvPr id="48" name="Shape 48"/>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49" name="Shape 49"/>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pic>
        <p:nvPicPr>
          <p:cNvPr id="50" name="Shape 50"/>
          <p:cNvPicPr preferRelativeResize="0"/>
          <p:nvPr/>
        </p:nvPicPr>
        <p:blipFill rotWithShape="1">
          <a:blip r:embed="rId3">
            <a:alphaModFix/>
          </a:blip>
          <a:srcRect/>
          <a:stretch/>
        </p:blipFill>
        <p:spPr>
          <a:xfrm>
            <a:off x="2406659" y="3657600"/>
            <a:ext cx="3092888" cy="3217947"/>
          </a:xfrm>
          <a:prstGeom prst="rect">
            <a:avLst/>
          </a:prstGeom>
          <a:noFill/>
          <a:ln>
            <a:noFill/>
          </a:ln>
        </p:spPr>
      </p:pic>
    </p:spTree>
    <p:extLst>
      <p:ext uri="{BB962C8B-B14F-4D97-AF65-F5344CB8AC3E}">
        <p14:creationId xmlns:p14="http://schemas.microsoft.com/office/powerpoint/2010/main" val="160979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lide_simple">
    <p:spTree>
      <p:nvGrpSpPr>
        <p:cNvPr id="1" name="Shape 51"/>
        <p:cNvGrpSpPr/>
        <p:nvPr/>
      </p:nvGrpSpPr>
      <p:grpSpPr>
        <a:xfrm>
          <a:off x="0" y="0"/>
          <a:ext cx="0" cy="0"/>
          <a:chOff x="0" y="0"/>
          <a:chExt cx="0" cy="0"/>
        </a:xfrm>
      </p:grpSpPr>
      <p:sp>
        <p:nvSpPr>
          <p:cNvPr id="52" name="Shape 52"/>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sp>
        <p:nvSpPr>
          <p:cNvPr id="53" name="Shape 53"/>
          <p:cNvSpPr txBox="1">
            <a:spLocks noGrp="1"/>
          </p:cNvSpPr>
          <p:nvPr>
            <p:ph type="title"/>
          </p:nvPr>
        </p:nvSpPr>
        <p:spPr>
          <a:xfrm>
            <a:off x="810304" y="233265"/>
            <a:ext cx="8513309" cy="109168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4A4E52"/>
              </a:buClr>
              <a:buFont typeface="Calibri"/>
              <a:buNone/>
              <a:defRPr sz="3600" b="1" i="0" u="none" strike="noStrike" cap="none">
                <a:solidFill>
                  <a:srgbClr val="4A4E5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55" name="Shape 55"/>
          <p:cNvSpPr txBox="1">
            <a:spLocks noGrp="1"/>
          </p:cNvSpPr>
          <p:nvPr>
            <p:ph type="body" idx="1"/>
          </p:nvPr>
        </p:nvSpPr>
        <p:spPr>
          <a:xfrm>
            <a:off x="810302" y="1617967"/>
            <a:ext cx="10543494" cy="4399111"/>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AA0B19"/>
              </a:buClr>
              <a:buFont typeface="Arial"/>
              <a:buNone/>
              <a:defRPr sz="16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1600" b="0" i="0" u="none" strike="noStrike" cap="none">
                <a:solidFill>
                  <a:srgbClr val="4A4E52"/>
                </a:solidFill>
                <a:latin typeface="Calibri"/>
                <a:ea typeface="Calibri"/>
                <a:cs typeface="Calibri"/>
                <a:sym typeface="Calibri"/>
              </a:defRPr>
            </a:lvl2pPr>
            <a:lvl3pPr marL="1257300" marR="0" lvl="2" indent="-247650" algn="l" rtl="0">
              <a:lnSpc>
                <a:spcPct val="90000"/>
              </a:lnSpc>
              <a:spcBef>
                <a:spcPts val="500"/>
              </a:spcBef>
              <a:buClr>
                <a:srgbClr val="81ADB5"/>
              </a:buClr>
              <a:buSzPct val="100000"/>
              <a:buFont typeface="Arial"/>
              <a:buChar char="•"/>
              <a:defRPr sz="1500" b="0" i="0" u="none" strike="noStrike" cap="none">
                <a:solidFill>
                  <a:srgbClr val="4A4E52"/>
                </a:solidFill>
                <a:latin typeface="Calibri"/>
                <a:ea typeface="Calibri"/>
                <a:cs typeface="Calibri"/>
                <a:sym typeface="Calibri"/>
              </a:defRPr>
            </a:lvl3pPr>
            <a:lvl4pPr marL="1600200" marR="0" lvl="3" indent="-139700" algn="l" rtl="0">
              <a:lnSpc>
                <a:spcPct val="90000"/>
              </a:lnSpc>
              <a:spcBef>
                <a:spcPts val="500"/>
              </a:spcBef>
              <a:buClr>
                <a:srgbClr val="4A4E52"/>
              </a:buClr>
              <a:buSzPct val="100000"/>
              <a:buFont typeface="Calibri"/>
              <a:buChar char="-"/>
              <a:defRPr sz="1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2">
            <a:alphaModFix/>
          </a:blip>
          <a:srcRect/>
          <a:stretch/>
        </p:blipFill>
        <p:spPr>
          <a:xfrm>
            <a:off x="10237117" y="302079"/>
            <a:ext cx="1116682" cy="370488"/>
          </a:xfrm>
          <a:prstGeom prst="rect">
            <a:avLst/>
          </a:prstGeom>
          <a:noFill/>
          <a:ln>
            <a:noFill/>
          </a:ln>
        </p:spPr>
      </p:pic>
      <p:sp>
        <p:nvSpPr>
          <p:cNvPr id="57" name="Shape 57"/>
          <p:cNvSpPr txBox="1"/>
          <p:nvPr/>
        </p:nvSpPr>
        <p:spPr>
          <a:xfrm>
            <a:off x="5876730" y="3275111"/>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
        <p:nvSpPr>
          <p:cNvPr id="58" name="Shape 58"/>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84750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ank_you_slid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2367643" y="2400299"/>
            <a:ext cx="2775856" cy="2426041"/>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4A4E52"/>
              </a:buClr>
              <a:buFont typeface="Arial"/>
              <a:buNone/>
              <a:defRPr sz="2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title"/>
          </p:nvPr>
        </p:nvSpPr>
        <p:spPr>
          <a:xfrm>
            <a:off x="810304" y="233265"/>
            <a:ext cx="8513309" cy="109168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4A4E52"/>
              </a:buClr>
              <a:buFont typeface="Calibri"/>
              <a:buNone/>
              <a:defRPr sz="3600" b="1" i="0" u="none" strike="noStrike" cap="none">
                <a:solidFill>
                  <a:srgbClr val="4A4E5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pic>
        <p:nvPicPr>
          <p:cNvPr id="63" name="Shape 63"/>
          <p:cNvPicPr preferRelativeResize="0"/>
          <p:nvPr/>
        </p:nvPicPr>
        <p:blipFill rotWithShape="1">
          <a:blip r:embed="rId2">
            <a:alphaModFix/>
          </a:blip>
          <a:srcRect/>
          <a:stretch/>
        </p:blipFill>
        <p:spPr>
          <a:xfrm>
            <a:off x="10136178" y="268589"/>
            <a:ext cx="1217620" cy="403977"/>
          </a:xfrm>
          <a:prstGeom prst="rect">
            <a:avLst/>
          </a:prstGeom>
          <a:noFill/>
          <a:ln>
            <a:noFill/>
          </a:ln>
        </p:spPr>
      </p:pic>
      <p:sp>
        <p:nvSpPr>
          <p:cNvPr id="64" name="Shape 64"/>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65" name="Shape 65"/>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6580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ver People">
    <p:spTree>
      <p:nvGrpSpPr>
        <p:cNvPr id="1" name="Shape 66"/>
        <p:cNvGrpSpPr/>
        <p:nvPr/>
      </p:nvGrpSpPr>
      <p:grpSpPr>
        <a:xfrm>
          <a:off x="0" y="0"/>
          <a:ext cx="0" cy="0"/>
          <a:chOff x="0" y="0"/>
          <a:chExt cx="0" cy="0"/>
        </a:xfrm>
      </p:grpSpPr>
      <p:pic>
        <p:nvPicPr>
          <p:cNvPr id="67" name="Shape 67"/>
          <p:cNvPicPr preferRelativeResize="0"/>
          <p:nvPr/>
        </p:nvPicPr>
        <p:blipFill rotWithShape="1">
          <a:blip r:embed="rId2">
            <a:alphaModFix/>
          </a:blip>
          <a:srcRect/>
          <a:stretch/>
        </p:blipFill>
        <p:spPr>
          <a:xfrm>
            <a:off x="0" y="653143"/>
            <a:ext cx="11206920" cy="5603460"/>
          </a:xfrm>
          <a:prstGeom prst="rect">
            <a:avLst/>
          </a:prstGeom>
          <a:noFill/>
          <a:ln>
            <a:noFill/>
          </a:ln>
        </p:spPr>
      </p:pic>
      <p:sp>
        <p:nvSpPr>
          <p:cNvPr id="68" name="Shape 68"/>
          <p:cNvSpPr txBox="1">
            <a:spLocks noGrp="1"/>
          </p:cNvSpPr>
          <p:nvPr>
            <p:ph type="ctrTitle"/>
          </p:nvPr>
        </p:nvSpPr>
        <p:spPr>
          <a:xfrm>
            <a:off x="5527221" y="2212521"/>
            <a:ext cx="5798683" cy="1387248"/>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4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subTitle" idx="1"/>
          </p:nvPr>
        </p:nvSpPr>
        <p:spPr>
          <a:xfrm>
            <a:off x="5530557" y="3626533"/>
            <a:ext cx="581779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36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70" name="Shape 70"/>
          <p:cNvCxnSpPr/>
          <p:nvPr/>
        </p:nvCxnSpPr>
        <p:spPr>
          <a:xfrm>
            <a:off x="0" y="6256603"/>
            <a:ext cx="12192000" cy="0"/>
          </a:xfrm>
          <a:prstGeom prst="straightConnector1">
            <a:avLst/>
          </a:prstGeom>
          <a:noFill/>
          <a:ln w="9525" cap="flat" cmpd="sng">
            <a:solidFill>
              <a:srgbClr val="4A4E52"/>
            </a:solidFill>
            <a:prstDash val="solid"/>
            <a:miter/>
            <a:headEnd type="none" w="med" len="med"/>
            <a:tailEnd type="none" w="med" len="med"/>
          </a:ln>
        </p:spPr>
      </p:cxnSp>
      <p:sp>
        <p:nvSpPr>
          <p:cNvPr id="71" name="Shape 71"/>
          <p:cNvSpPr txBox="1"/>
          <p:nvPr/>
        </p:nvSpPr>
        <p:spPr>
          <a:xfrm>
            <a:off x="8610600" y="6342680"/>
            <a:ext cx="2743199" cy="365125"/>
          </a:xfrm>
          <a:prstGeom prst="rect">
            <a:avLst/>
          </a:prstGeom>
          <a:noFill/>
          <a:ln>
            <a:noFill/>
          </a:ln>
        </p:spPr>
        <p:txBody>
          <a:bodyPr lIns="0" tIns="0" rIns="0" bIns="0" anchor="ctr" anchorCtr="0">
            <a:noAutofit/>
          </a:bodyPr>
          <a:lstStyle/>
          <a:p>
            <a:pPr algn="r">
              <a:buSzPct val="25000"/>
            </a:pPr>
            <a:r>
              <a:rPr lang="en-US" sz="1600" b="1" kern="0">
                <a:solidFill>
                  <a:srgbClr val="4A4E52"/>
                </a:solidFill>
                <a:latin typeface="Calibri"/>
                <a:ea typeface="Calibri"/>
                <a:cs typeface="Calibri"/>
                <a:sym typeface="Calibri"/>
              </a:rPr>
              <a:t>endava.com</a:t>
            </a:r>
          </a:p>
        </p:txBody>
      </p:sp>
      <p:pic>
        <p:nvPicPr>
          <p:cNvPr id="72" name="Shape 72"/>
          <p:cNvPicPr preferRelativeResize="0"/>
          <p:nvPr/>
        </p:nvPicPr>
        <p:blipFill rotWithShape="1">
          <a:blip r:embed="rId3">
            <a:alphaModFix/>
          </a:blip>
          <a:srcRect/>
          <a:stretch/>
        </p:blipFill>
        <p:spPr>
          <a:xfrm>
            <a:off x="9287553" y="329862"/>
            <a:ext cx="2038349" cy="676275"/>
          </a:xfrm>
          <a:prstGeom prst="rect">
            <a:avLst/>
          </a:prstGeom>
          <a:noFill/>
          <a:ln>
            <a:noFill/>
          </a:ln>
        </p:spPr>
      </p:pic>
      <p:cxnSp>
        <p:nvCxnSpPr>
          <p:cNvPr id="73" name="Shape 73"/>
          <p:cNvCxnSpPr/>
          <p:nvPr/>
        </p:nvCxnSpPr>
        <p:spPr>
          <a:xfrm>
            <a:off x="0" y="1314488"/>
            <a:ext cx="4588329" cy="8124"/>
          </a:xfrm>
          <a:prstGeom prst="straightConnector1">
            <a:avLst/>
          </a:prstGeom>
          <a:noFill/>
          <a:ln w="9525" cap="flat" cmpd="sng">
            <a:solidFill>
              <a:srgbClr val="4A4E52"/>
            </a:solidFill>
            <a:prstDash val="solid"/>
            <a:miter/>
            <a:headEnd type="none" w="med" len="med"/>
            <a:tailEnd type="none" w="med" len="med"/>
          </a:ln>
        </p:spPr>
      </p:cxnSp>
      <p:sp>
        <p:nvSpPr>
          <p:cNvPr id="74" name="Shape 74"/>
          <p:cNvSpPr txBox="1"/>
          <p:nvPr/>
        </p:nvSpPr>
        <p:spPr>
          <a:xfrm>
            <a:off x="1131208" y="969670"/>
            <a:ext cx="3551463" cy="338554"/>
          </a:xfrm>
          <a:prstGeom prst="rect">
            <a:avLst/>
          </a:prstGeom>
          <a:noFill/>
          <a:ln>
            <a:noFill/>
          </a:ln>
        </p:spPr>
        <p:txBody>
          <a:bodyPr lIns="91425" tIns="45700" rIns="91425" bIns="45700" anchor="t" anchorCtr="0">
            <a:noAutofit/>
          </a:bodyPr>
          <a:lstStyle/>
          <a:p>
            <a:pPr algn="r">
              <a:buSzPct val="25000"/>
            </a:pPr>
            <a:r>
              <a:rPr lang="en-US" sz="1600" kern="0">
                <a:solidFill>
                  <a:srgbClr val="4A4E52"/>
                </a:solidFill>
                <a:latin typeface="Calibri"/>
                <a:ea typeface="Calibri"/>
                <a:cs typeface="Calibri"/>
                <a:sym typeface="Calibri"/>
              </a:rPr>
              <a:t>QUALITY. PRODUCTIVITY. INNOVATION.</a:t>
            </a:r>
          </a:p>
        </p:txBody>
      </p:sp>
    </p:spTree>
    <p:extLst>
      <p:ext uri="{BB962C8B-B14F-4D97-AF65-F5344CB8AC3E}">
        <p14:creationId xmlns:p14="http://schemas.microsoft.com/office/powerpoint/2010/main" val="58989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ver Agile">
    <p:spTree>
      <p:nvGrpSpPr>
        <p:cNvPr id="1"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a:stretch/>
        </p:blipFill>
        <p:spPr>
          <a:xfrm>
            <a:off x="0" y="832755"/>
            <a:ext cx="10847693" cy="5423846"/>
          </a:xfrm>
          <a:prstGeom prst="rect">
            <a:avLst/>
          </a:prstGeom>
          <a:noFill/>
          <a:ln>
            <a:noFill/>
          </a:ln>
        </p:spPr>
      </p:pic>
      <p:sp>
        <p:nvSpPr>
          <p:cNvPr id="77" name="Shape 77"/>
          <p:cNvSpPr txBox="1">
            <a:spLocks noGrp="1"/>
          </p:cNvSpPr>
          <p:nvPr>
            <p:ph type="ctrTitle"/>
          </p:nvPr>
        </p:nvSpPr>
        <p:spPr>
          <a:xfrm>
            <a:off x="5527221" y="2212521"/>
            <a:ext cx="5798683" cy="1387248"/>
          </a:xfrm>
          <a:prstGeom prst="rect">
            <a:avLst/>
          </a:prstGeom>
          <a:noFill/>
          <a:ln>
            <a:noFill/>
          </a:ln>
        </p:spPr>
        <p:txBody>
          <a:bodyPr lIns="91425" tIns="91425" rIns="91425" bIns="91425" anchor="b" anchorCtr="0"/>
          <a:lstStyle>
            <a:lvl1pPr marL="0" marR="0" lvl="0" indent="0" algn="r" rtl="0">
              <a:lnSpc>
                <a:spcPct val="90000"/>
              </a:lnSpc>
              <a:spcBef>
                <a:spcPts val="0"/>
              </a:spcBef>
              <a:buClr>
                <a:srgbClr val="AA0B19"/>
              </a:buClr>
              <a:buFont typeface="Calibri"/>
              <a:buNone/>
              <a:defRPr sz="4800" b="1" i="0" u="none" strike="noStrike" cap="none">
                <a:solidFill>
                  <a:srgbClr val="AA0B19"/>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subTitle" idx="1"/>
          </p:nvPr>
        </p:nvSpPr>
        <p:spPr>
          <a:xfrm>
            <a:off x="5530557" y="3626533"/>
            <a:ext cx="5817798" cy="1655761"/>
          </a:xfrm>
          <a:prstGeom prst="rect">
            <a:avLst/>
          </a:prstGeom>
          <a:noFill/>
          <a:ln>
            <a:noFill/>
          </a:ln>
        </p:spPr>
        <p:txBody>
          <a:bodyPr lIns="91425" tIns="91425" rIns="91425" bIns="91425" anchor="t" anchorCtr="0"/>
          <a:lstStyle>
            <a:lvl1pPr marL="0" marR="0" lvl="0" indent="0" algn="r" rtl="0">
              <a:lnSpc>
                <a:spcPct val="90000"/>
              </a:lnSpc>
              <a:spcBef>
                <a:spcPts val="1000"/>
              </a:spcBef>
              <a:buClr>
                <a:srgbClr val="4A4E52"/>
              </a:buClr>
              <a:buFont typeface="Arial"/>
              <a:buNone/>
              <a:defRPr sz="3800" b="1" i="0" u="none" strike="noStrike" cap="none">
                <a:solidFill>
                  <a:srgbClr val="4A4E52"/>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79" name="Shape 79"/>
          <p:cNvPicPr preferRelativeResize="0"/>
          <p:nvPr/>
        </p:nvPicPr>
        <p:blipFill rotWithShape="1">
          <a:blip r:embed="rId3">
            <a:alphaModFix/>
          </a:blip>
          <a:srcRect/>
          <a:stretch/>
        </p:blipFill>
        <p:spPr>
          <a:xfrm>
            <a:off x="9287553" y="329862"/>
            <a:ext cx="2038349" cy="676275"/>
          </a:xfrm>
          <a:prstGeom prst="rect">
            <a:avLst/>
          </a:prstGeom>
          <a:noFill/>
          <a:ln>
            <a:noFill/>
          </a:ln>
        </p:spPr>
      </p:pic>
      <p:cxnSp>
        <p:nvCxnSpPr>
          <p:cNvPr id="80" name="Shape 80"/>
          <p:cNvCxnSpPr/>
          <p:nvPr/>
        </p:nvCxnSpPr>
        <p:spPr>
          <a:xfrm>
            <a:off x="0" y="6256603"/>
            <a:ext cx="12192000" cy="0"/>
          </a:xfrm>
          <a:prstGeom prst="straightConnector1">
            <a:avLst/>
          </a:prstGeom>
          <a:noFill/>
          <a:ln w="9525" cap="flat" cmpd="sng">
            <a:solidFill>
              <a:srgbClr val="4A4E52"/>
            </a:solidFill>
            <a:prstDash val="solid"/>
            <a:miter/>
            <a:headEnd type="none" w="med" len="med"/>
            <a:tailEnd type="none" w="med" len="med"/>
          </a:ln>
        </p:spPr>
      </p:cxnSp>
      <p:sp>
        <p:nvSpPr>
          <p:cNvPr id="81" name="Shape 81"/>
          <p:cNvSpPr txBox="1"/>
          <p:nvPr/>
        </p:nvSpPr>
        <p:spPr>
          <a:xfrm>
            <a:off x="8610600" y="6342680"/>
            <a:ext cx="2743199" cy="365125"/>
          </a:xfrm>
          <a:prstGeom prst="rect">
            <a:avLst/>
          </a:prstGeom>
          <a:noFill/>
          <a:ln>
            <a:noFill/>
          </a:ln>
        </p:spPr>
        <p:txBody>
          <a:bodyPr lIns="0" tIns="0" rIns="0" bIns="0" anchor="ctr" anchorCtr="0">
            <a:noAutofit/>
          </a:bodyPr>
          <a:lstStyle/>
          <a:p>
            <a:pPr algn="r">
              <a:buSzPct val="25000"/>
            </a:pPr>
            <a:r>
              <a:rPr lang="en-US" sz="1600" b="1" kern="0">
                <a:solidFill>
                  <a:srgbClr val="4A4E52"/>
                </a:solidFill>
                <a:latin typeface="Calibri"/>
                <a:ea typeface="Calibri"/>
                <a:cs typeface="Calibri"/>
                <a:sym typeface="Calibri"/>
              </a:rPr>
              <a:t>endava.com</a:t>
            </a:r>
          </a:p>
        </p:txBody>
      </p:sp>
      <p:cxnSp>
        <p:nvCxnSpPr>
          <p:cNvPr id="82" name="Shape 82"/>
          <p:cNvCxnSpPr/>
          <p:nvPr/>
        </p:nvCxnSpPr>
        <p:spPr>
          <a:xfrm>
            <a:off x="0" y="1314488"/>
            <a:ext cx="4588329" cy="8124"/>
          </a:xfrm>
          <a:prstGeom prst="straightConnector1">
            <a:avLst/>
          </a:prstGeom>
          <a:noFill/>
          <a:ln w="9525" cap="flat" cmpd="sng">
            <a:solidFill>
              <a:srgbClr val="4A4E52"/>
            </a:solidFill>
            <a:prstDash val="solid"/>
            <a:miter/>
            <a:headEnd type="none" w="med" len="med"/>
            <a:tailEnd type="none" w="med" len="med"/>
          </a:ln>
        </p:spPr>
      </p:cxnSp>
      <p:sp>
        <p:nvSpPr>
          <p:cNvPr id="83" name="Shape 83"/>
          <p:cNvSpPr txBox="1"/>
          <p:nvPr/>
        </p:nvSpPr>
        <p:spPr>
          <a:xfrm>
            <a:off x="1131208" y="969670"/>
            <a:ext cx="3551463" cy="338554"/>
          </a:xfrm>
          <a:prstGeom prst="rect">
            <a:avLst/>
          </a:prstGeom>
          <a:noFill/>
          <a:ln>
            <a:noFill/>
          </a:ln>
        </p:spPr>
        <p:txBody>
          <a:bodyPr lIns="91425" tIns="45700" rIns="91425" bIns="45700" anchor="t" anchorCtr="0">
            <a:noAutofit/>
          </a:bodyPr>
          <a:lstStyle/>
          <a:p>
            <a:pPr algn="r">
              <a:buSzPct val="25000"/>
            </a:pPr>
            <a:r>
              <a:rPr lang="en-US" sz="1600" kern="0">
                <a:solidFill>
                  <a:srgbClr val="4A4E52"/>
                </a:solidFill>
                <a:latin typeface="Calibri"/>
                <a:ea typeface="Calibri"/>
                <a:cs typeface="Calibri"/>
                <a:sym typeface="Calibri"/>
              </a:rPr>
              <a:t>QUALITY. PRODUCTIVITY. INNOVATION.</a:t>
            </a:r>
          </a:p>
        </p:txBody>
      </p:sp>
    </p:spTree>
    <p:extLst>
      <p:ext uri="{BB962C8B-B14F-4D97-AF65-F5344CB8AC3E}">
        <p14:creationId xmlns:p14="http://schemas.microsoft.com/office/powerpoint/2010/main" val="423210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lide_two_columns">
    <p:spTree>
      <p:nvGrpSpPr>
        <p:cNvPr id="1" name="Shape 84"/>
        <p:cNvGrpSpPr/>
        <p:nvPr/>
      </p:nvGrpSpPr>
      <p:grpSpPr>
        <a:xfrm>
          <a:off x="0" y="0"/>
          <a:ext cx="0" cy="0"/>
          <a:chOff x="0" y="0"/>
          <a:chExt cx="0" cy="0"/>
        </a:xfrm>
      </p:grpSpPr>
      <p:sp>
        <p:nvSpPr>
          <p:cNvPr id="85" name="Shape 85"/>
          <p:cNvSpPr/>
          <p:nvPr/>
        </p:nvSpPr>
        <p:spPr>
          <a:xfrm>
            <a:off x="838200" y="6382239"/>
            <a:ext cx="337457" cy="467827"/>
          </a:xfrm>
          <a:prstGeom prst="rect">
            <a:avLst/>
          </a:prstGeom>
          <a:solidFill>
            <a:srgbClr val="DC5D2A"/>
          </a:solidFill>
          <a:ln>
            <a:noFill/>
          </a:ln>
        </p:spPr>
        <p:txBody>
          <a:bodyPr lIns="91425" tIns="45700" rIns="91425" bIns="45700" anchor="ctr" anchorCtr="0">
            <a:noAutofit/>
          </a:bodyPr>
          <a:lstStyle/>
          <a:p>
            <a:pPr algn="ctr"/>
            <a:endParaRPr kern="0">
              <a:solidFill>
                <a:srgbClr val="FFFFFF"/>
              </a:solidFill>
              <a:latin typeface="Calibri"/>
              <a:ea typeface="Calibri"/>
              <a:cs typeface="Calibri"/>
              <a:sym typeface="Calibri"/>
            </a:endParaRPr>
          </a:p>
        </p:txBody>
      </p:sp>
      <p:sp>
        <p:nvSpPr>
          <p:cNvPr id="86" name="Shape 86"/>
          <p:cNvSpPr txBox="1">
            <a:spLocks noGrp="1"/>
          </p:cNvSpPr>
          <p:nvPr>
            <p:ph type="body" idx="1"/>
          </p:nvPr>
        </p:nvSpPr>
        <p:spPr>
          <a:xfrm>
            <a:off x="6160655" y="1518557"/>
            <a:ext cx="5193143" cy="4710793"/>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AA0B19"/>
              </a:buClr>
              <a:buFont typeface="Arial"/>
              <a:buNone/>
              <a:defRPr sz="16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1600" b="0" i="0" u="none" strike="noStrike" cap="none">
                <a:solidFill>
                  <a:srgbClr val="4A4E52"/>
                </a:solidFill>
                <a:latin typeface="Calibri"/>
                <a:ea typeface="Calibri"/>
                <a:cs typeface="Calibri"/>
                <a:sym typeface="Calibri"/>
              </a:defRPr>
            </a:lvl2pPr>
            <a:lvl3pPr marL="834300" marR="0" lvl="2" indent="-370750" algn="l" rtl="0">
              <a:lnSpc>
                <a:spcPct val="90000"/>
              </a:lnSpc>
              <a:spcBef>
                <a:spcPts val="500"/>
              </a:spcBef>
              <a:buClr>
                <a:srgbClr val="81ADB5"/>
              </a:buClr>
              <a:buSzPct val="100000"/>
              <a:buFont typeface="Arial"/>
              <a:buChar char="•"/>
              <a:defRPr sz="1500" b="0" i="0" u="none" strike="noStrike" cap="none">
                <a:solidFill>
                  <a:srgbClr val="4A4E52"/>
                </a:solidFill>
                <a:latin typeface="Calibri"/>
                <a:ea typeface="Calibri"/>
                <a:cs typeface="Calibri"/>
                <a:sym typeface="Calibri"/>
              </a:defRPr>
            </a:lvl3pPr>
            <a:lvl4pPr marL="1086300" marR="0" lvl="3" indent="-260799" algn="l" rtl="0">
              <a:lnSpc>
                <a:spcPct val="90000"/>
              </a:lnSpc>
              <a:spcBef>
                <a:spcPts val="500"/>
              </a:spcBef>
              <a:buClr>
                <a:srgbClr val="4A4E52"/>
              </a:buClr>
              <a:buSzPct val="100000"/>
              <a:buFont typeface="Calibri"/>
              <a:buChar char="-"/>
              <a:defRPr sz="1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2"/>
          </p:nvPr>
        </p:nvSpPr>
        <p:spPr>
          <a:xfrm>
            <a:off x="810304" y="1518557"/>
            <a:ext cx="5193143" cy="4710793"/>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AA0B19"/>
              </a:buClr>
              <a:buFont typeface="Arial"/>
              <a:buNone/>
              <a:defRPr sz="1600" b="1" i="0" u="none" strike="noStrike" cap="none">
                <a:solidFill>
                  <a:srgbClr val="AA0B19"/>
                </a:solidFill>
                <a:latin typeface="Calibri"/>
                <a:ea typeface="Calibri"/>
                <a:cs typeface="Calibri"/>
                <a:sym typeface="Calibri"/>
              </a:defRPr>
            </a:lvl1pPr>
            <a:lvl2pPr marL="0" marR="0" lvl="1" indent="0" algn="l" rtl="0">
              <a:lnSpc>
                <a:spcPct val="90000"/>
              </a:lnSpc>
              <a:spcBef>
                <a:spcPts val="500"/>
              </a:spcBef>
              <a:buClr>
                <a:srgbClr val="4A4E52"/>
              </a:buClr>
              <a:buFont typeface="Arial"/>
              <a:buNone/>
              <a:defRPr sz="1600" b="0" i="0" u="none" strike="noStrike" cap="none">
                <a:solidFill>
                  <a:srgbClr val="4A4E52"/>
                </a:solidFill>
                <a:latin typeface="Calibri"/>
                <a:ea typeface="Calibri"/>
                <a:cs typeface="Calibri"/>
                <a:sym typeface="Calibri"/>
              </a:defRPr>
            </a:lvl2pPr>
            <a:lvl3pPr marL="720000" marR="0" lvl="2" indent="-256450" algn="l" rtl="0">
              <a:lnSpc>
                <a:spcPct val="90000"/>
              </a:lnSpc>
              <a:spcBef>
                <a:spcPts val="500"/>
              </a:spcBef>
              <a:buClr>
                <a:srgbClr val="81ADB5"/>
              </a:buClr>
              <a:buSzPct val="100000"/>
              <a:buFont typeface="Arial"/>
              <a:buChar char="•"/>
              <a:defRPr sz="1500" b="0" i="0" u="none" strike="noStrike" cap="none">
                <a:solidFill>
                  <a:srgbClr val="4A4E52"/>
                </a:solidFill>
                <a:latin typeface="Calibri"/>
                <a:ea typeface="Calibri"/>
                <a:cs typeface="Calibri"/>
                <a:sym typeface="Calibri"/>
              </a:defRPr>
            </a:lvl3pPr>
            <a:lvl4pPr marL="972000" marR="0" lvl="3" indent="-146499" algn="l" rtl="0">
              <a:lnSpc>
                <a:spcPct val="90000"/>
              </a:lnSpc>
              <a:spcBef>
                <a:spcPts val="500"/>
              </a:spcBef>
              <a:buClr>
                <a:srgbClr val="4A4E52"/>
              </a:buClr>
              <a:buSzPct val="100000"/>
              <a:buFont typeface="Calibri"/>
              <a:buChar char="-"/>
              <a:defRPr sz="1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8" name="Shape 88"/>
          <p:cNvPicPr preferRelativeResize="0"/>
          <p:nvPr/>
        </p:nvPicPr>
        <p:blipFill rotWithShape="1">
          <a:blip r:embed="rId2">
            <a:alphaModFix/>
          </a:blip>
          <a:srcRect/>
          <a:stretch/>
        </p:blipFill>
        <p:spPr>
          <a:xfrm>
            <a:off x="10237117" y="302079"/>
            <a:ext cx="1116682" cy="370488"/>
          </a:xfrm>
          <a:prstGeom prst="rect">
            <a:avLst/>
          </a:prstGeom>
          <a:noFill/>
          <a:ln>
            <a:noFill/>
          </a:ln>
        </p:spPr>
      </p:pic>
      <p:sp>
        <p:nvSpPr>
          <p:cNvPr id="89" name="Shape 89"/>
          <p:cNvSpPr txBox="1">
            <a:spLocks noGrp="1"/>
          </p:cNvSpPr>
          <p:nvPr>
            <p:ph type="sldNum" idx="12"/>
          </p:nvPr>
        </p:nvSpPr>
        <p:spPr>
          <a:xfrm>
            <a:off x="7632440" y="6342680"/>
            <a:ext cx="3721359" cy="365125"/>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sp>
        <p:nvSpPr>
          <p:cNvPr id="90" name="Shape 90"/>
          <p:cNvSpPr txBox="1">
            <a:spLocks noGrp="1"/>
          </p:cNvSpPr>
          <p:nvPr>
            <p:ph type="title"/>
          </p:nvPr>
        </p:nvSpPr>
        <p:spPr>
          <a:xfrm>
            <a:off x="810304" y="233265"/>
            <a:ext cx="8513309" cy="109168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4A4E52"/>
              </a:buClr>
              <a:buFont typeface="Calibri"/>
              <a:buNone/>
              <a:defRPr sz="3600" b="1" i="0" u="none" strike="noStrike" cap="none">
                <a:solidFill>
                  <a:srgbClr val="4A4E5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p:nvPr/>
        </p:nvSpPr>
        <p:spPr>
          <a:xfrm>
            <a:off x="781920" y="6400028"/>
            <a:ext cx="438537" cy="307777"/>
          </a:xfrm>
          <a:prstGeom prst="rect">
            <a:avLst/>
          </a:prstGeom>
          <a:noFill/>
          <a:ln>
            <a:noFill/>
          </a:ln>
        </p:spPr>
        <p:txBody>
          <a:bodyPr lIns="0" tIns="0" rIns="0" bIns="0" anchor="t" anchorCtr="0">
            <a:noAutofit/>
          </a:bodyPr>
          <a:lstStyle/>
          <a:p>
            <a:pPr algn="ctr">
              <a:buSzPct val="25000"/>
            </a:pPr>
            <a:fld id="{00000000-1234-1234-1234-123412341234}" type="slidenum">
              <a:rPr lang="en-US" sz="2000" kern="0">
                <a:solidFill>
                  <a:srgbClr val="FFFFFF"/>
                </a:solidFill>
                <a:latin typeface="Calibri"/>
                <a:ea typeface="Calibri"/>
                <a:cs typeface="Calibri"/>
                <a:sym typeface="Calibri"/>
              </a:rPr>
              <a:pPr algn="ctr">
                <a:buSzPct val="25000"/>
              </a:pPr>
              <a:t>‹#›</a:t>
            </a:fld>
            <a:endParaRPr lang="en-US" sz="20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2195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939596"/>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kern="0"/>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939596"/>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kern="0"/>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200" kern="0">
                <a:solidFill>
                  <a:srgbClr val="939596"/>
                </a:solidFill>
                <a:latin typeface="Calibri"/>
                <a:ea typeface="Calibri"/>
                <a:cs typeface="Calibri"/>
                <a:sym typeface="Calibri"/>
              </a:rPr>
              <a:pPr algn="r">
                <a:buSzPct val="25000"/>
              </a:pPr>
              <a:t>‹#›</a:t>
            </a:fld>
            <a:endParaRPr lang="en-US" sz="1200" kern="0">
              <a:solidFill>
                <a:srgbClr val="939596"/>
              </a:solidFill>
              <a:latin typeface="Calibri"/>
              <a:ea typeface="Calibri"/>
              <a:cs typeface="Calibri"/>
              <a:sym typeface="Calibri"/>
            </a:endParaRPr>
          </a:p>
        </p:txBody>
      </p:sp>
    </p:spTree>
    <p:extLst>
      <p:ext uri="{BB962C8B-B14F-4D97-AF65-F5344CB8AC3E}">
        <p14:creationId xmlns:p14="http://schemas.microsoft.com/office/powerpoint/2010/main" val="4358226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toolsqa.com/selenium-tutorial/" TargetMode="External"/><Relationship Id="rId2" Type="http://schemas.openxmlformats.org/officeDocument/2006/relationships/hyperlink" Target="https://www.tutorialspoint.com/selenium/index.htm" TargetMode="External"/><Relationship Id="rId1" Type="http://schemas.openxmlformats.org/officeDocument/2006/relationships/slideLayout" Target="../slideLayouts/slideLayout6.xml"/><Relationship Id="rId5" Type="http://schemas.openxmlformats.org/officeDocument/2006/relationships/hyperlink" Target="https://saucelabs.com/blog/write-great-cucumber-tests" TargetMode="External"/><Relationship Id="rId4" Type="http://schemas.openxmlformats.org/officeDocument/2006/relationships/hyperlink" Target="https://www.tutorialspoint.com/cucumber/index.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337069"/>
            <a:ext cx="9764931" cy="1151298"/>
          </a:xfrm>
        </p:spPr>
        <p:txBody>
          <a:bodyPr/>
          <a:lstStyle/>
          <a:p>
            <a:pPr algn="ctr"/>
            <a:r>
              <a:rPr lang="en-US" sz="5400" dirty="0" smtClean="0"/>
              <a:t>Test framework 1.0.1</a:t>
            </a:r>
            <a:endParaRPr lang="en-US" sz="5400" dirty="0"/>
          </a:p>
        </p:txBody>
      </p:sp>
      <p:sp>
        <p:nvSpPr>
          <p:cNvPr id="4" name="Slide Number Placeholder 3"/>
          <p:cNvSpPr>
            <a:spLocks noGrp="1"/>
          </p:cNvSpPr>
          <p:nvPr>
            <p:ph type="sldNum" idx="12"/>
          </p:nvPr>
        </p:nvSpPr>
        <p:spPr/>
        <p:txBody>
          <a:bodyPr/>
          <a:lstStyle/>
          <a:p>
            <a:pPr algn="r">
              <a:buSzPct val="25000"/>
            </a:pPr>
            <a:r>
              <a:rPr lang="en-US" dirty="0" smtClean="0">
                <a:solidFill>
                  <a:srgbClr val="DC5D2A"/>
                </a:solidFill>
                <a:latin typeface="Calibri"/>
                <a:ea typeface="Calibri"/>
                <a:cs typeface="Calibri"/>
                <a:sym typeface="Calibri"/>
              </a:rPr>
              <a:t>QUALITY. PRODUCTIVITY. INNOVATION.</a:t>
            </a:r>
            <a:endParaRPr lang="en-US" dirty="0">
              <a:solidFill>
                <a:srgbClr val="DC5D2A"/>
              </a:solidFill>
              <a:latin typeface="Calibri"/>
              <a:ea typeface="Calibri"/>
              <a:cs typeface="Calibri"/>
              <a:sym typeface="Calibri"/>
            </a:endParaRPr>
          </a:p>
        </p:txBody>
      </p:sp>
      <p:sp>
        <p:nvSpPr>
          <p:cNvPr id="3" name="TextBox 2"/>
          <p:cNvSpPr txBox="1"/>
          <p:nvPr/>
        </p:nvSpPr>
        <p:spPr>
          <a:xfrm>
            <a:off x="7632440" y="4215867"/>
            <a:ext cx="3721359" cy="1200329"/>
          </a:xfrm>
          <a:prstGeom prst="rect">
            <a:avLst/>
          </a:prstGeom>
          <a:noFill/>
        </p:spPr>
        <p:txBody>
          <a:bodyPr wrap="square" rtlCol="0">
            <a:spAutoFit/>
          </a:bodyPr>
          <a:lstStyle/>
          <a:p>
            <a:r>
              <a:rPr lang="en-US" b="1" dirty="0" smtClean="0"/>
              <a:t>Dragos Puscasu</a:t>
            </a:r>
          </a:p>
          <a:p>
            <a:endParaRPr lang="en-US" b="1" dirty="0"/>
          </a:p>
          <a:p>
            <a:r>
              <a:rPr lang="en-US" b="1" dirty="0" smtClean="0"/>
              <a:t>Automation tester</a:t>
            </a:r>
          </a:p>
          <a:p>
            <a:r>
              <a:rPr lang="en-US" dirty="0">
                <a:solidFill>
                  <a:srgbClr val="DC5D2A"/>
                </a:solidFill>
                <a:latin typeface="Calibri"/>
                <a:ea typeface="Calibri"/>
                <a:cs typeface="Calibri"/>
              </a:rPr>
              <a:t>Dragos.Puscasu@endava.com</a:t>
            </a:r>
            <a:endParaRPr lang="en-US" dirty="0">
              <a:solidFill>
                <a:srgbClr val="DC5D2A"/>
              </a:solidFill>
              <a:latin typeface="Calibri"/>
              <a:ea typeface="Calibri"/>
              <a:cs typeface="Calibri"/>
            </a:endParaRPr>
          </a:p>
        </p:txBody>
      </p:sp>
    </p:spTree>
    <p:extLst>
      <p:ext uri="{BB962C8B-B14F-4D97-AF65-F5344CB8AC3E}">
        <p14:creationId xmlns:p14="http://schemas.microsoft.com/office/powerpoint/2010/main" val="1526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649897"/>
            <a:ext cx="10543495" cy="3896138"/>
          </a:xfrm>
        </p:spPr>
        <p:txBody>
          <a:bodyPr/>
          <a:lstStyle/>
          <a:p>
            <a:r>
              <a:rPr lang="en-US" b="0" dirty="0" smtClean="0"/>
              <a:t>Usual suspects: </a:t>
            </a:r>
          </a:p>
          <a:p>
            <a:r>
              <a:rPr lang="en-US" dirty="0" smtClean="0"/>
              <a:t>@Test - </a:t>
            </a:r>
            <a:r>
              <a:rPr lang="en-US" b="0" dirty="0" smtClean="0"/>
              <a:t>identifies </a:t>
            </a:r>
            <a:r>
              <a:rPr lang="en-US" b="0" dirty="0"/>
              <a:t>a method as a test method</a:t>
            </a:r>
            <a:r>
              <a:rPr lang="en-US" b="0" dirty="0" smtClean="0"/>
              <a:t>.</a:t>
            </a:r>
          </a:p>
          <a:p>
            <a:endParaRPr lang="en-US" dirty="0" smtClean="0"/>
          </a:p>
          <a:p>
            <a:r>
              <a:rPr lang="en-US" dirty="0" smtClean="0"/>
              <a:t>@Before - </a:t>
            </a:r>
            <a:r>
              <a:rPr lang="en-US" b="0" dirty="0"/>
              <a:t>method is executed before each test.</a:t>
            </a:r>
            <a:endParaRPr lang="en-US" dirty="0" smtClean="0"/>
          </a:p>
          <a:p>
            <a:endParaRPr lang="en-US" dirty="0" smtClean="0"/>
          </a:p>
          <a:p>
            <a:r>
              <a:rPr lang="en-US" dirty="0" smtClean="0"/>
              <a:t>@After - </a:t>
            </a:r>
            <a:r>
              <a:rPr lang="en-US" b="0" dirty="0"/>
              <a:t>method is executed </a:t>
            </a:r>
            <a:r>
              <a:rPr lang="en-US" b="0" dirty="0" smtClean="0"/>
              <a:t>after each </a:t>
            </a:r>
            <a:r>
              <a:rPr lang="en-US" b="0" dirty="0"/>
              <a:t>test.</a:t>
            </a:r>
            <a:endParaRPr lang="en-US" dirty="0"/>
          </a:p>
          <a:p>
            <a:endParaRPr lang="en-US" dirty="0" smtClean="0"/>
          </a:p>
          <a:p>
            <a:r>
              <a:rPr lang="en-US" dirty="0" smtClean="0"/>
              <a:t>@Ignore </a:t>
            </a:r>
            <a:r>
              <a:rPr lang="en-US" b="0" dirty="0" smtClean="0"/>
              <a:t>– method will be ignored when running the test suite</a:t>
            </a:r>
            <a:endParaRPr lang="en-US" b="0" dirty="0"/>
          </a:p>
        </p:txBody>
      </p:sp>
      <p:sp>
        <p:nvSpPr>
          <p:cNvPr id="3" name="Title 2"/>
          <p:cNvSpPr>
            <a:spLocks noGrp="1"/>
          </p:cNvSpPr>
          <p:nvPr>
            <p:ph type="title"/>
          </p:nvPr>
        </p:nvSpPr>
        <p:spPr/>
        <p:txBody>
          <a:bodyPr/>
          <a:lstStyle/>
          <a:p>
            <a:r>
              <a:rPr lang="en-US" dirty="0" smtClean="0"/>
              <a:t>Junit - Annotations</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585121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588" y="1110343"/>
            <a:ext cx="8302812" cy="4435379"/>
          </a:xfrm>
          <a:prstGeom prst="rect">
            <a:avLst/>
          </a:prstGeom>
        </p:spPr>
      </p:pic>
    </p:spTree>
    <p:extLst>
      <p:ext uri="{BB962C8B-B14F-4D97-AF65-F5344CB8AC3E}">
        <p14:creationId xmlns:p14="http://schemas.microsoft.com/office/powerpoint/2010/main" val="3934809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301" y="1053809"/>
            <a:ext cx="10133241" cy="5288871"/>
          </a:xfrm>
          <a:prstGeom prst="rect">
            <a:avLst/>
          </a:prstGeom>
        </p:spPr>
      </p:pic>
    </p:spTree>
    <p:extLst>
      <p:ext uri="{BB962C8B-B14F-4D97-AF65-F5344CB8AC3E}">
        <p14:creationId xmlns:p14="http://schemas.microsoft.com/office/powerpoint/2010/main" val="3427886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smtClean="0"/>
              <a:t>Gherkin</a:t>
            </a: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960" y="1434142"/>
            <a:ext cx="9680659" cy="3392198"/>
          </a:xfrm>
          <a:prstGeom prst="rect">
            <a:avLst/>
          </a:prstGeom>
        </p:spPr>
      </p:pic>
    </p:spTree>
    <p:extLst>
      <p:ext uri="{BB962C8B-B14F-4D97-AF65-F5344CB8AC3E}">
        <p14:creationId xmlns:p14="http://schemas.microsoft.com/office/powerpoint/2010/main" val="2077146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158" y="163960"/>
            <a:ext cx="8605156" cy="6460611"/>
          </a:xfrm>
          <a:prstGeom prst="rect">
            <a:avLst/>
          </a:prstGeom>
        </p:spPr>
      </p:pic>
    </p:spTree>
    <p:extLst>
      <p:ext uri="{BB962C8B-B14F-4D97-AF65-F5344CB8AC3E}">
        <p14:creationId xmlns:p14="http://schemas.microsoft.com/office/powerpoint/2010/main" val="180568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3" y="1324945"/>
            <a:ext cx="10543495" cy="4629288"/>
          </a:xfrm>
        </p:spPr>
        <p:txBody>
          <a:bodyPr/>
          <a:lstStyle/>
          <a:p>
            <a:r>
              <a:rPr lang="en-US" b="0" dirty="0"/>
              <a:t>Cucumber supports different languages like Java.net and Ruby</a:t>
            </a:r>
            <a:r>
              <a:rPr lang="en-US" b="0" dirty="0" smtClean="0"/>
              <a:t>.</a:t>
            </a:r>
          </a:p>
          <a:p>
            <a:endParaRPr lang="en-US" b="0" dirty="0"/>
          </a:p>
          <a:p>
            <a:r>
              <a:rPr lang="en-US" b="0" dirty="0"/>
              <a:t>It acts as a bridge between the business and technical language. We can accomplish this by creating a test case in plain English text</a:t>
            </a:r>
            <a:r>
              <a:rPr lang="en-US" b="0" dirty="0" smtClean="0"/>
              <a:t>.</a:t>
            </a:r>
          </a:p>
          <a:p>
            <a:endParaRPr lang="en-US" b="0" dirty="0"/>
          </a:p>
          <a:p>
            <a:r>
              <a:rPr lang="en-US" b="0" dirty="0"/>
              <a:t>It allows the test script to be written without knowledge of any code, it allows the involvement of non-programmers as well</a:t>
            </a:r>
            <a:r>
              <a:rPr lang="en-US" b="0" dirty="0" smtClean="0"/>
              <a:t>.</a:t>
            </a:r>
          </a:p>
          <a:p>
            <a:endParaRPr lang="en-US" b="0" dirty="0"/>
          </a:p>
          <a:p>
            <a:r>
              <a:rPr lang="en-US" b="0" dirty="0"/>
              <a:t>It serves the purpose of end-to-end test framework unlike other tools</a:t>
            </a:r>
            <a:r>
              <a:rPr lang="en-US" b="0" dirty="0" smtClean="0"/>
              <a:t>.</a:t>
            </a:r>
          </a:p>
          <a:p>
            <a:endParaRPr lang="en-US" b="0" dirty="0"/>
          </a:p>
          <a:p>
            <a:r>
              <a:rPr lang="en-US" b="0" dirty="0"/>
              <a:t>Due to simple test script architecture, Cucumber provides code reusability.</a:t>
            </a:r>
          </a:p>
          <a:p>
            <a:endParaRPr lang="en-US" dirty="0"/>
          </a:p>
        </p:txBody>
      </p:sp>
      <p:sp>
        <p:nvSpPr>
          <p:cNvPr id="3" name="Title 2"/>
          <p:cNvSpPr>
            <a:spLocks noGrp="1"/>
          </p:cNvSpPr>
          <p:nvPr>
            <p:ph type="title"/>
          </p:nvPr>
        </p:nvSpPr>
        <p:spPr/>
        <p:txBody>
          <a:bodyPr/>
          <a:lstStyle/>
          <a:p>
            <a:r>
              <a:rPr lang="en-US" dirty="0" smtClean="0"/>
              <a:t>Cucumber advantages</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617515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567543"/>
            <a:ext cx="10543495" cy="4457700"/>
          </a:xfrm>
        </p:spPr>
        <p:txBody>
          <a:bodyPr/>
          <a:lstStyle/>
          <a:p>
            <a:r>
              <a:rPr lang="en-US" dirty="0"/>
              <a:t>Feature</a:t>
            </a:r>
            <a:r>
              <a:rPr lang="en-US" b="0" dirty="0"/>
              <a:t> − Name of the feature under test</a:t>
            </a:r>
            <a:r>
              <a:rPr lang="en-US" b="0" dirty="0" smtClean="0"/>
              <a:t>.</a:t>
            </a:r>
          </a:p>
          <a:p>
            <a:endParaRPr lang="en-US" b="0" dirty="0"/>
          </a:p>
          <a:p>
            <a:r>
              <a:rPr lang="en-US" dirty="0"/>
              <a:t>Description</a:t>
            </a:r>
            <a:r>
              <a:rPr lang="en-US" b="0" dirty="0"/>
              <a:t> (optional) − Describe about feature under test</a:t>
            </a:r>
            <a:r>
              <a:rPr lang="en-US" b="0" dirty="0" smtClean="0"/>
              <a:t>.</a:t>
            </a:r>
          </a:p>
          <a:p>
            <a:endParaRPr lang="en-US" b="0" dirty="0"/>
          </a:p>
          <a:p>
            <a:r>
              <a:rPr lang="en-US" dirty="0"/>
              <a:t>Scenario</a:t>
            </a:r>
            <a:r>
              <a:rPr lang="en-US" b="0" dirty="0"/>
              <a:t> − What is the test scenario</a:t>
            </a:r>
            <a:r>
              <a:rPr lang="en-US" b="0" dirty="0" smtClean="0"/>
              <a:t>.</a:t>
            </a:r>
          </a:p>
          <a:p>
            <a:endParaRPr lang="en-US" b="0" dirty="0"/>
          </a:p>
          <a:p>
            <a:r>
              <a:rPr lang="en-US" dirty="0"/>
              <a:t>Given</a:t>
            </a:r>
            <a:r>
              <a:rPr lang="en-US" b="0" dirty="0"/>
              <a:t> − Prerequisite before the test steps get executed</a:t>
            </a:r>
            <a:r>
              <a:rPr lang="en-US" b="0" dirty="0" smtClean="0"/>
              <a:t>.</a:t>
            </a:r>
          </a:p>
          <a:p>
            <a:endParaRPr lang="en-US" b="0" dirty="0"/>
          </a:p>
          <a:p>
            <a:r>
              <a:rPr lang="en-US" dirty="0"/>
              <a:t>When</a:t>
            </a:r>
            <a:r>
              <a:rPr lang="en-US" b="0" dirty="0"/>
              <a:t> − Specific condition which should match in order to execute the next step</a:t>
            </a:r>
            <a:r>
              <a:rPr lang="en-US" b="0" dirty="0" smtClean="0"/>
              <a:t>.</a:t>
            </a:r>
          </a:p>
          <a:p>
            <a:endParaRPr lang="en-US" b="0" dirty="0"/>
          </a:p>
          <a:p>
            <a:r>
              <a:rPr lang="en-US" dirty="0"/>
              <a:t>Then</a:t>
            </a:r>
            <a:r>
              <a:rPr lang="en-US" b="0" dirty="0"/>
              <a:t> − What should happen if the condition mentioned in WHEN is satisfied.</a:t>
            </a:r>
          </a:p>
          <a:p>
            <a:endParaRPr lang="en-US" dirty="0"/>
          </a:p>
        </p:txBody>
      </p:sp>
      <p:sp>
        <p:nvSpPr>
          <p:cNvPr id="3" name="Title 2"/>
          <p:cNvSpPr>
            <a:spLocks noGrp="1"/>
          </p:cNvSpPr>
          <p:nvPr>
            <p:ph type="title"/>
          </p:nvPr>
        </p:nvSpPr>
        <p:spPr/>
        <p:txBody>
          <a:bodyPr/>
          <a:lstStyle/>
          <a:p>
            <a:r>
              <a:rPr lang="en-US" dirty="0" smtClean="0"/>
              <a:t>Keywords </a:t>
            </a: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2794026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110343"/>
            <a:ext cx="10543495" cy="4457700"/>
          </a:xfrm>
        </p:spPr>
        <p:txBody>
          <a:bodyPr/>
          <a:lstStyle/>
          <a:p>
            <a:endParaRPr lang="en-US" dirty="0" smtClean="0"/>
          </a:p>
          <a:p>
            <a:r>
              <a:rPr lang="en-US" dirty="0" smtClean="0"/>
              <a:t>Scenario Outline - </a:t>
            </a:r>
            <a:r>
              <a:rPr lang="en-US" b="0" dirty="0"/>
              <a:t>replaces variable/keywords with the value from the table. Each row in the table is considered to be a scenario.</a:t>
            </a:r>
            <a:endParaRPr lang="en-US" dirty="0" smtClean="0"/>
          </a:p>
          <a:p>
            <a:endParaRPr lang="en-US" b="0" dirty="0"/>
          </a:p>
          <a:p>
            <a:r>
              <a:rPr lang="en-US" dirty="0" smtClean="0"/>
              <a:t>Background -</a:t>
            </a:r>
            <a:r>
              <a:rPr lang="en-US" b="0" dirty="0"/>
              <a:t>Background generally has the instruction on what to setup before each scenario runs.</a:t>
            </a:r>
            <a:endParaRPr lang="en-US" dirty="0"/>
          </a:p>
          <a:p>
            <a:endParaRPr lang="en-US" dirty="0"/>
          </a:p>
          <a:p>
            <a:r>
              <a:rPr lang="en-US" dirty="0" smtClean="0"/>
              <a:t>Tags – </a:t>
            </a:r>
            <a:r>
              <a:rPr lang="en-US" b="0" dirty="0" smtClean="0"/>
              <a:t>“@</a:t>
            </a:r>
            <a:r>
              <a:rPr lang="en-US" b="0" dirty="0" err="1" smtClean="0"/>
              <a:t>SmokeTest</a:t>
            </a:r>
            <a:r>
              <a:rPr lang="en-US" b="0" dirty="0" smtClean="0"/>
              <a:t>” </a:t>
            </a:r>
          </a:p>
          <a:p>
            <a:endParaRPr lang="en-US" b="0" dirty="0"/>
          </a:p>
          <a:p>
            <a:r>
              <a:rPr lang="en-US" dirty="0" smtClean="0"/>
              <a:t>Glue – </a:t>
            </a:r>
            <a:r>
              <a:rPr lang="en-US" b="0" dirty="0" smtClean="0"/>
              <a:t>define the location where the steps are defined</a:t>
            </a:r>
            <a:endParaRPr lang="en-US" dirty="0" smtClean="0"/>
          </a:p>
          <a:p>
            <a:endParaRPr lang="en-US" dirty="0"/>
          </a:p>
          <a:p>
            <a:r>
              <a:rPr lang="en-US" dirty="0" smtClean="0"/>
              <a:t>Comments – </a:t>
            </a:r>
            <a:r>
              <a:rPr lang="en-US" b="0" dirty="0" smtClean="0"/>
              <a:t>in the  feature file use “#”</a:t>
            </a:r>
          </a:p>
          <a:p>
            <a:endParaRPr lang="en-US" dirty="0"/>
          </a:p>
        </p:txBody>
      </p:sp>
      <p:sp>
        <p:nvSpPr>
          <p:cNvPr id="3" name="Title 2"/>
          <p:cNvSpPr>
            <a:spLocks noGrp="1"/>
          </p:cNvSpPr>
          <p:nvPr>
            <p:ph type="title"/>
          </p:nvPr>
        </p:nvSpPr>
        <p:spPr/>
        <p:txBody>
          <a:bodyPr/>
          <a:lstStyle/>
          <a:p>
            <a:r>
              <a:rPr lang="en-US" dirty="0" smtClean="0"/>
              <a:t>Tips and tricks</a:t>
            </a: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208202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73" y="1045029"/>
            <a:ext cx="8077198" cy="4535657"/>
          </a:xfrm>
          <a:prstGeom prst="rect">
            <a:avLst/>
          </a:prstGeom>
        </p:spPr>
      </p:pic>
    </p:spTree>
    <p:extLst>
      <p:ext uri="{BB962C8B-B14F-4D97-AF65-F5344CB8AC3E}">
        <p14:creationId xmlns:p14="http://schemas.microsoft.com/office/powerpoint/2010/main" val="3020609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634755"/>
            <a:ext cx="10247556" cy="4276947"/>
          </a:xfrm>
        </p:spPr>
        <p:txBody>
          <a:bodyPr/>
          <a:lstStyle/>
          <a:p>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15" y="2142445"/>
            <a:ext cx="6987796" cy="2560184"/>
          </a:xfrm>
          <a:prstGeom prst="rect">
            <a:avLst/>
          </a:prstGeom>
        </p:spPr>
      </p:pic>
    </p:spTree>
    <p:extLst>
      <p:ext uri="{BB962C8B-B14F-4D97-AF65-F5344CB8AC3E}">
        <p14:creationId xmlns:p14="http://schemas.microsoft.com/office/powerpoint/2010/main" val="2450342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2596243"/>
            <a:ext cx="9764931" cy="2413078"/>
          </a:xfrm>
        </p:spPr>
        <p:txBody>
          <a:bodyPr/>
          <a:lstStyle/>
          <a:p>
            <a:r>
              <a:rPr lang="en-US" sz="2800" dirty="0"/>
              <a:t>Junit</a:t>
            </a:r>
          </a:p>
          <a:p>
            <a:endParaRPr lang="en-US" sz="2800" dirty="0"/>
          </a:p>
          <a:p>
            <a:r>
              <a:rPr lang="en-US" sz="2800" dirty="0"/>
              <a:t>Selenium WebDriver</a:t>
            </a:r>
          </a:p>
          <a:p>
            <a:endParaRPr lang="en-US" sz="2800" dirty="0"/>
          </a:p>
          <a:p>
            <a:r>
              <a:rPr lang="en-US" sz="2800" dirty="0"/>
              <a:t>Cucumber-JVM</a:t>
            </a:r>
          </a:p>
          <a:p>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
        <p:nvSpPr>
          <p:cNvPr id="3" name="Rectangle 2"/>
          <p:cNvSpPr/>
          <p:nvPr/>
        </p:nvSpPr>
        <p:spPr>
          <a:xfrm>
            <a:off x="810304" y="606065"/>
            <a:ext cx="2837636" cy="1015663"/>
          </a:xfrm>
          <a:prstGeom prst="rect">
            <a:avLst/>
          </a:prstGeom>
        </p:spPr>
        <p:txBody>
          <a:bodyPr wrap="none">
            <a:spAutoFit/>
          </a:bodyPr>
          <a:lstStyle/>
          <a:p>
            <a:r>
              <a:rPr lang="en-US" sz="6000" dirty="0"/>
              <a:t>Agenda</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8792" y="606065"/>
            <a:ext cx="4406443" cy="5469529"/>
          </a:xfrm>
          <a:prstGeom prst="rect">
            <a:avLst/>
          </a:prstGeom>
        </p:spPr>
      </p:pic>
    </p:spTree>
    <p:extLst>
      <p:ext uri="{BB962C8B-B14F-4D97-AF65-F5344CB8AC3E}">
        <p14:creationId xmlns:p14="http://schemas.microsoft.com/office/powerpoint/2010/main" val="1709492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3" y="1324945"/>
            <a:ext cx="10543495" cy="4629288"/>
          </a:xfrm>
        </p:spPr>
        <p:txBody>
          <a:bodyPr/>
          <a:lstStyle/>
          <a:p>
            <a:pPr marL="342900" indent="-342900">
              <a:buFontTx/>
              <a:buChar char="-"/>
            </a:pPr>
            <a:r>
              <a:rPr lang="en-US" sz="3200" dirty="0" smtClean="0"/>
              <a:t>Selenium IDE</a:t>
            </a:r>
          </a:p>
          <a:p>
            <a:pPr marL="342900" indent="-342900">
              <a:buFontTx/>
              <a:buChar char="-"/>
            </a:pPr>
            <a:endParaRPr lang="en-US" sz="3200" dirty="0"/>
          </a:p>
          <a:p>
            <a:pPr marL="342900" indent="-342900">
              <a:buFontTx/>
              <a:buChar char="-"/>
            </a:pPr>
            <a:r>
              <a:rPr lang="en-US" sz="3200" dirty="0" smtClean="0"/>
              <a:t>Selenium standalone server</a:t>
            </a:r>
          </a:p>
          <a:p>
            <a:pPr marL="342900" indent="-342900">
              <a:buFontTx/>
              <a:buChar char="-"/>
            </a:pPr>
            <a:endParaRPr lang="en-US" sz="3200" dirty="0"/>
          </a:p>
          <a:p>
            <a:pPr marL="342900" indent="-342900">
              <a:buFontTx/>
              <a:buChar char="-"/>
            </a:pPr>
            <a:r>
              <a:rPr lang="en-US" sz="3200" dirty="0" smtClean="0"/>
              <a:t>Selenium 2 WebDriver</a:t>
            </a:r>
          </a:p>
          <a:p>
            <a:pPr marL="342900" indent="-342900">
              <a:buFontTx/>
              <a:buChar char="-"/>
            </a:pPr>
            <a:endParaRPr lang="en-US" sz="3200" dirty="0"/>
          </a:p>
          <a:p>
            <a:pPr marL="342900" indent="-342900">
              <a:buFontTx/>
              <a:buChar char="-"/>
            </a:pPr>
            <a:r>
              <a:rPr lang="en-US" sz="3200" dirty="0" smtClean="0"/>
              <a:t>Selenium 3</a:t>
            </a:r>
          </a:p>
        </p:txBody>
      </p:sp>
      <p:sp>
        <p:nvSpPr>
          <p:cNvPr id="3" name="Title 2"/>
          <p:cNvSpPr>
            <a:spLocks noGrp="1"/>
          </p:cNvSpPr>
          <p:nvPr>
            <p:ph type="title"/>
          </p:nvPr>
        </p:nvSpPr>
        <p:spPr>
          <a:xfrm>
            <a:off x="810304" y="233265"/>
            <a:ext cx="8513309" cy="958721"/>
          </a:xfrm>
        </p:spPr>
        <p:txBody>
          <a:bodyPr/>
          <a:lstStyle/>
          <a:p>
            <a:r>
              <a:rPr lang="en-US" dirty="0" smtClean="0"/>
              <a:t>Short history</a:t>
            </a: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39074106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810304" y="233265"/>
            <a:ext cx="8513400" cy="1091700"/>
          </a:xfrm>
          <a:prstGeom prst="rect">
            <a:avLst/>
          </a:prstGeom>
          <a:noFill/>
          <a:ln>
            <a:noFill/>
          </a:ln>
        </p:spPr>
        <p:txBody>
          <a:bodyPr lIns="0" tIns="45700" rIns="91425" bIns="45700" anchor="t" anchorCtr="0">
            <a:noAutofit/>
          </a:bodyPr>
          <a:lstStyle/>
          <a:p>
            <a:pPr lvl="0" rtl="0">
              <a:spcBef>
                <a:spcPts val="0"/>
              </a:spcBef>
              <a:buClr>
                <a:srgbClr val="000000"/>
              </a:buClr>
              <a:buSzPct val="34375"/>
              <a:buFont typeface="Arial"/>
              <a:buNone/>
            </a:pPr>
            <a:r>
              <a:rPr lang="en-US" sz="3200" dirty="0">
                <a:solidFill>
                  <a:schemeClr val="dk1"/>
                </a:solidFill>
              </a:rPr>
              <a:t>Selenium Simplified</a:t>
            </a:r>
          </a:p>
        </p:txBody>
      </p:sp>
      <p:sp>
        <p:nvSpPr>
          <p:cNvPr id="207" name="Shape 207"/>
          <p:cNvSpPr txBox="1">
            <a:spLocks noGrp="1"/>
          </p:cNvSpPr>
          <p:nvPr>
            <p:ph type="sldNum" idx="12"/>
          </p:nvPr>
        </p:nvSpPr>
        <p:spPr>
          <a:xfrm>
            <a:off x="7632440" y="6342680"/>
            <a:ext cx="3721500" cy="365099"/>
          </a:xfrm>
          <a:prstGeom prst="rect">
            <a:avLst/>
          </a:prstGeom>
          <a:noFill/>
          <a:ln>
            <a:noFill/>
          </a:ln>
        </p:spPr>
        <p:txBody>
          <a:bodyPr lIns="0" tIns="0" rIns="0" bIns="0" anchor="ctr" anchorCtr="0">
            <a:noAutofit/>
          </a:bodyPr>
          <a:lstStyle/>
          <a:p>
            <a:pPr algn="r">
              <a:buSzPct val="25000"/>
            </a:pPr>
            <a:r>
              <a:rPr lang="en-US">
                <a:solidFill>
                  <a:srgbClr val="DC5D2A"/>
                </a:solidFill>
                <a:latin typeface="Calibri"/>
                <a:ea typeface="Calibri"/>
                <a:cs typeface="Calibri"/>
                <a:sym typeface="Calibri"/>
              </a:rPr>
              <a:t>QUALITY. PRODUCTIVITY. INNOVATION.</a:t>
            </a:r>
          </a:p>
        </p:txBody>
      </p:sp>
      <p:grpSp>
        <p:nvGrpSpPr>
          <p:cNvPr id="208" name="Shape 208"/>
          <p:cNvGrpSpPr/>
          <p:nvPr/>
        </p:nvGrpSpPr>
        <p:grpSpPr>
          <a:xfrm>
            <a:off x="1153303" y="1697014"/>
            <a:ext cx="9885381" cy="3609012"/>
            <a:chOff x="493925" y="2204700"/>
            <a:chExt cx="8098125" cy="2775950"/>
          </a:xfrm>
        </p:grpSpPr>
        <p:sp>
          <p:nvSpPr>
            <p:cNvPr id="209" name="Shape 209"/>
            <p:cNvSpPr/>
            <p:nvPr/>
          </p:nvSpPr>
          <p:spPr>
            <a:xfrm>
              <a:off x="2667875" y="2618400"/>
              <a:ext cx="1590900" cy="1621200"/>
            </a:xfrm>
            <a:prstGeom prst="flowChartAlternateProcess">
              <a:avLst/>
            </a:prstGeom>
            <a:solidFill>
              <a:srgbClr val="FFFFFF"/>
            </a:solidFill>
            <a:ln w="76200" cap="flat" cmpd="sng">
              <a:solidFill>
                <a:srgbClr val="BDBEC0"/>
              </a:solidFill>
              <a:prstDash val="solid"/>
              <a:round/>
              <a:headEnd type="none" w="med" len="med"/>
              <a:tailEnd type="none" w="med" len="med"/>
            </a:ln>
          </p:spPr>
          <p:txBody>
            <a:bodyPr lIns="91425" tIns="91425" rIns="91425" bIns="91425" anchor="ctr" anchorCtr="0">
              <a:noAutofit/>
            </a:bodyPr>
            <a:lstStyle/>
            <a:p>
              <a:r>
                <a:rPr lang="en-US" sz="1400" b="1" kern="0" dirty="0" err="1">
                  <a:solidFill>
                    <a:srgbClr val="000000"/>
                  </a:solidFill>
                  <a:cs typeface="Arial"/>
                  <a:sym typeface="Arial"/>
                </a:rPr>
                <a:t>Webdriver</a:t>
              </a:r>
              <a:r>
                <a:rPr lang="en-US" sz="1400" b="1" kern="0" dirty="0">
                  <a:solidFill>
                    <a:srgbClr val="000000"/>
                  </a:solidFill>
                  <a:cs typeface="Arial"/>
                  <a:sym typeface="Arial"/>
                </a:rPr>
                <a:t> API</a:t>
              </a:r>
            </a:p>
          </p:txBody>
        </p:sp>
        <p:sp>
          <p:nvSpPr>
            <p:cNvPr id="210" name="Shape 210"/>
            <p:cNvSpPr/>
            <p:nvPr/>
          </p:nvSpPr>
          <p:spPr>
            <a:xfrm>
              <a:off x="493925" y="2253050"/>
              <a:ext cx="1590900" cy="2679250"/>
            </a:xfrm>
            <a:prstGeom prst="flowChartProcess">
              <a:avLst/>
            </a:prstGeom>
            <a:solidFill>
              <a:srgbClr val="FFFFFF"/>
            </a:solidFill>
            <a:ln w="76200" cap="flat" cmpd="sng">
              <a:solidFill>
                <a:srgbClr val="BDBEC0"/>
              </a:solidFill>
              <a:prstDash val="solid"/>
              <a:round/>
              <a:headEnd type="none" w="med" len="med"/>
              <a:tailEnd type="none" w="med" len="med"/>
            </a:ln>
          </p:spPr>
          <p:txBody>
            <a:bodyPr lIns="91425" tIns="91425" rIns="91425" bIns="91425" anchor="ctr" anchorCtr="0">
              <a:noAutofit/>
            </a:bodyPr>
            <a:lstStyle/>
            <a:p>
              <a:pPr>
                <a:lnSpc>
                  <a:spcPct val="90000"/>
                </a:lnSpc>
                <a:spcBef>
                  <a:spcPts val="750"/>
                </a:spcBef>
              </a:pPr>
              <a:r>
                <a:rPr lang="en-US" b="1" kern="0" dirty="0">
                  <a:solidFill>
                    <a:srgbClr val="AA0B19"/>
                  </a:solidFill>
                  <a:latin typeface="Calibri"/>
                  <a:ea typeface="Calibri"/>
                  <a:cs typeface="Calibri"/>
                  <a:sym typeface="Calibri"/>
                </a:rPr>
                <a:t>Bindings</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Java</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C#</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Ruby</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Python</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Node</a:t>
              </a:r>
            </a:p>
            <a:p>
              <a:pPr>
                <a:lnSpc>
                  <a:spcPct val="90000"/>
                </a:lnSpc>
              </a:pPr>
              <a:endParaRPr sz="1950" b="1" kern="0" dirty="0">
                <a:solidFill>
                  <a:srgbClr val="4A4E52"/>
                </a:solidFill>
                <a:latin typeface="Calibri"/>
                <a:ea typeface="Calibri"/>
                <a:cs typeface="Calibri"/>
                <a:sym typeface="Calibri"/>
              </a:endParaRPr>
            </a:p>
          </p:txBody>
        </p:sp>
        <p:sp>
          <p:nvSpPr>
            <p:cNvPr id="211" name="Shape 211"/>
            <p:cNvSpPr/>
            <p:nvPr/>
          </p:nvSpPr>
          <p:spPr>
            <a:xfrm>
              <a:off x="4750800" y="2204700"/>
              <a:ext cx="2245400" cy="2775950"/>
            </a:xfrm>
            <a:prstGeom prst="flowChartProcess">
              <a:avLst/>
            </a:prstGeom>
            <a:solidFill>
              <a:srgbClr val="FFFFFF"/>
            </a:solidFill>
            <a:ln w="76200" cap="flat" cmpd="sng">
              <a:solidFill>
                <a:srgbClr val="BDBEC0"/>
              </a:solidFill>
              <a:prstDash val="solid"/>
              <a:round/>
              <a:headEnd type="none" w="med" len="med"/>
              <a:tailEnd type="none" w="med" len="med"/>
            </a:ln>
          </p:spPr>
          <p:txBody>
            <a:bodyPr lIns="91425" tIns="91425" rIns="91425" bIns="91425" anchor="ctr" anchorCtr="0">
              <a:noAutofit/>
            </a:bodyPr>
            <a:lstStyle/>
            <a:p>
              <a:pPr>
                <a:lnSpc>
                  <a:spcPct val="90000"/>
                </a:lnSpc>
                <a:spcBef>
                  <a:spcPts val="750"/>
                </a:spcBef>
              </a:pPr>
              <a:r>
                <a:rPr lang="en-US" b="1" kern="0" dirty="0">
                  <a:solidFill>
                    <a:srgbClr val="AA0B19"/>
                  </a:solidFill>
                  <a:latin typeface="Calibri"/>
                  <a:ea typeface="Calibri"/>
                  <a:cs typeface="Calibri"/>
                  <a:sym typeface="Calibri"/>
                </a:rPr>
                <a:t>Drivers</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Chrome</a:t>
              </a:r>
            </a:p>
            <a:p>
              <a:pPr marL="457200" indent="-342900">
                <a:lnSpc>
                  <a:spcPct val="90000"/>
                </a:lnSpc>
                <a:buClr>
                  <a:srgbClr val="81ADB5"/>
                </a:buClr>
                <a:buSzPct val="100000"/>
                <a:buFont typeface="Noto Sans Symbols"/>
                <a:buChar char="●"/>
              </a:pPr>
              <a:r>
                <a:rPr lang="en-US" b="1" kern="0" dirty="0">
                  <a:solidFill>
                    <a:srgbClr val="4A4E52"/>
                  </a:solidFill>
                  <a:latin typeface="Calibri"/>
                  <a:ea typeface="Calibri"/>
                  <a:cs typeface="Calibri"/>
                  <a:sym typeface="Calibri"/>
                </a:rPr>
                <a:t>Firefox</a:t>
              </a:r>
            </a:p>
            <a:p>
              <a:pPr marL="457200" indent="-342900">
                <a:lnSpc>
                  <a:spcPct val="90000"/>
                </a:lnSpc>
                <a:buClr>
                  <a:srgbClr val="81ADB5"/>
                </a:buClr>
                <a:buSzPct val="100000"/>
                <a:buFont typeface="Noto Sans Symbols"/>
                <a:buChar char="●"/>
              </a:pPr>
              <a:r>
                <a:rPr lang="en-US" b="1" kern="0" dirty="0" err="1">
                  <a:solidFill>
                    <a:srgbClr val="4A4E52"/>
                  </a:solidFill>
                  <a:latin typeface="Calibri"/>
                  <a:ea typeface="Calibri"/>
                  <a:cs typeface="Calibri"/>
                  <a:sym typeface="Calibri"/>
                </a:rPr>
                <a:t>InternetExplorer</a:t>
              </a:r>
              <a:endParaRPr lang="en-US" b="1" kern="0" dirty="0">
                <a:solidFill>
                  <a:srgbClr val="4A4E52"/>
                </a:solidFill>
                <a:latin typeface="Calibri"/>
                <a:ea typeface="Calibri"/>
                <a:cs typeface="Calibri"/>
                <a:sym typeface="Calibri"/>
              </a:endParaRPr>
            </a:p>
            <a:p>
              <a:pPr marL="457200" indent="-342900">
                <a:lnSpc>
                  <a:spcPct val="90000"/>
                </a:lnSpc>
                <a:buClr>
                  <a:srgbClr val="81ADB5"/>
                </a:buClr>
                <a:buSzPct val="100000"/>
                <a:buFont typeface="Noto Sans Symbols"/>
                <a:buChar char="●"/>
              </a:pPr>
              <a:r>
                <a:rPr lang="en-US" b="1" kern="0" dirty="0" smtClean="0">
                  <a:solidFill>
                    <a:srgbClr val="4A4E52"/>
                  </a:solidFill>
                  <a:latin typeface="Calibri"/>
                  <a:ea typeface="Calibri"/>
                  <a:cs typeface="Calibri"/>
                  <a:sym typeface="Calibri"/>
                </a:rPr>
                <a:t>Safari</a:t>
              </a:r>
              <a:endParaRPr lang="en-US" b="1" kern="0" dirty="0">
                <a:solidFill>
                  <a:srgbClr val="4A4E52"/>
                </a:solidFill>
                <a:latin typeface="Calibri"/>
                <a:ea typeface="Calibri"/>
                <a:cs typeface="Calibri"/>
                <a:sym typeface="Calibri"/>
              </a:endParaRPr>
            </a:p>
          </p:txBody>
        </p:sp>
        <p:sp>
          <p:nvSpPr>
            <p:cNvPr id="212" name="Shape 212"/>
            <p:cNvSpPr/>
            <p:nvPr/>
          </p:nvSpPr>
          <p:spPr>
            <a:xfrm>
              <a:off x="7541750" y="2618400"/>
              <a:ext cx="1050300" cy="1621200"/>
            </a:xfrm>
            <a:prstGeom prst="flowChartAlternateProcess">
              <a:avLst/>
            </a:prstGeom>
            <a:solidFill>
              <a:srgbClr val="FFFFFF"/>
            </a:solidFill>
            <a:ln w="76200" cap="flat" cmpd="sng">
              <a:solidFill>
                <a:srgbClr val="BDBEC0"/>
              </a:solidFill>
              <a:prstDash val="solid"/>
              <a:round/>
              <a:headEnd type="none" w="med" len="med"/>
              <a:tailEnd type="none" w="med" len="med"/>
            </a:ln>
          </p:spPr>
          <p:txBody>
            <a:bodyPr lIns="91425" tIns="91425" rIns="91425" bIns="91425" anchor="ctr" anchorCtr="0">
              <a:noAutofit/>
            </a:bodyPr>
            <a:lstStyle/>
            <a:p>
              <a:r>
                <a:rPr lang="en-US" sz="1400" b="1" kern="0">
                  <a:solidFill>
                    <a:srgbClr val="000000"/>
                  </a:solidFill>
                  <a:cs typeface="Arial"/>
                  <a:sym typeface="Arial"/>
                </a:rPr>
                <a:t>Browser</a:t>
              </a:r>
            </a:p>
          </p:txBody>
        </p:sp>
        <p:cxnSp>
          <p:nvCxnSpPr>
            <p:cNvPr id="213" name="Shape 213"/>
            <p:cNvCxnSpPr/>
            <p:nvPr/>
          </p:nvCxnSpPr>
          <p:spPr>
            <a:xfrm>
              <a:off x="2087750" y="2953600"/>
              <a:ext cx="577200" cy="0"/>
            </a:xfrm>
            <a:prstGeom prst="straightConnector1">
              <a:avLst/>
            </a:prstGeom>
            <a:noFill/>
            <a:ln w="19050" cap="flat" cmpd="sng">
              <a:solidFill>
                <a:srgbClr val="BDBEC0"/>
              </a:solidFill>
              <a:prstDash val="solid"/>
              <a:round/>
              <a:headEnd type="none" w="lg" len="lg"/>
              <a:tailEnd type="triangle" w="lg" len="lg"/>
            </a:ln>
          </p:spPr>
        </p:cxnSp>
        <p:cxnSp>
          <p:nvCxnSpPr>
            <p:cNvPr id="214" name="Shape 214"/>
            <p:cNvCxnSpPr/>
            <p:nvPr/>
          </p:nvCxnSpPr>
          <p:spPr>
            <a:xfrm>
              <a:off x="4259825" y="2946000"/>
              <a:ext cx="524700" cy="7500"/>
            </a:xfrm>
            <a:prstGeom prst="straightConnector1">
              <a:avLst/>
            </a:prstGeom>
            <a:noFill/>
            <a:ln w="19050" cap="flat" cmpd="sng">
              <a:solidFill>
                <a:srgbClr val="BDBEC0"/>
              </a:solidFill>
              <a:prstDash val="solid"/>
              <a:round/>
              <a:headEnd type="none" w="lg" len="lg"/>
              <a:tailEnd type="triangle" w="lg" len="lg"/>
            </a:ln>
          </p:spPr>
        </p:cxnSp>
        <p:cxnSp>
          <p:nvCxnSpPr>
            <p:cNvPr id="215" name="Shape 215"/>
            <p:cNvCxnSpPr/>
            <p:nvPr/>
          </p:nvCxnSpPr>
          <p:spPr>
            <a:xfrm>
              <a:off x="6964550" y="2953600"/>
              <a:ext cx="577200" cy="0"/>
            </a:xfrm>
            <a:prstGeom prst="straightConnector1">
              <a:avLst/>
            </a:prstGeom>
            <a:noFill/>
            <a:ln w="19050" cap="flat" cmpd="sng">
              <a:solidFill>
                <a:srgbClr val="BDBEC0"/>
              </a:solidFill>
              <a:prstDash val="solid"/>
              <a:round/>
              <a:headEnd type="none" w="lg" len="lg"/>
              <a:tailEnd type="triangle" w="lg" len="lg"/>
            </a:ln>
          </p:spPr>
        </p:cxnSp>
        <p:cxnSp>
          <p:nvCxnSpPr>
            <p:cNvPr id="216" name="Shape 216"/>
            <p:cNvCxnSpPr/>
            <p:nvPr/>
          </p:nvCxnSpPr>
          <p:spPr>
            <a:xfrm flipH="1">
              <a:off x="2102950" y="3925725"/>
              <a:ext cx="554400" cy="7500"/>
            </a:xfrm>
            <a:prstGeom prst="straightConnector1">
              <a:avLst/>
            </a:prstGeom>
            <a:noFill/>
            <a:ln w="19050" cap="flat" cmpd="sng">
              <a:solidFill>
                <a:srgbClr val="BDBEC0"/>
              </a:solidFill>
              <a:prstDash val="solid"/>
              <a:round/>
              <a:headEnd type="none" w="lg" len="lg"/>
              <a:tailEnd type="triangle" w="lg" len="lg"/>
            </a:ln>
          </p:spPr>
        </p:cxnSp>
        <p:cxnSp>
          <p:nvCxnSpPr>
            <p:cNvPr id="217" name="Shape 217"/>
            <p:cNvCxnSpPr/>
            <p:nvPr/>
          </p:nvCxnSpPr>
          <p:spPr>
            <a:xfrm rot="10800000">
              <a:off x="4258675" y="3933300"/>
              <a:ext cx="487200" cy="0"/>
            </a:xfrm>
            <a:prstGeom prst="straightConnector1">
              <a:avLst/>
            </a:prstGeom>
            <a:noFill/>
            <a:ln w="19050" cap="flat" cmpd="sng">
              <a:solidFill>
                <a:srgbClr val="BDBEC0"/>
              </a:solidFill>
              <a:prstDash val="solid"/>
              <a:round/>
              <a:headEnd type="none" w="lg" len="lg"/>
              <a:tailEnd type="triangle" w="lg" len="lg"/>
            </a:ln>
          </p:spPr>
        </p:cxnSp>
        <p:cxnSp>
          <p:nvCxnSpPr>
            <p:cNvPr id="218" name="Shape 218"/>
            <p:cNvCxnSpPr/>
            <p:nvPr/>
          </p:nvCxnSpPr>
          <p:spPr>
            <a:xfrm flipH="1">
              <a:off x="6975950" y="3925725"/>
              <a:ext cx="554400" cy="7500"/>
            </a:xfrm>
            <a:prstGeom prst="straightConnector1">
              <a:avLst/>
            </a:prstGeom>
            <a:noFill/>
            <a:ln w="19050" cap="flat" cmpd="sng">
              <a:solidFill>
                <a:srgbClr val="BDBEC0"/>
              </a:solidFill>
              <a:prstDash val="solid"/>
              <a:round/>
              <a:headEnd type="none" w="lg" len="lg"/>
              <a:tailEnd type="triangle" w="lg" len="lg"/>
            </a:ln>
          </p:spPr>
        </p:cxnSp>
      </p:grpSp>
    </p:spTree>
    <p:extLst>
      <p:ext uri="{BB962C8B-B14F-4D97-AF65-F5344CB8AC3E}">
        <p14:creationId xmlns:p14="http://schemas.microsoft.com/office/powerpoint/2010/main" val="415490533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3" y="1324945"/>
            <a:ext cx="10543495" cy="4629288"/>
          </a:xfrm>
        </p:spPr>
        <p:txBody>
          <a:bodyPr/>
          <a:lstStyle/>
          <a:p>
            <a:endParaRPr lang="en-US" dirty="0"/>
          </a:p>
          <a:p>
            <a:r>
              <a:rPr lang="en-US" sz="2800" dirty="0" smtClean="0"/>
              <a:t>HTML Unit Driver</a:t>
            </a:r>
          </a:p>
          <a:p>
            <a:endParaRPr lang="en-US" sz="2800" dirty="0" smtClean="0"/>
          </a:p>
          <a:p>
            <a:r>
              <a:rPr lang="en-US" sz="2800" dirty="0" smtClean="0"/>
              <a:t>Firefox Driver</a:t>
            </a:r>
          </a:p>
          <a:p>
            <a:endParaRPr lang="en-US" sz="2800" dirty="0" smtClean="0"/>
          </a:p>
          <a:p>
            <a:r>
              <a:rPr lang="en-US" sz="2800" dirty="0" smtClean="0"/>
              <a:t>Chrome Driver</a:t>
            </a:r>
          </a:p>
          <a:p>
            <a:endParaRPr lang="en-US" sz="2800" dirty="0" smtClean="0"/>
          </a:p>
          <a:p>
            <a:r>
              <a:rPr lang="en-US" sz="2800" dirty="0" smtClean="0"/>
              <a:t>Internet Explorer Driver</a:t>
            </a:r>
            <a:endParaRPr lang="en-US" sz="2800" dirty="0"/>
          </a:p>
        </p:txBody>
      </p:sp>
      <p:sp>
        <p:nvSpPr>
          <p:cNvPr id="3" name="Title 2"/>
          <p:cNvSpPr>
            <a:spLocks noGrp="1"/>
          </p:cNvSpPr>
          <p:nvPr>
            <p:ph type="title"/>
          </p:nvPr>
        </p:nvSpPr>
        <p:spPr/>
        <p:txBody>
          <a:bodyPr/>
          <a:lstStyle/>
          <a:p>
            <a:r>
              <a:rPr lang="en-US" dirty="0" smtClean="0"/>
              <a:t>Selenium Drivers</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1168812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0242" y="1641115"/>
            <a:ext cx="5241852" cy="3896138"/>
          </a:xfrm>
        </p:spPr>
        <p:txBody>
          <a:bodyPr/>
          <a:lstStyle/>
          <a:p>
            <a:r>
              <a:rPr lang="en-US" sz="2400" b="0" dirty="0" smtClean="0"/>
              <a:t>get(String </a:t>
            </a:r>
            <a:r>
              <a:rPr lang="en-US" sz="2400" b="0" dirty="0" err="1" smtClean="0"/>
              <a:t>url</a:t>
            </a:r>
            <a:r>
              <a:rPr lang="en-US" sz="2400" b="0" dirty="0" smtClean="0"/>
              <a:t>)</a:t>
            </a:r>
          </a:p>
          <a:p>
            <a:r>
              <a:rPr lang="en-US" sz="1600" b="0" dirty="0"/>
              <a:t>Load a new web page in the current browser window. This is done using an HTTP GET operation, and the method will block until the load is complete</a:t>
            </a:r>
            <a:r>
              <a:rPr lang="en-US" sz="1600" b="0" dirty="0" smtClean="0"/>
              <a:t>.</a:t>
            </a:r>
          </a:p>
          <a:p>
            <a:endParaRPr lang="en-US" sz="1600" b="0" dirty="0"/>
          </a:p>
          <a:p>
            <a:r>
              <a:rPr lang="en-US" sz="1800" dirty="0" err="1" smtClean="0"/>
              <a:t>getTitle</a:t>
            </a:r>
            <a:r>
              <a:rPr lang="en-US" sz="1800" dirty="0" smtClean="0"/>
              <a:t>()</a:t>
            </a:r>
            <a:endParaRPr lang="en-US" sz="1800" dirty="0"/>
          </a:p>
          <a:p>
            <a:r>
              <a:rPr lang="en-US" sz="1800" b="0" dirty="0" smtClean="0"/>
              <a:t>Returns title of current page</a:t>
            </a:r>
            <a:endParaRPr lang="en-US" sz="1800" b="0" dirty="0"/>
          </a:p>
          <a:p>
            <a:endParaRPr lang="en-US" sz="1800" b="0" dirty="0" smtClean="0"/>
          </a:p>
          <a:p>
            <a:r>
              <a:rPr lang="en-US" sz="1800" dirty="0" err="1" smtClean="0"/>
              <a:t>findElements</a:t>
            </a:r>
            <a:r>
              <a:rPr lang="en-US" sz="1800" dirty="0" smtClean="0"/>
              <a:t>(By by)</a:t>
            </a:r>
            <a:endParaRPr lang="en-US" sz="1800" dirty="0"/>
          </a:p>
          <a:p>
            <a:r>
              <a:rPr lang="en-US" sz="1800" b="0" dirty="0" smtClean="0"/>
              <a:t>Finds all elements in current page using locators</a:t>
            </a:r>
            <a:endParaRPr lang="en-US" sz="1800" b="0" dirty="0"/>
          </a:p>
          <a:p>
            <a:endParaRPr lang="en-US" b="0" dirty="0"/>
          </a:p>
          <a:p>
            <a:endParaRPr lang="en-US" dirty="0"/>
          </a:p>
        </p:txBody>
      </p:sp>
      <p:sp>
        <p:nvSpPr>
          <p:cNvPr id="3" name="Title 2"/>
          <p:cNvSpPr>
            <a:spLocks noGrp="1"/>
          </p:cNvSpPr>
          <p:nvPr>
            <p:ph type="title"/>
          </p:nvPr>
        </p:nvSpPr>
        <p:spPr/>
        <p:txBody>
          <a:bodyPr/>
          <a:lstStyle/>
          <a:p>
            <a:r>
              <a:rPr lang="en-US" dirty="0" smtClean="0"/>
              <a:t>WebDriver API</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
        <p:nvSpPr>
          <p:cNvPr id="5" name="Text Placeholder 1"/>
          <p:cNvSpPr txBox="1">
            <a:spLocks/>
          </p:cNvSpPr>
          <p:nvPr/>
        </p:nvSpPr>
        <p:spPr>
          <a:xfrm>
            <a:off x="5843049" y="1649897"/>
            <a:ext cx="5310504" cy="389613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90000"/>
              </a:lnSpc>
              <a:spcBef>
                <a:spcPts val="1000"/>
              </a:spcBef>
              <a:spcAft>
                <a:spcPts val="0"/>
              </a:spcAft>
              <a:buClr>
                <a:srgbClr val="4A4E52"/>
              </a:buClr>
              <a:buSzPct val="100000"/>
              <a:buFont typeface="Arial"/>
              <a:buNone/>
              <a:defRPr sz="2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spcAft>
                <a:spcPts val="0"/>
              </a:spcAft>
              <a:buClr>
                <a:srgbClr val="4A4E52"/>
              </a:buClr>
              <a:buSzPct val="100000"/>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spcAft>
                <a:spcPts val="0"/>
              </a:spcAft>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spcAft>
                <a:spcPts val="0"/>
              </a:spcAft>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spcAft>
                <a:spcPts val="0"/>
              </a:spcAft>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800" dirty="0" err="1" smtClean="0"/>
              <a:t>getWindowHandles</a:t>
            </a:r>
            <a:r>
              <a:rPr lang="en-US" sz="1800" dirty="0" smtClean="0"/>
              <a:t>()</a:t>
            </a:r>
            <a:endParaRPr lang="en-US" sz="1800" dirty="0"/>
          </a:p>
          <a:p>
            <a:r>
              <a:rPr lang="en-US" sz="1800" b="0" dirty="0" smtClean="0"/>
              <a:t>Returns a set of windows handle to manage windows/pop-ups</a:t>
            </a:r>
            <a:endParaRPr lang="en-US" sz="1800" b="0" dirty="0"/>
          </a:p>
          <a:p>
            <a:endParaRPr lang="en-US" sz="1800" b="0" kern="0" dirty="0" smtClean="0"/>
          </a:p>
          <a:p>
            <a:r>
              <a:rPr lang="en-US" sz="1800" dirty="0" smtClean="0"/>
              <a:t>Close()</a:t>
            </a:r>
            <a:endParaRPr lang="en-US" sz="1800" b="0" dirty="0"/>
          </a:p>
          <a:p>
            <a:r>
              <a:rPr lang="en-US" sz="1800" b="0" dirty="0" smtClean="0"/>
              <a:t>Closes the current window of the browser.</a:t>
            </a:r>
            <a:endParaRPr lang="en-US" sz="1800" b="0" dirty="0"/>
          </a:p>
          <a:p>
            <a:endParaRPr lang="en-US" sz="1800" b="0" kern="0" dirty="0" smtClean="0"/>
          </a:p>
          <a:p>
            <a:r>
              <a:rPr lang="en-US" sz="1800" dirty="0" smtClean="0"/>
              <a:t>Quit()</a:t>
            </a:r>
            <a:endParaRPr lang="en-US" sz="1800" b="0" dirty="0"/>
          </a:p>
          <a:p>
            <a:r>
              <a:rPr lang="en-US" sz="1800" b="0" dirty="0" smtClean="0"/>
              <a:t>Quits the driver with all associated windows</a:t>
            </a:r>
            <a:endParaRPr lang="en-US" sz="2400" b="0" kern="0" dirty="0" smtClean="0"/>
          </a:p>
          <a:p>
            <a:endParaRPr lang="en-US" kern="0" dirty="0"/>
          </a:p>
        </p:txBody>
      </p:sp>
    </p:spTree>
    <p:extLst>
      <p:ext uri="{BB962C8B-B14F-4D97-AF65-F5344CB8AC3E}">
        <p14:creationId xmlns:p14="http://schemas.microsoft.com/office/powerpoint/2010/main" val="1470613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0242" y="1641115"/>
            <a:ext cx="5241852" cy="3896138"/>
          </a:xfrm>
        </p:spPr>
        <p:txBody>
          <a:bodyPr/>
          <a:lstStyle/>
          <a:p>
            <a:r>
              <a:rPr lang="en-US" sz="1800" dirty="0" smtClean="0"/>
              <a:t>click()</a:t>
            </a:r>
          </a:p>
          <a:p>
            <a:r>
              <a:rPr lang="en-US" sz="1600" b="0" dirty="0" smtClean="0"/>
              <a:t>Click this element</a:t>
            </a:r>
          </a:p>
          <a:p>
            <a:endParaRPr lang="en-US" sz="1600" b="0" dirty="0"/>
          </a:p>
          <a:p>
            <a:r>
              <a:rPr lang="en-US" sz="1800" dirty="0" err="1" smtClean="0"/>
              <a:t>getText</a:t>
            </a:r>
            <a:r>
              <a:rPr lang="en-US" sz="1800" dirty="0" smtClean="0"/>
              <a:t>()</a:t>
            </a:r>
            <a:endParaRPr lang="en-US" sz="1800" dirty="0"/>
          </a:p>
          <a:p>
            <a:r>
              <a:rPr lang="en-US" sz="1800" b="0" dirty="0" smtClean="0"/>
              <a:t>Returns text of the current element</a:t>
            </a:r>
            <a:endParaRPr lang="en-US" sz="1800" b="0" dirty="0"/>
          </a:p>
          <a:p>
            <a:endParaRPr lang="en-US" sz="1800" b="0" dirty="0" smtClean="0"/>
          </a:p>
          <a:p>
            <a:r>
              <a:rPr lang="en-US" sz="1800" dirty="0" err="1" smtClean="0"/>
              <a:t>findElements</a:t>
            </a:r>
            <a:r>
              <a:rPr lang="en-US" sz="1800" dirty="0" smtClean="0"/>
              <a:t>(By by)</a:t>
            </a:r>
            <a:endParaRPr lang="en-US" sz="1800" dirty="0"/>
          </a:p>
          <a:p>
            <a:r>
              <a:rPr lang="en-US" sz="1800" b="0" dirty="0" smtClean="0"/>
              <a:t>Finds all elements in current page using locators</a:t>
            </a:r>
            <a:endParaRPr lang="en-US" sz="1800" b="0" dirty="0"/>
          </a:p>
          <a:p>
            <a:endParaRPr lang="en-US" b="0" dirty="0"/>
          </a:p>
          <a:p>
            <a:endParaRPr lang="en-US" dirty="0"/>
          </a:p>
        </p:txBody>
      </p:sp>
      <p:sp>
        <p:nvSpPr>
          <p:cNvPr id="3" name="Title 2"/>
          <p:cNvSpPr>
            <a:spLocks noGrp="1"/>
          </p:cNvSpPr>
          <p:nvPr>
            <p:ph type="title"/>
          </p:nvPr>
        </p:nvSpPr>
        <p:spPr/>
        <p:txBody>
          <a:bodyPr/>
          <a:lstStyle/>
          <a:p>
            <a:r>
              <a:rPr lang="en-US" dirty="0" err="1"/>
              <a:t>WebElement</a:t>
            </a:r>
            <a:r>
              <a:rPr lang="en-US" dirty="0"/>
              <a:t> API</a:t>
            </a: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
        <p:nvSpPr>
          <p:cNvPr id="5" name="Text Placeholder 1"/>
          <p:cNvSpPr txBox="1">
            <a:spLocks/>
          </p:cNvSpPr>
          <p:nvPr/>
        </p:nvSpPr>
        <p:spPr>
          <a:xfrm>
            <a:off x="5843048" y="1649897"/>
            <a:ext cx="5759671" cy="389613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90000"/>
              </a:lnSpc>
              <a:spcBef>
                <a:spcPts val="1000"/>
              </a:spcBef>
              <a:spcAft>
                <a:spcPts val="0"/>
              </a:spcAft>
              <a:buClr>
                <a:srgbClr val="4A4E52"/>
              </a:buClr>
              <a:buSzPct val="100000"/>
              <a:buFont typeface="Arial"/>
              <a:buNone/>
              <a:defRPr sz="2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spcAft>
                <a:spcPts val="0"/>
              </a:spcAft>
              <a:buClr>
                <a:srgbClr val="4A4E52"/>
              </a:buClr>
              <a:buSzPct val="100000"/>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spcAft>
                <a:spcPts val="0"/>
              </a:spcAft>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spcAft>
                <a:spcPts val="0"/>
              </a:spcAft>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spcAft>
                <a:spcPts val="0"/>
              </a:spcAft>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800" dirty="0" err="1" smtClean="0"/>
              <a:t>sendKeys</a:t>
            </a:r>
            <a:r>
              <a:rPr lang="en-US" sz="1800" dirty="0" smtClean="0"/>
              <a:t>(String)</a:t>
            </a:r>
            <a:endParaRPr lang="en-US" sz="1800" dirty="0"/>
          </a:p>
          <a:p>
            <a:r>
              <a:rPr lang="en-US" sz="1800" b="0" dirty="0" smtClean="0"/>
              <a:t>Simulates typing into an element</a:t>
            </a:r>
            <a:endParaRPr lang="en-US" sz="1800" b="0" dirty="0"/>
          </a:p>
          <a:p>
            <a:endParaRPr lang="en-US" sz="1800" b="0" kern="0" dirty="0" smtClean="0"/>
          </a:p>
          <a:p>
            <a:r>
              <a:rPr lang="en-US" sz="1800" dirty="0" err="1" smtClean="0"/>
              <a:t>isDisplayed</a:t>
            </a:r>
            <a:endParaRPr lang="en-US" sz="1800" b="0" dirty="0"/>
          </a:p>
          <a:p>
            <a:r>
              <a:rPr lang="en-US" sz="1800" b="0" dirty="0"/>
              <a:t>Determine whether or not this element is </a:t>
            </a:r>
            <a:r>
              <a:rPr lang="en-US" sz="1800" b="0" dirty="0" smtClean="0"/>
              <a:t>displayed or </a:t>
            </a:r>
            <a:r>
              <a:rPr lang="en-US" sz="1800" b="0" dirty="0"/>
              <a:t>not.</a:t>
            </a:r>
            <a:endParaRPr lang="en-US" sz="1800" b="0" kern="0" dirty="0" smtClean="0"/>
          </a:p>
          <a:p>
            <a:endParaRPr lang="en-US" sz="1800" dirty="0" smtClean="0"/>
          </a:p>
          <a:p>
            <a:r>
              <a:rPr lang="en-US" sz="1800" dirty="0" smtClean="0"/>
              <a:t>submit()</a:t>
            </a:r>
            <a:endParaRPr lang="en-US" sz="1800" b="0" dirty="0"/>
          </a:p>
          <a:p>
            <a:r>
              <a:rPr lang="en-US" sz="1800" b="0" dirty="0"/>
              <a:t>If this current element is a form, or an element within a form, then this will be submitted to the remote server</a:t>
            </a:r>
            <a:endParaRPr lang="en-US" kern="0" dirty="0"/>
          </a:p>
        </p:txBody>
      </p:sp>
    </p:spTree>
    <p:extLst>
      <p:ext uri="{BB962C8B-B14F-4D97-AF65-F5344CB8AC3E}">
        <p14:creationId xmlns:p14="http://schemas.microsoft.com/office/powerpoint/2010/main" val="170317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571" y="417285"/>
            <a:ext cx="4242707" cy="5656943"/>
          </a:xfrm>
          <a:prstGeom prst="rect">
            <a:avLst/>
          </a:prstGeom>
        </p:spPr>
      </p:pic>
    </p:spTree>
    <p:extLst>
      <p:ext uri="{BB962C8B-B14F-4D97-AF65-F5344CB8AC3E}">
        <p14:creationId xmlns:p14="http://schemas.microsoft.com/office/powerpoint/2010/main" val="274864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19330" y="976234"/>
            <a:ext cx="9278912" cy="2426041"/>
          </a:xfrm>
        </p:spPr>
        <p:txBody>
          <a:bodyPr/>
          <a:lstStyle/>
          <a:p>
            <a:r>
              <a:rPr lang="en-US" dirty="0" smtClean="0">
                <a:hlinkClick r:id="rId2"/>
              </a:rPr>
              <a:t>Junit  </a:t>
            </a:r>
          </a:p>
          <a:p>
            <a:r>
              <a:rPr lang="en-US" sz="1800" dirty="0" smtClean="0">
                <a:hlinkClick r:id="rId2"/>
              </a:rPr>
              <a:t>https</a:t>
            </a:r>
            <a:r>
              <a:rPr lang="en-US" sz="1800" dirty="0">
                <a:hlinkClick r:id="rId2"/>
              </a:rPr>
              <a:t>://</a:t>
            </a:r>
            <a:r>
              <a:rPr lang="en-US" sz="1800" dirty="0" smtClean="0">
                <a:hlinkClick r:id="rId2"/>
              </a:rPr>
              <a:t>www.tutorialspoint.com/junit/index.htm</a:t>
            </a:r>
          </a:p>
          <a:p>
            <a:r>
              <a:rPr lang="en-US" sz="1800" dirty="0">
                <a:hlinkClick r:id="rId2"/>
              </a:rPr>
              <a:t>https://examples.javacodegeeks.com/core-java/junit/junit-best-practices</a:t>
            </a:r>
            <a:r>
              <a:rPr lang="en-US" sz="1800" dirty="0" smtClean="0">
                <a:hlinkClick r:id="rId2"/>
              </a:rPr>
              <a:t>/</a:t>
            </a:r>
          </a:p>
          <a:p>
            <a:r>
              <a:rPr lang="en-US" sz="1800" dirty="0">
                <a:hlinkClick r:id="rId2"/>
              </a:rPr>
              <a:t>http://junit.org/junit4/javadoc/latest/index.html?overview-summary.html</a:t>
            </a:r>
            <a:endParaRPr lang="en-US" sz="1800" dirty="0" smtClean="0">
              <a:hlinkClick r:id="rId2"/>
            </a:endParaRPr>
          </a:p>
          <a:p>
            <a:endParaRPr lang="en-US" dirty="0">
              <a:hlinkClick r:id="rId2"/>
            </a:endParaRPr>
          </a:p>
          <a:p>
            <a:r>
              <a:rPr lang="en-US" dirty="0" smtClean="0">
                <a:hlinkClick r:id="rId2"/>
              </a:rPr>
              <a:t>Selenium </a:t>
            </a:r>
          </a:p>
          <a:p>
            <a:r>
              <a:rPr lang="en-US" sz="1800" dirty="0">
                <a:hlinkClick r:id="rId2"/>
              </a:rPr>
              <a:t>http://www.seleniumhq.org/</a:t>
            </a:r>
            <a:endParaRPr lang="en-US" sz="1800" dirty="0" smtClean="0">
              <a:hlinkClick r:id="rId2"/>
            </a:endParaRPr>
          </a:p>
          <a:p>
            <a:r>
              <a:rPr lang="en-US" sz="1800" dirty="0" smtClean="0">
                <a:hlinkClick r:id="rId2"/>
              </a:rPr>
              <a:t>https</a:t>
            </a:r>
            <a:r>
              <a:rPr lang="en-US" sz="1800" dirty="0">
                <a:hlinkClick r:id="rId2"/>
              </a:rPr>
              <a:t>://</a:t>
            </a:r>
            <a:r>
              <a:rPr lang="en-US" sz="1800" dirty="0" smtClean="0">
                <a:hlinkClick r:id="rId2"/>
              </a:rPr>
              <a:t>www.tutorialspoint.com/selenium/index.htm</a:t>
            </a:r>
            <a:endParaRPr lang="en-US" sz="1800" dirty="0" smtClean="0"/>
          </a:p>
          <a:p>
            <a:r>
              <a:rPr lang="en-US" sz="1800" dirty="0">
                <a:hlinkClick r:id="rId3"/>
              </a:rPr>
              <a:t>http://toolsqa.com/selenium-tutorial</a:t>
            </a:r>
            <a:r>
              <a:rPr lang="en-US" sz="1800" dirty="0" smtClean="0">
                <a:hlinkClick r:id="rId3"/>
              </a:rPr>
              <a:t>/</a:t>
            </a:r>
            <a:endParaRPr lang="en-US" sz="1800" dirty="0" smtClean="0"/>
          </a:p>
          <a:p>
            <a:endParaRPr lang="en-US" dirty="0" smtClean="0"/>
          </a:p>
          <a:p>
            <a:r>
              <a:rPr lang="en-US" dirty="0" smtClean="0">
                <a:hlinkClick r:id="rId4"/>
              </a:rPr>
              <a:t>Cucumber </a:t>
            </a:r>
          </a:p>
          <a:p>
            <a:r>
              <a:rPr lang="en-US" sz="1800" dirty="0" smtClean="0">
                <a:hlinkClick r:id="rId4"/>
              </a:rPr>
              <a:t>https</a:t>
            </a:r>
            <a:r>
              <a:rPr lang="en-US" sz="1800" dirty="0">
                <a:hlinkClick r:id="rId4"/>
              </a:rPr>
              <a:t>://</a:t>
            </a:r>
            <a:r>
              <a:rPr lang="en-US" sz="1800" dirty="0" smtClean="0">
                <a:hlinkClick r:id="rId4"/>
              </a:rPr>
              <a:t>www.tutorialspoint.com/cucumber/index.htm</a:t>
            </a:r>
            <a:endParaRPr lang="en-US" sz="1800" dirty="0" smtClean="0"/>
          </a:p>
          <a:p>
            <a:r>
              <a:rPr lang="en-US" sz="1800" dirty="0">
                <a:hlinkClick r:id="rId5"/>
              </a:rPr>
              <a:t>https://</a:t>
            </a:r>
            <a:r>
              <a:rPr lang="en-US" sz="1800" dirty="0" smtClean="0">
                <a:hlinkClick r:id="rId5"/>
              </a:rPr>
              <a:t>saucelabs.com/blog/write-great-cucumber-tests</a:t>
            </a:r>
            <a:endParaRPr lang="en-US" sz="18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Documentation</a:t>
            </a: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613573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534" y="412478"/>
            <a:ext cx="7460868" cy="5433685"/>
          </a:xfrm>
          <a:prstGeom prst="rect">
            <a:avLst/>
          </a:prstGeom>
        </p:spPr>
      </p:pic>
    </p:spTree>
    <p:extLst>
      <p:ext uri="{BB962C8B-B14F-4D97-AF65-F5344CB8AC3E}">
        <p14:creationId xmlns:p14="http://schemas.microsoft.com/office/powerpoint/2010/main" val="176687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2596243"/>
            <a:ext cx="9764931" cy="2413078"/>
          </a:xfrm>
        </p:spPr>
        <p:txBody>
          <a:bodyPr/>
          <a:lstStyle/>
          <a:p>
            <a:r>
              <a:rPr lang="en-US" sz="2800" dirty="0" smtClean="0"/>
              <a:t>Key features</a:t>
            </a:r>
            <a:endParaRPr lang="en-US" sz="2800" dirty="0"/>
          </a:p>
          <a:p>
            <a:pPr marL="342900" indent="-342900">
              <a:buFont typeface="Arial" panose="020B0604020202020204" pitchFamily="34" charset="0"/>
              <a:buChar char="•"/>
            </a:pPr>
            <a:r>
              <a:rPr lang="en-US" sz="2800" b="0" dirty="0"/>
              <a:t>Provides annotations to identify test methods.</a:t>
            </a:r>
          </a:p>
          <a:p>
            <a:pPr marL="342900" indent="-342900">
              <a:buFont typeface="Arial" panose="020B0604020202020204" pitchFamily="34" charset="0"/>
              <a:buChar char="•"/>
            </a:pPr>
            <a:r>
              <a:rPr lang="en-US" sz="2800" b="0" dirty="0"/>
              <a:t>Provides assertions for testing expected results.</a:t>
            </a:r>
          </a:p>
          <a:p>
            <a:pPr marL="342900" indent="-342900">
              <a:buFont typeface="Arial" panose="020B0604020202020204" pitchFamily="34" charset="0"/>
              <a:buChar char="•"/>
            </a:pPr>
            <a:r>
              <a:rPr lang="en-US" sz="2800" b="0" dirty="0"/>
              <a:t>Provides test runners for running tests.</a:t>
            </a:r>
          </a:p>
          <a:p>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410" y="0"/>
            <a:ext cx="2348990" cy="2348990"/>
          </a:xfrm>
          <a:prstGeom prst="rect">
            <a:avLst/>
          </a:prstGeom>
        </p:spPr>
      </p:pic>
    </p:spTree>
    <p:extLst>
      <p:ext uri="{BB962C8B-B14F-4D97-AF65-F5344CB8AC3E}">
        <p14:creationId xmlns:p14="http://schemas.microsoft.com/office/powerpoint/2010/main" val="371352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649897"/>
            <a:ext cx="10543495" cy="3896138"/>
          </a:xfrm>
        </p:spPr>
        <p:txBody>
          <a:bodyPr/>
          <a:lstStyle/>
          <a:p>
            <a:r>
              <a:rPr lang="en-US" sz="2800" dirty="0" smtClean="0"/>
              <a:t>Pre-requisites:</a:t>
            </a:r>
          </a:p>
          <a:p>
            <a:endParaRPr lang="en-US" sz="2800" dirty="0"/>
          </a:p>
          <a:p>
            <a:r>
              <a:rPr lang="en-US" sz="2800" dirty="0" smtClean="0"/>
              <a:t>-Java 1.6 or later</a:t>
            </a:r>
          </a:p>
          <a:p>
            <a:r>
              <a:rPr lang="en-US" sz="2800" dirty="0" smtClean="0"/>
              <a:t>-Maven 3.2.5 or later</a:t>
            </a:r>
          </a:p>
          <a:p>
            <a:r>
              <a:rPr lang="en-US" sz="2800" dirty="0" smtClean="0"/>
              <a:t>-</a:t>
            </a:r>
            <a:r>
              <a:rPr lang="en-US" sz="2800" dirty="0" err="1" smtClean="0"/>
              <a:t>Intellij</a:t>
            </a:r>
            <a:r>
              <a:rPr lang="en-US" sz="2800" dirty="0" smtClean="0"/>
              <a:t> IDEA 12 or later</a:t>
            </a:r>
          </a:p>
          <a:p>
            <a:endParaRPr lang="en-US" sz="2800" dirty="0"/>
          </a:p>
          <a:p>
            <a:r>
              <a:rPr lang="en-US" sz="2800" b="0" dirty="0" smtClean="0"/>
              <a:t>Recommended version: </a:t>
            </a:r>
            <a:r>
              <a:rPr lang="en-US" sz="2800" dirty="0" err="1" smtClean="0"/>
              <a:t>junit</a:t>
            </a:r>
            <a:r>
              <a:rPr lang="en-US" sz="2800" dirty="0" smtClean="0"/>
              <a:t> 4.12</a:t>
            </a:r>
            <a:endParaRPr lang="en-US" sz="2800" dirty="0"/>
          </a:p>
        </p:txBody>
      </p:sp>
      <p:sp>
        <p:nvSpPr>
          <p:cNvPr id="3" name="Title 2"/>
          <p:cNvSpPr>
            <a:spLocks noGrp="1"/>
          </p:cNvSpPr>
          <p:nvPr>
            <p:ph type="title"/>
          </p:nvPr>
        </p:nvSpPr>
        <p:spPr/>
        <p:txBody>
          <a:bodyPr/>
          <a:lstStyle/>
          <a:p>
            <a:r>
              <a:rPr lang="en-US" dirty="0" smtClean="0"/>
              <a:t>Junit</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1438810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10304" y="1649897"/>
            <a:ext cx="10543495" cy="3896138"/>
          </a:xfrm>
        </p:spPr>
        <p:txBody>
          <a:bodyPr/>
          <a:lstStyle/>
          <a:p>
            <a:r>
              <a:rPr lang="en-US" sz="2800" dirty="0" smtClean="0"/>
              <a:t>Assert - </a:t>
            </a:r>
            <a:r>
              <a:rPr lang="en-US" sz="2800" b="0" dirty="0"/>
              <a:t>A set of assert methods</a:t>
            </a:r>
            <a:r>
              <a:rPr lang="en-US" sz="2800" b="0" dirty="0" smtClean="0"/>
              <a:t>.</a:t>
            </a:r>
          </a:p>
          <a:p>
            <a:endParaRPr lang="en-US" sz="2800" dirty="0" smtClean="0"/>
          </a:p>
          <a:p>
            <a:r>
              <a:rPr lang="en-US" sz="2800" dirty="0" err="1" smtClean="0"/>
              <a:t>TestCase</a:t>
            </a:r>
            <a:r>
              <a:rPr lang="en-US" sz="2800" dirty="0" smtClean="0"/>
              <a:t> - </a:t>
            </a:r>
            <a:r>
              <a:rPr lang="en-US" sz="2800" b="0" dirty="0"/>
              <a:t>A test case defines the fixture to run multiple tests</a:t>
            </a:r>
            <a:r>
              <a:rPr lang="en-US" sz="2800" b="0" dirty="0" smtClean="0"/>
              <a:t>.</a:t>
            </a:r>
          </a:p>
          <a:p>
            <a:endParaRPr lang="en-US" sz="2800" dirty="0" smtClean="0"/>
          </a:p>
          <a:p>
            <a:r>
              <a:rPr lang="en-US" sz="2800" dirty="0" err="1" smtClean="0"/>
              <a:t>TestSuite</a:t>
            </a:r>
            <a:r>
              <a:rPr lang="en-US" sz="2800" dirty="0" smtClean="0"/>
              <a:t> - </a:t>
            </a:r>
            <a:r>
              <a:rPr lang="en-US" sz="2800" b="0" dirty="0"/>
              <a:t>A </a:t>
            </a:r>
            <a:r>
              <a:rPr lang="en-US" sz="2800" b="0" dirty="0" err="1"/>
              <a:t>TestSuite</a:t>
            </a:r>
            <a:r>
              <a:rPr lang="en-US" sz="2800" b="0" dirty="0"/>
              <a:t> is a composite of tests.</a:t>
            </a:r>
            <a:endParaRPr lang="en-US" sz="2800" dirty="0"/>
          </a:p>
        </p:txBody>
      </p:sp>
      <p:sp>
        <p:nvSpPr>
          <p:cNvPr id="3" name="Title 2"/>
          <p:cNvSpPr>
            <a:spLocks noGrp="1"/>
          </p:cNvSpPr>
          <p:nvPr>
            <p:ph type="title"/>
          </p:nvPr>
        </p:nvSpPr>
        <p:spPr/>
        <p:txBody>
          <a:bodyPr/>
          <a:lstStyle/>
          <a:p>
            <a:r>
              <a:rPr lang="en-US" dirty="0" smtClean="0"/>
              <a:t>Junit API</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404330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2185" y="1392785"/>
            <a:ext cx="5241852" cy="3896138"/>
          </a:xfrm>
        </p:spPr>
        <p:txBody>
          <a:bodyPr/>
          <a:lstStyle/>
          <a:p>
            <a:r>
              <a:rPr lang="en-US" sz="2400" dirty="0" smtClean="0"/>
              <a:t>void </a:t>
            </a:r>
            <a:r>
              <a:rPr lang="en-US" sz="2400" dirty="0" err="1"/>
              <a:t>assertEquals</a:t>
            </a:r>
            <a:r>
              <a:rPr lang="en-US" sz="2400" dirty="0"/>
              <a:t>(</a:t>
            </a:r>
            <a:r>
              <a:rPr lang="en-US" sz="2400" dirty="0" err="1"/>
              <a:t>boolean</a:t>
            </a:r>
            <a:r>
              <a:rPr lang="en-US" sz="2400" dirty="0"/>
              <a:t> expected, </a:t>
            </a:r>
            <a:r>
              <a:rPr lang="en-US" sz="2400" dirty="0" err="1"/>
              <a:t>boolean</a:t>
            </a:r>
            <a:r>
              <a:rPr lang="en-US" sz="2400" dirty="0"/>
              <a:t> actual)</a:t>
            </a:r>
            <a:endParaRPr lang="en-US" sz="2400" b="0" dirty="0"/>
          </a:p>
          <a:p>
            <a:r>
              <a:rPr lang="en-US" sz="2400" b="0" dirty="0"/>
              <a:t>Checks that two primitives/objects are equal</a:t>
            </a:r>
            <a:r>
              <a:rPr lang="en-US" sz="2400" b="0" dirty="0" smtClean="0"/>
              <a:t>.</a:t>
            </a:r>
          </a:p>
          <a:p>
            <a:endParaRPr lang="en-US" sz="2400" b="0" dirty="0"/>
          </a:p>
          <a:p>
            <a:r>
              <a:rPr lang="en-US" sz="2400" dirty="0"/>
              <a:t>void </a:t>
            </a:r>
            <a:r>
              <a:rPr lang="en-US" sz="2400" dirty="0" err="1"/>
              <a:t>assertFalse</a:t>
            </a:r>
            <a:r>
              <a:rPr lang="en-US" sz="2400" dirty="0"/>
              <a:t>(</a:t>
            </a:r>
            <a:r>
              <a:rPr lang="en-US" sz="2400" dirty="0" err="1"/>
              <a:t>boolean</a:t>
            </a:r>
            <a:r>
              <a:rPr lang="en-US" sz="2400" dirty="0"/>
              <a:t> condition)</a:t>
            </a:r>
            <a:endParaRPr lang="en-US" sz="2400" b="0" dirty="0"/>
          </a:p>
          <a:p>
            <a:r>
              <a:rPr lang="en-US" sz="2400" b="0" dirty="0"/>
              <a:t>Checks that a condition is false.</a:t>
            </a:r>
          </a:p>
          <a:p>
            <a:endParaRPr lang="en-US" sz="2400" b="0" dirty="0" smtClean="0"/>
          </a:p>
          <a:p>
            <a:r>
              <a:rPr lang="en-US" sz="2400" dirty="0"/>
              <a:t>void </a:t>
            </a:r>
            <a:r>
              <a:rPr lang="en-US" sz="2400" dirty="0" err="1"/>
              <a:t>assertNotNull</a:t>
            </a:r>
            <a:r>
              <a:rPr lang="en-US" sz="2400" dirty="0"/>
              <a:t>(Object object)</a:t>
            </a:r>
            <a:endParaRPr lang="en-US" sz="2400" b="0" dirty="0"/>
          </a:p>
          <a:p>
            <a:r>
              <a:rPr lang="en-US" sz="2400" b="0" dirty="0"/>
              <a:t>Checks that an object isn't null.</a:t>
            </a:r>
          </a:p>
          <a:p>
            <a:endParaRPr lang="en-US" b="0" dirty="0"/>
          </a:p>
          <a:p>
            <a:endParaRPr lang="en-US" dirty="0"/>
          </a:p>
        </p:txBody>
      </p:sp>
      <p:sp>
        <p:nvSpPr>
          <p:cNvPr id="3" name="Title 2"/>
          <p:cNvSpPr>
            <a:spLocks noGrp="1"/>
          </p:cNvSpPr>
          <p:nvPr>
            <p:ph type="title"/>
          </p:nvPr>
        </p:nvSpPr>
        <p:spPr/>
        <p:txBody>
          <a:bodyPr/>
          <a:lstStyle/>
          <a:p>
            <a:r>
              <a:rPr lang="en-US" dirty="0" smtClean="0"/>
              <a:t>Junit API - Assert</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
        <p:nvSpPr>
          <p:cNvPr id="5" name="Text Placeholder 1"/>
          <p:cNvSpPr txBox="1">
            <a:spLocks/>
          </p:cNvSpPr>
          <p:nvPr/>
        </p:nvSpPr>
        <p:spPr>
          <a:xfrm>
            <a:off x="5843049" y="1649897"/>
            <a:ext cx="5310504" cy="389613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90000"/>
              </a:lnSpc>
              <a:spcBef>
                <a:spcPts val="1000"/>
              </a:spcBef>
              <a:spcAft>
                <a:spcPts val="0"/>
              </a:spcAft>
              <a:buClr>
                <a:srgbClr val="4A4E52"/>
              </a:buClr>
              <a:buSzPct val="100000"/>
              <a:buFont typeface="Arial"/>
              <a:buNone/>
              <a:defRPr sz="2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spcAft>
                <a:spcPts val="0"/>
              </a:spcAft>
              <a:buClr>
                <a:srgbClr val="4A4E52"/>
              </a:buClr>
              <a:buSzPct val="100000"/>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spcAft>
                <a:spcPts val="0"/>
              </a:spcAft>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spcAft>
                <a:spcPts val="0"/>
              </a:spcAft>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spcAft>
                <a:spcPts val="0"/>
              </a:spcAft>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2400" dirty="0"/>
              <a:t>void </a:t>
            </a:r>
            <a:r>
              <a:rPr lang="en-US" sz="2400" dirty="0" err="1"/>
              <a:t>assertNull</a:t>
            </a:r>
            <a:r>
              <a:rPr lang="en-US" sz="2400" dirty="0"/>
              <a:t>(Object object)</a:t>
            </a:r>
            <a:endParaRPr lang="en-US" sz="2400" b="0" dirty="0"/>
          </a:p>
          <a:p>
            <a:r>
              <a:rPr lang="en-US" sz="2400" b="0" dirty="0"/>
              <a:t>Checks that an object is null.</a:t>
            </a:r>
          </a:p>
          <a:p>
            <a:endParaRPr lang="en-US" sz="2400" b="0" kern="0" dirty="0" smtClean="0"/>
          </a:p>
          <a:p>
            <a:r>
              <a:rPr lang="en-US" sz="2400" dirty="0"/>
              <a:t>void </a:t>
            </a:r>
            <a:r>
              <a:rPr lang="en-US" sz="2400" dirty="0" err="1"/>
              <a:t>assertTrue</a:t>
            </a:r>
            <a:r>
              <a:rPr lang="en-US" sz="2400" dirty="0"/>
              <a:t>(</a:t>
            </a:r>
            <a:r>
              <a:rPr lang="en-US" sz="2400" dirty="0" err="1"/>
              <a:t>boolean</a:t>
            </a:r>
            <a:r>
              <a:rPr lang="en-US" sz="2400" dirty="0"/>
              <a:t> condition)</a:t>
            </a:r>
            <a:endParaRPr lang="en-US" sz="2400" b="0" dirty="0"/>
          </a:p>
          <a:p>
            <a:r>
              <a:rPr lang="en-US" sz="2400" b="0" dirty="0"/>
              <a:t>Checks that a condition is true.</a:t>
            </a:r>
          </a:p>
          <a:p>
            <a:endParaRPr lang="en-US" sz="2400" b="0" kern="0" dirty="0" smtClean="0"/>
          </a:p>
          <a:p>
            <a:r>
              <a:rPr lang="en-US" sz="2400" dirty="0"/>
              <a:t>void fail()</a:t>
            </a:r>
            <a:endParaRPr lang="en-US" sz="2400" b="0" dirty="0"/>
          </a:p>
          <a:p>
            <a:r>
              <a:rPr lang="en-US" sz="2400" b="0" dirty="0"/>
              <a:t>Fails a test with no message</a:t>
            </a:r>
            <a:r>
              <a:rPr lang="en-US" sz="2400" b="0" dirty="0" smtClean="0"/>
              <a:t>.</a:t>
            </a:r>
            <a:endParaRPr lang="en-US" sz="3200" b="0" kern="0" dirty="0" smtClean="0"/>
          </a:p>
          <a:p>
            <a:endParaRPr lang="en-US" kern="0" dirty="0"/>
          </a:p>
        </p:txBody>
      </p:sp>
    </p:spTree>
    <p:extLst>
      <p:ext uri="{BB962C8B-B14F-4D97-AF65-F5344CB8AC3E}">
        <p14:creationId xmlns:p14="http://schemas.microsoft.com/office/powerpoint/2010/main" val="2930667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0241" y="1641115"/>
            <a:ext cx="9781953" cy="3896138"/>
          </a:xfrm>
        </p:spPr>
        <p:txBody>
          <a:bodyPr/>
          <a:lstStyle/>
          <a:p>
            <a:r>
              <a:rPr lang="en-US" sz="2400" dirty="0"/>
              <a:t>void </a:t>
            </a:r>
            <a:r>
              <a:rPr lang="en-US" sz="2400" dirty="0" err="1"/>
              <a:t>setUp</a:t>
            </a:r>
            <a:r>
              <a:rPr lang="en-US" sz="2400" dirty="0"/>
              <a:t>()</a:t>
            </a:r>
            <a:endParaRPr lang="en-US" sz="2400" b="0" dirty="0"/>
          </a:p>
          <a:p>
            <a:r>
              <a:rPr lang="en-US" sz="2400" b="0" dirty="0"/>
              <a:t>Sets up the fixture, for example, open a network connection.</a:t>
            </a:r>
          </a:p>
          <a:p>
            <a:endParaRPr lang="en-US" sz="2400" b="0" dirty="0"/>
          </a:p>
          <a:p>
            <a:r>
              <a:rPr lang="en-US" sz="2400" dirty="0"/>
              <a:t>void </a:t>
            </a:r>
            <a:r>
              <a:rPr lang="en-US" sz="2400" dirty="0" err="1"/>
              <a:t>tearDown</a:t>
            </a:r>
            <a:r>
              <a:rPr lang="en-US" sz="2400" dirty="0"/>
              <a:t>()</a:t>
            </a:r>
            <a:endParaRPr lang="en-US" sz="2400" b="0" dirty="0"/>
          </a:p>
          <a:p>
            <a:r>
              <a:rPr lang="en-US" sz="2400" b="0" dirty="0"/>
              <a:t>Tears down the fixture, for example, close a network connection.</a:t>
            </a:r>
          </a:p>
          <a:p>
            <a:endParaRPr lang="en-US" sz="2400" b="0" dirty="0" smtClean="0"/>
          </a:p>
          <a:p>
            <a:r>
              <a:rPr lang="en-US" sz="2400" dirty="0" err="1"/>
              <a:t>TestResult</a:t>
            </a:r>
            <a:r>
              <a:rPr lang="en-US" sz="2400" dirty="0"/>
              <a:t> run()</a:t>
            </a:r>
            <a:endParaRPr lang="en-US" sz="2400" b="0" dirty="0"/>
          </a:p>
          <a:p>
            <a:r>
              <a:rPr lang="en-US" sz="2400" b="0" dirty="0"/>
              <a:t>A convenience method to run this test, collecting the results with a default </a:t>
            </a:r>
            <a:r>
              <a:rPr lang="en-US" sz="2400" b="0" dirty="0" err="1"/>
              <a:t>TestResult</a:t>
            </a:r>
            <a:r>
              <a:rPr lang="en-US" sz="2400" b="0" dirty="0"/>
              <a:t> object.</a:t>
            </a:r>
          </a:p>
          <a:p>
            <a:endParaRPr lang="en-US" b="0" dirty="0"/>
          </a:p>
          <a:p>
            <a:endParaRPr lang="en-US" dirty="0"/>
          </a:p>
        </p:txBody>
      </p:sp>
      <p:sp>
        <p:nvSpPr>
          <p:cNvPr id="3" name="Title 2"/>
          <p:cNvSpPr>
            <a:spLocks noGrp="1"/>
          </p:cNvSpPr>
          <p:nvPr>
            <p:ph type="title"/>
          </p:nvPr>
        </p:nvSpPr>
        <p:spPr/>
        <p:txBody>
          <a:bodyPr/>
          <a:lstStyle/>
          <a:p>
            <a:r>
              <a:rPr lang="en-US" dirty="0" smtClean="0"/>
              <a:t>Junit API - </a:t>
            </a:r>
            <a:r>
              <a:rPr lang="en-US" dirty="0" err="1" smtClean="0"/>
              <a:t>Testcase</a:t>
            </a: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Tree>
    <p:extLst>
      <p:ext uri="{BB962C8B-B14F-4D97-AF65-F5344CB8AC3E}">
        <p14:creationId xmlns:p14="http://schemas.microsoft.com/office/powerpoint/2010/main" val="179460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5727" y="1324945"/>
            <a:ext cx="5697701" cy="3896138"/>
          </a:xfrm>
        </p:spPr>
        <p:txBody>
          <a:bodyPr/>
          <a:lstStyle/>
          <a:p>
            <a:r>
              <a:rPr lang="en-US" sz="2400" dirty="0"/>
              <a:t>void </a:t>
            </a:r>
            <a:r>
              <a:rPr lang="en-US" sz="2400" dirty="0" err="1"/>
              <a:t>addTest</a:t>
            </a:r>
            <a:r>
              <a:rPr lang="en-US" sz="2400" dirty="0"/>
              <a:t>(Test test)</a:t>
            </a:r>
            <a:endParaRPr lang="en-US" sz="2400" b="0" dirty="0"/>
          </a:p>
          <a:p>
            <a:r>
              <a:rPr lang="en-US" sz="2400" b="0" dirty="0"/>
              <a:t>Adds a test to the suite.</a:t>
            </a:r>
          </a:p>
          <a:p>
            <a:endParaRPr lang="en-US" sz="2400" b="0" dirty="0"/>
          </a:p>
          <a:p>
            <a:r>
              <a:rPr lang="en-US" sz="2400" dirty="0"/>
              <a:t>void </a:t>
            </a:r>
            <a:r>
              <a:rPr lang="en-US" sz="2400" dirty="0" err="1"/>
              <a:t>addTestSuite</a:t>
            </a:r>
            <a:r>
              <a:rPr lang="en-US" sz="2400" dirty="0"/>
              <a:t>(Class&lt;? extends </a:t>
            </a:r>
            <a:r>
              <a:rPr lang="en-US" sz="2400" dirty="0" err="1"/>
              <a:t>TestCase</a:t>
            </a:r>
            <a:r>
              <a:rPr lang="en-US" sz="2400" dirty="0"/>
              <a:t>&gt; </a:t>
            </a:r>
            <a:r>
              <a:rPr lang="en-US" sz="2400" dirty="0" err="1"/>
              <a:t>testClass</a:t>
            </a:r>
            <a:r>
              <a:rPr lang="en-US" sz="2400" dirty="0"/>
              <a:t>)</a:t>
            </a:r>
            <a:endParaRPr lang="en-US" sz="2400" b="0" dirty="0"/>
          </a:p>
          <a:p>
            <a:r>
              <a:rPr lang="en-US" sz="2400" b="0" dirty="0"/>
              <a:t>Adds the tests from the given class to the suite.</a:t>
            </a:r>
          </a:p>
          <a:p>
            <a:endParaRPr lang="en-US" sz="2400" b="0" dirty="0" smtClean="0"/>
          </a:p>
          <a:p>
            <a:r>
              <a:rPr lang="en-US" sz="2400" dirty="0" err="1"/>
              <a:t>int</a:t>
            </a:r>
            <a:r>
              <a:rPr lang="en-US" sz="2400" dirty="0"/>
              <a:t> </a:t>
            </a:r>
            <a:r>
              <a:rPr lang="en-US" sz="2400" dirty="0" err="1"/>
              <a:t>countTestCases</a:t>
            </a:r>
            <a:r>
              <a:rPr lang="en-US" sz="2400" dirty="0"/>
              <a:t>()</a:t>
            </a:r>
            <a:endParaRPr lang="en-US" sz="2400" b="0" dirty="0"/>
          </a:p>
          <a:p>
            <a:r>
              <a:rPr lang="en-US" sz="2400" b="0" dirty="0"/>
              <a:t>Counts the number of test cases that will be run by this test.</a:t>
            </a:r>
          </a:p>
          <a:p>
            <a:endParaRPr lang="en-US" sz="2800" b="0" dirty="0"/>
          </a:p>
          <a:p>
            <a:endParaRPr lang="en-US" sz="2800" dirty="0"/>
          </a:p>
        </p:txBody>
      </p:sp>
      <p:sp>
        <p:nvSpPr>
          <p:cNvPr id="3" name="Title 2"/>
          <p:cNvSpPr>
            <a:spLocks noGrp="1"/>
          </p:cNvSpPr>
          <p:nvPr>
            <p:ph type="title"/>
          </p:nvPr>
        </p:nvSpPr>
        <p:spPr/>
        <p:txBody>
          <a:bodyPr/>
          <a:lstStyle/>
          <a:p>
            <a:r>
              <a:rPr lang="en-US" dirty="0" smtClean="0"/>
              <a:t>Junit API - </a:t>
            </a:r>
            <a:r>
              <a:rPr lang="en-US" dirty="0" err="1" smtClean="0"/>
              <a:t>TestSuite</a:t>
            </a: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algn="r">
              <a:buSzPct val="25000"/>
            </a:pPr>
            <a:r>
              <a:rPr lang="en-US" smtClean="0">
                <a:solidFill>
                  <a:srgbClr val="DC5D2A"/>
                </a:solidFill>
                <a:latin typeface="Calibri"/>
                <a:ea typeface="Calibri"/>
                <a:cs typeface="Calibri"/>
                <a:sym typeface="Calibri"/>
              </a:rPr>
              <a:t>QUALITY. PRODUCTIVITY. INNOVATION.</a:t>
            </a:r>
            <a:endParaRPr lang="en-US">
              <a:solidFill>
                <a:srgbClr val="DC5D2A"/>
              </a:solidFill>
              <a:latin typeface="Calibri"/>
              <a:ea typeface="Calibri"/>
              <a:cs typeface="Calibri"/>
              <a:sym typeface="Calibri"/>
            </a:endParaRPr>
          </a:p>
        </p:txBody>
      </p:sp>
      <p:sp>
        <p:nvSpPr>
          <p:cNvPr id="5" name="Text Placeholder 1"/>
          <p:cNvSpPr txBox="1">
            <a:spLocks/>
          </p:cNvSpPr>
          <p:nvPr/>
        </p:nvSpPr>
        <p:spPr>
          <a:xfrm>
            <a:off x="5857562" y="1199954"/>
            <a:ext cx="6145751" cy="47944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90000"/>
              </a:lnSpc>
              <a:spcBef>
                <a:spcPts val="1000"/>
              </a:spcBef>
              <a:spcAft>
                <a:spcPts val="0"/>
              </a:spcAft>
              <a:buClr>
                <a:srgbClr val="4A4E52"/>
              </a:buClr>
              <a:buSzPct val="100000"/>
              <a:buFont typeface="Arial"/>
              <a:buNone/>
              <a:defRPr sz="2000" b="1" i="0" u="none" strike="noStrike" cap="none">
                <a:solidFill>
                  <a:srgbClr val="4A4E52"/>
                </a:solidFill>
                <a:latin typeface="Calibri"/>
                <a:ea typeface="Calibri"/>
                <a:cs typeface="Calibri"/>
                <a:sym typeface="Calibri"/>
              </a:defRPr>
            </a:lvl1pPr>
            <a:lvl2pPr marL="0" marR="0" lvl="1" indent="0" algn="l" rtl="0">
              <a:lnSpc>
                <a:spcPct val="90000"/>
              </a:lnSpc>
              <a:spcBef>
                <a:spcPts val="500"/>
              </a:spcBef>
              <a:spcAft>
                <a:spcPts val="0"/>
              </a:spcAft>
              <a:buClr>
                <a:srgbClr val="4A4E52"/>
              </a:buClr>
              <a:buSzPct val="100000"/>
              <a:buFont typeface="Arial"/>
              <a:buNone/>
              <a:defRPr sz="3000" b="0" i="0" u="none" strike="noStrike" cap="none">
                <a:solidFill>
                  <a:srgbClr val="4A4E52"/>
                </a:solidFill>
                <a:latin typeface="Calibri"/>
                <a:ea typeface="Calibri"/>
                <a:cs typeface="Calibri"/>
                <a:sym typeface="Calibri"/>
              </a:defRPr>
            </a:lvl2pPr>
            <a:lvl3pPr marL="1257300" marR="0" lvl="2" indent="-152400" algn="l" rtl="0">
              <a:lnSpc>
                <a:spcPct val="90000"/>
              </a:lnSpc>
              <a:spcBef>
                <a:spcPts val="500"/>
              </a:spcBef>
              <a:spcAft>
                <a:spcPts val="0"/>
              </a:spcAft>
              <a:buClr>
                <a:srgbClr val="81ADB5"/>
              </a:buClr>
              <a:buSzPct val="100000"/>
              <a:buFont typeface="Arial"/>
              <a:buChar char="•"/>
              <a:defRPr sz="3000" b="0" i="0" u="none" strike="noStrike" cap="none">
                <a:solidFill>
                  <a:srgbClr val="4A4E52"/>
                </a:solidFill>
                <a:latin typeface="Calibri"/>
                <a:ea typeface="Calibri"/>
                <a:cs typeface="Calibri"/>
                <a:sym typeface="Calibri"/>
              </a:defRPr>
            </a:lvl3pPr>
            <a:lvl4pPr marL="1600200" marR="0" lvl="3" indent="-76200" algn="l" rtl="0">
              <a:lnSpc>
                <a:spcPct val="90000"/>
              </a:lnSpc>
              <a:spcBef>
                <a:spcPts val="500"/>
              </a:spcBef>
              <a:spcAft>
                <a:spcPts val="0"/>
              </a:spcAft>
              <a:buClr>
                <a:srgbClr val="4A4E52"/>
              </a:buClr>
              <a:buSzPct val="100000"/>
              <a:buFont typeface="Calibri"/>
              <a:buChar char="-"/>
              <a:defRPr sz="2400" b="0" i="0" u="none" strike="noStrike" cap="none">
                <a:solidFill>
                  <a:srgbClr val="4A4E52"/>
                </a:solidFill>
                <a:latin typeface="Calibri"/>
                <a:ea typeface="Calibri"/>
                <a:cs typeface="Calibri"/>
                <a:sym typeface="Calibri"/>
              </a:defRPr>
            </a:lvl4pPr>
            <a:lvl5pPr marL="2057400" marR="0" lvl="4" indent="-114300" algn="l" rtl="0">
              <a:lnSpc>
                <a:spcPct val="90000"/>
              </a:lnSpc>
              <a:spcBef>
                <a:spcPts val="500"/>
              </a:spcBef>
              <a:spcAft>
                <a:spcPts val="0"/>
              </a:spcAft>
              <a:buClr>
                <a:srgbClr val="4A4E52"/>
              </a:buClr>
              <a:buSzPct val="100000"/>
              <a:buFont typeface="Arial"/>
              <a:buChar char="•"/>
              <a:defRPr sz="1800" b="0" i="0" u="none" strike="noStrike" cap="none">
                <a:solidFill>
                  <a:srgbClr val="4A4E52"/>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2400" dirty="0" err="1"/>
              <a:t>int</a:t>
            </a:r>
            <a:r>
              <a:rPr lang="en-US" sz="2400" dirty="0"/>
              <a:t> </a:t>
            </a:r>
            <a:r>
              <a:rPr lang="en-US" sz="2400" dirty="0" err="1"/>
              <a:t>testCount</a:t>
            </a:r>
            <a:r>
              <a:rPr lang="en-US" sz="2400" dirty="0"/>
              <a:t>()</a:t>
            </a:r>
            <a:endParaRPr lang="en-US" sz="2400" b="0" dirty="0"/>
          </a:p>
          <a:p>
            <a:r>
              <a:rPr lang="en-US" sz="2400" b="0" dirty="0"/>
              <a:t>Returns the number of tests in this suite</a:t>
            </a:r>
            <a:r>
              <a:rPr lang="en-US" sz="2400" b="0" dirty="0" smtClean="0"/>
              <a:t>.</a:t>
            </a:r>
          </a:p>
          <a:p>
            <a:endParaRPr lang="en-US" sz="2400" b="0" dirty="0"/>
          </a:p>
          <a:p>
            <a:r>
              <a:rPr lang="en-US" sz="2400" dirty="0"/>
              <a:t>static Test warning(String message)</a:t>
            </a:r>
            <a:endParaRPr lang="en-US" sz="2400" b="0" dirty="0"/>
          </a:p>
          <a:p>
            <a:r>
              <a:rPr lang="en-US" sz="2400" b="0" dirty="0"/>
              <a:t>Returns a test which will fail and log a warning message.</a:t>
            </a:r>
          </a:p>
          <a:p>
            <a:endParaRPr lang="en-US" sz="2400" b="0" kern="0" dirty="0" smtClean="0"/>
          </a:p>
          <a:p>
            <a:r>
              <a:rPr lang="en-US" sz="2400" dirty="0"/>
              <a:t>void run(</a:t>
            </a:r>
            <a:r>
              <a:rPr lang="en-US" sz="2400" dirty="0" err="1"/>
              <a:t>TestResult</a:t>
            </a:r>
            <a:r>
              <a:rPr lang="en-US" sz="2400" dirty="0"/>
              <a:t> result)</a:t>
            </a:r>
            <a:endParaRPr lang="en-US" sz="2400" b="0" dirty="0"/>
          </a:p>
          <a:p>
            <a:r>
              <a:rPr lang="en-US" sz="2400" b="0" dirty="0"/>
              <a:t>Runs the tests and collects their result in a </a:t>
            </a:r>
            <a:r>
              <a:rPr lang="en-US" sz="2400" b="0" dirty="0" err="1"/>
              <a:t>TestResult</a:t>
            </a:r>
            <a:r>
              <a:rPr lang="en-US" sz="2400" b="0" dirty="0"/>
              <a:t>.</a:t>
            </a:r>
          </a:p>
          <a:p>
            <a:endParaRPr lang="en-US" sz="2800" kern="0" dirty="0"/>
          </a:p>
        </p:txBody>
      </p:sp>
    </p:spTree>
    <p:extLst>
      <p:ext uri="{BB962C8B-B14F-4D97-AF65-F5344CB8AC3E}">
        <p14:creationId xmlns:p14="http://schemas.microsoft.com/office/powerpoint/2010/main" val="1867113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Endava">
      <a:dk1>
        <a:srgbClr val="4A4E52"/>
      </a:dk1>
      <a:lt1>
        <a:srgbClr val="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21861</TotalTime>
  <Words>1529</Words>
  <Application>Microsoft Office PowerPoint</Application>
  <PresentationFormat>Widescreen</PresentationFormat>
  <Paragraphs>284</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Noto Sans Symbols</vt:lpstr>
      <vt:lpstr>Verdana</vt:lpstr>
      <vt:lpstr>1_Office Theme</vt:lpstr>
      <vt:lpstr>PowerPoint Presentation</vt:lpstr>
      <vt:lpstr>PowerPoint Presentation</vt:lpstr>
      <vt:lpstr>PowerPoint Presentation</vt:lpstr>
      <vt:lpstr>PowerPoint Presentation</vt:lpstr>
      <vt:lpstr>Junit </vt:lpstr>
      <vt:lpstr>Junit API </vt:lpstr>
      <vt:lpstr>Junit API - Assert </vt:lpstr>
      <vt:lpstr>Junit API - Testcase </vt:lpstr>
      <vt:lpstr>Junit API - TestSuite </vt:lpstr>
      <vt:lpstr>Junit - Annotations </vt:lpstr>
      <vt:lpstr>PowerPoint Presentation</vt:lpstr>
      <vt:lpstr>PowerPoint Presentation</vt:lpstr>
      <vt:lpstr>Gherkin</vt:lpstr>
      <vt:lpstr>PowerPoint Presentation</vt:lpstr>
      <vt:lpstr>Cucumber advantages </vt:lpstr>
      <vt:lpstr>Keywords </vt:lpstr>
      <vt:lpstr>Tips and tricks</vt:lpstr>
      <vt:lpstr>PowerPoint Presentation</vt:lpstr>
      <vt:lpstr>PowerPoint Presentation</vt:lpstr>
      <vt:lpstr>Short history</vt:lpstr>
      <vt:lpstr>Selenium Simplified</vt:lpstr>
      <vt:lpstr>Selenium Drivers </vt:lpstr>
      <vt:lpstr>WebDriver API </vt:lpstr>
      <vt:lpstr>WebElement API </vt:lpstr>
      <vt:lpstr>PowerPoint Presentation</vt:lpstr>
      <vt:lpstr>Documentation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Dragos Puscasu</dc:creator>
  <cp:lastModifiedBy>Dragos Puscasu</cp:lastModifiedBy>
  <cp:revision>53</cp:revision>
  <dcterms:created xsi:type="dcterms:W3CDTF">2017-01-08T09:21:50Z</dcterms:created>
  <dcterms:modified xsi:type="dcterms:W3CDTF">2017-02-13T09:15:48Z</dcterms:modified>
</cp:coreProperties>
</file>