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DEFB3E-4B6B-468C-ADB7-08241B71A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72656C-1046-4227-83ED-E73BA1491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81C824-E614-4C86-B988-3470C384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6EFF-4400-4998-9034-F44E87B7BE8F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A842E5-F03E-487E-8255-A440F0EA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EA1D8F-35D3-4D86-B697-051531E1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C955-C46B-4B18-8E32-8003790A48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62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431A8F-5516-4FAC-A03D-418237ED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D6FA65-7745-4B2C-A453-5E8125586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38F7A1-F848-482C-BF4F-D6E2D6C5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6EFF-4400-4998-9034-F44E87B7BE8F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534BF5-5CB0-4502-A491-DA6C6EAC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444876-90AF-41A9-BCF1-A4E274BD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C955-C46B-4B18-8E32-8003790A48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39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7960820-1832-4E25-BBB7-1493DCDE1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4C3530-BE60-427B-A56B-E73FCB5AE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3F0886-5029-490B-B173-A9A6965C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6EFF-4400-4998-9034-F44E87B7BE8F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E6EF7E-20A1-4E12-9966-482B2F8B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A0830F-F806-4C25-B79B-B2E87CEA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C955-C46B-4B18-8E32-8003790A48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93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0D8CA-4930-41BE-BAF8-3A6B8268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372248-3BA1-4033-968E-D8955519E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3981D6-443E-4F0E-8780-46D4F991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6EFF-4400-4998-9034-F44E87B7BE8F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7CCA33-106B-4B3A-898C-7BB88389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41E0F5-B85D-4A77-97C5-6E889858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C955-C46B-4B18-8E32-8003790A48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90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387B5-FCFB-4306-BF46-B8A04603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EF07D2-ADED-4017-B95E-705DCA294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99C1E9-AA6A-4BFD-9BD0-F376E416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6EFF-4400-4998-9034-F44E87B7BE8F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9A1A45-9378-4CD7-B65A-D8595A35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D65931-33F2-4CDF-A213-F5A7E4B9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C955-C46B-4B18-8E32-8003790A48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11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F3866-29A6-4DB4-B25F-7E7C46AB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1E9265-8296-45FA-9E9A-2484126FE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813F8D-328F-495F-A87F-F9EA0F47F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561CCF-277A-49C5-AECB-ADDC5EF9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6EFF-4400-4998-9034-F44E87B7BE8F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A8EB13-C3E9-4077-9F06-0F3033E4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3646A9-851B-4BCB-9B18-5B8A1B72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C955-C46B-4B18-8E32-8003790A48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80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771CB9-BAE0-4B89-818B-EFFE5B90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D24C52-6EF5-4EE1-B2B7-81BFF6D20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DF4C85-C121-4CD0-85B8-1287CDFB4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E3F99B5-CD0E-4DE1-B792-85F6B004F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18817D-05A7-428A-B39E-98599DC10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1C0D88D-4C1E-4093-A9EF-FAFA36C2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6EFF-4400-4998-9034-F44E87B7BE8F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EC0D019-2143-4C43-ABA9-6ECD439B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86197B-92A5-4A62-A436-476BAB80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C955-C46B-4B18-8E32-8003790A48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64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839CB-A06B-4DD8-BB8C-05A8A6D0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CE7A7B5-87AE-4D46-A0C8-50DA0373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6EFF-4400-4998-9034-F44E87B7BE8F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B44487-EBDF-4374-B404-FC500723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33E66E-8276-4CF3-98EE-F241D39D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C955-C46B-4B18-8E32-8003790A48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0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9458AA1-6F12-44AF-B558-58E31516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6EFF-4400-4998-9034-F44E87B7BE8F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3BC6E3-EB5C-4D83-A428-533AF062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DDDE47-5FAB-4FFD-81E2-48812D808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C955-C46B-4B18-8E32-8003790A48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73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ABCAF-D426-4F48-AF9B-9C1AA0C5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3FEE2A-3FB4-44DF-8409-03394CCDB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5692A1-A434-4169-8EFF-9E274C27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3A4C68-8FB7-46EB-95BA-3AB7F88D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6EFF-4400-4998-9034-F44E87B7BE8F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24EFED-A335-438C-B38E-EC6664F5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E7A4AD-8291-4567-87DD-1395D58E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C955-C46B-4B18-8E32-8003790A48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65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83CFB-A06F-4F84-B03D-1B4A61132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6B0AEA-5F1C-4319-BA13-FE7282921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4EC8B0-9A03-4478-AC23-8062A88C0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A12C1C-CFA0-4FAB-9542-3E83AAAD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6EFF-4400-4998-9034-F44E87B7BE8F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01FAB1-0B37-4B7E-9097-722EA2CE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2A03B1-F9F0-4335-9D4C-E8975360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C955-C46B-4B18-8E32-8003790A48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82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90460-6C2F-406A-9926-CA6D619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84A1EB-2688-4856-A50E-37F5612BD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E94C2C-7327-4A26-A5D9-0FBCA5BDB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D6EFF-4400-4998-9034-F44E87B7BE8F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8174FE-1E4B-4C32-96C0-93945C68E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E6EBBF-067F-4765-807C-A4EAFE717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BC955-C46B-4B18-8E32-8003790A48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16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BB42C9-D805-4CB8-84A9-6FB1FF2051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42" t="14539" r="24950" b="24756"/>
          <a:stretch/>
        </p:blipFill>
        <p:spPr>
          <a:xfrm>
            <a:off x="9432600" y="0"/>
            <a:ext cx="2759400" cy="21964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312312-0FF8-46BB-9E7F-F2361A0F1C2E}"/>
              </a:ext>
            </a:extLst>
          </p:cNvPr>
          <p:cNvSpPr txBox="1"/>
          <p:nvPr/>
        </p:nvSpPr>
        <p:spPr>
          <a:xfrm>
            <a:off x="1146465" y="2474512"/>
            <a:ext cx="6846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ООО «Телеком Нева Связь»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861A8-6B40-4FFC-B3C7-100254A73829}"/>
              </a:ext>
            </a:extLst>
          </p:cNvPr>
          <p:cNvSpPr txBox="1"/>
          <p:nvPr/>
        </p:nvSpPr>
        <p:spPr>
          <a:xfrm>
            <a:off x="6594390" y="5750004"/>
            <a:ext cx="559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/>
              <a:t>Выполнил: Борисов Дмитрий Алексеевич</a:t>
            </a:r>
          </a:p>
          <a:p>
            <a:pPr algn="l"/>
            <a:r>
              <a:rPr lang="ru-RU" sz="2400" dirty="0"/>
              <a:t>Заказчик: ООО «Телеком Нева Связь»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91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32EA55-FAE7-4DA5-88CE-136729B59F33}"/>
              </a:ext>
            </a:extLst>
          </p:cNvPr>
          <p:cNvSpPr txBox="1"/>
          <p:nvPr/>
        </p:nvSpPr>
        <p:spPr>
          <a:xfrm>
            <a:off x="482600" y="1536174"/>
            <a:ext cx="114681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2400" dirty="0">
                <a:effectLst/>
                <a:ea typeface="Times New Roman" panose="02020603050405020304" pitchFamily="18" charset="0"/>
              </a:rPr>
              <a:t>В настоящий момент проходит тестирование услуги. Для итогового принятия решения о запуске проекта сотовой связи необходимо разработать еще один модуль «Система принятия решений» для экспериментальной сети сотовой связи, предназначенный для расчета оптимального количества базовых станций на основе анализа плотности городской застройки и характеристик </a:t>
            </a:r>
            <a:r>
              <a:rPr lang="ru-RU" sz="2400" dirty="0" err="1">
                <a:effectLst/>
                <a:ea typeface="Times New Roman" panose="02020603050405020304" pitchFamily="18" charset="0"/>
              </a:rPr>
              <a:t>хэндовера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 подвижных абонентов. </a:t>
            </a:r>
          </a:p>
          <a:p>
            <a:pPr indent="450215" algn="just"/>
            <a:r>
              <a:rPr lang="ru-RU" sz="2400" dirty="0">
                <a:effectLst/>
                <a:ea typeface="Times New Roman" panose="02020603050405020304" pitchFamily="18" charset="0"/>
              </a:rPr>
              <a:t>Ключевые особенности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OSS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/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BSS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  «Телеком Нева Связь»: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модульная архитектура (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); *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синхронная и асинхронная обработка данных и событий;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приоритетная обработка данных и событий.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47435-88B1-41CF-949C-F4D81812ADAA}"/>
              </a:ext>
            </a:extLst>
          </p:cNvPr>
          <p:cNvSpPr txBox="1"/>
          <p:nvPr/>
        </p:nvSpPr>
        <p:spPr>
          <a:xfrm>
            <a:off x="482600" y="263401"/>
            <a:ext cx="306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41714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8C4FEB-06B0-4C9E-9DC9-1E76D6E06A65}"/>
              </a:ext>
            </a:extLst>
          </p:cNvPr>
          <p:cNvSpPr txBox="1"/>
          <p:nvPr/>
        </p:nvSpPr>
        <p:spPr>
          <a:xfrm>
            <a:off x="889310" y="1347777"/>
            <a:ext cx="766925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Введение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Модуль «Учет и паспортизация активов»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Работа с абонентами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Модуль «</a:t>
            </a:r>
            <a:r>
              <a:rPr lang="en-US" sz="2800" dirty="0"/>
              <a:t>CRM</a:t>
            </a:r>
            <a:r>
              <a:rPr lang="ru-RU" sz="2800" dirty="0"/>
              <a:t>»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Модуль «Управление сетевым оборудованием»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Модуль «Управление выездным персоналом»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Модуль «</a:t>
            </a:r>
            <a:r>
              <a:rPr lang="ru-RU" sz="2800" dirty="0" err="1"/>
              <a:t>Биллинговая</a:t>
            </a:r>
            <a:r>
              <a:rPr lang="ru-RU" sz="2800" dirty="0"/>
              <a:t> система»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Заключение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54574-BF5A-4B06-8680-35D267C89DD2}"/>
              </a:ext>
            </a:extLst>
          </p:cNvPr>
          <p:cNvSpPr txBox="1"/>
          <p:nvPr/>
        </p:nvSpPr>
        <p:spPr>
          <a:xfrm>
            <a:off x="4270917" y="0"/>
            <a:ext cx="5148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Содержание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83637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AB0F45-5FA0-4C70-A55B-C0AD7504093C}"/>
              </a:ext>
            </a:extLst>
          </p:cNvPr>
          <p:cNvSpPr txBox="1"/>
          <p:nvPr/>
        </p:nvSpPr>
        <p:spPr>
          <a:xfrm>
            <a:off x="275064" y="505122"/>
            <a:ext cx="11641872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4400" dirty="0">
                <a:ea typeface="Times New Roman" panose="02020603050405020304" pitchFamily="18" charset="0"/>
              </a:rPr>
              <a:t>Введение</a:t>
            </a:r>
            <a:endParaRPr lang="ru-RU" dirty="0">
              <a:ea typeface="Times New Roman" panose="02020603050405020304" pitchFamily="18" charset="0"/>
            </a:endParaRPr>
          </a:p>
          <a:p>
            <a:pPr indent="450215" algn="just"/>
            <a:endParaRPr lang="ru-RU" sz="1800" dirty="0">
              <a:effectLst/>
              <a:ea typeface="Times New Roman" panose="02020603050405020304" pitchFamily="18" charset="0"/>
            </a:endParaRPr>
          </a:p>
          <a:p>
            <a:pPr indent="450215" algn="just"/>
            <a:r>
              <a:rPr lang="ru-RU" sz="2400" dirty="0">
                <a:effectLst/>
                <a:ea typeface="Times New Roman" panose="02020603050405020304" pitchFamily="18" charset="0"/>
              </a:rPr>
              <a:t>ООО «Телеком Нева Связь» представлен на рынке телекоммуникационных услуг в Санкт-Петербурге с 2019 года как провайдер последней мили. </a:t>
            </a:r>
          </a:p>
          <a:p>
            <a:pPr indent="450215" algn="just"/>
            <a:r>
              <a:rPr lang="ru-RU" sz="2400" dirty="0">
                <a:effectLst/>
                <a:ea typeface="Times New Roman" panose="02020603050405020304" pitchFamily="18" charset="0"/>
              </a:rPr>
              <a:t>Услуги оператора связи: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широкополосный доступ в Интернет;</a:t>
            </a:r>
            <a:endParaRPr lang="ru-RU" sz="24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коммутируемый доступ в Интернет;</a:t>
            </a:r>
            <a:endParaRPr lang="ru-RU" sz="24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беспроводной доступ в Интернет;</a:t>
            </a:r>
            <a:endParaRPr lang="ru-RU" sz="24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видеонаблюдение;</a:t>
            </a:r>
            <a:endParaRPr lang="ru-RU" sz="24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цифровое ТВ и др. </a:t>
            </a:r>
            <a:endParaRPr lang="ru-RU" sz="2400" dirty="0">
              <a:effectLst/>
              <a:ea typeface="Times New Roman" panose="02020603050405020304" pitchFamily="18" charset="0"/>
            </a:endParaRPr>
          </a:p>
          <a:p>
            <a:pPr indent="450215" algn="just"/>
            <a:r>
              <a:rPr lang="ru-RU" sz="2400" dirty="0">
                <a:effectLst/>
                <a:ea typeface="Times New Roman" panose="02020603050405020304" pitchFamily="18" charset="0"/>
              </a:rPr>
              <a:t>ООО «Телеком Нева Связь» представлен в Адмиралтейском, Петроградском и Василеостровском районах Санкт-Петербурга – районах с плотной городской застройкой и превалирующим количеством жилых домов с толщиной стен от 80 см (1800-1930 годы строительства). В связи с этим оператор работает с несколькими технологиями: </a:t>
            </a:r>
            <a:r>
              <a:rPr lang="ru-RU" sz="2400" dirty="0" err="1">
                <a:effectLst/>
                <a:ea typeface="Times New Roman" panose="02020603050405020304" pitchFamily="18" charset="0"/>
              </a:rPr>
              <a:t>xDSL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, </a:t>
            </a:r>
            <a:r>
              <a:rPr lang="ru-RU" sz="2400" dirty="0" err="1">
                <a:effectLst/>
                <a:ea typeface="Times New Roman" panose="02020603050405020304" pitchFamily="18" charset="0"/>
              </a:rPr>
              <a:t>FTTx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, DOCSIS, PON. </a:t>
            </a:r>
          </a:p>
        </p:txBody>
      </p:sp>
    </p:spTree>
    <p:extLst>
      <p:ext uri="{BB962C8B-B14F-4D97-AF65-F5344CB8AC3E}">
        <p14:creationId xmlns:p14="http://schemas.microsoft.com/office/powerpoint/2010/main" val="322423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E9BF5F-0336-4E99-85EE-2983BD368409}"/>
              </a:ext>
            </a:extLst>
          </p:cNvPr>
          <p:cNvSpPr txBox="1"/>
          <p:nvPr/>
        </p:nvSpPr>
        <p:spPr>
          <a:xfrm>
            <a:off x="358697" y="0"/>
            <a:ext cx="11474605" cy="240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algn="just">
              <a:lnSpc>
                <a:spcPct val="115000"/>
              </a:lnSpc>
              <a:spcAft>
                <a:spcPts val="0"/>
              </a:spcAft>
            </a:pPr>
            <a:r>
              <a:rPr lang="ru-RU" sz="3600" dirty="0">
                <a:effectLst/>
                <a:ea typeface="Times New Roman" panose="02020603050405020304" pitchFamily="18" charset="0"/>
              </a:rPr>
              <a:t>Модуль «Учет и паспортизация активов»</a:t>
            </a:r>
            <a:endParaRPr lang="ru-RU" dirty="0">
              <a:effectLst/>
              <a:ea typeface="Arial" panose="020B0604020202020204" pitchFamily="34" charset="0"/>
            </a:endParaRPr>
          </a:p>
          <a:p>
            <a:pPr indent="450215" algn="just">
              <a:lnSpc>
                <a:spcPct val="115000"/>
              </a:lnSpc>
            </a:pPr>
            <a:r>
              <a:rPr lang="ru-RU" sz="2400" dirty="0">
                <a:effectLst/>
                <a:ea typeface="Times New Roman" panose="02020603050405020304" pitchFamily="18" charset="0"/>
              </a:rPr>
              <a:t>Модуль «Учет и паспортизация активов» предназначен для учета оборудования и линий связи в собственности компании и по договорам аренды. Ниже вам будет предложено описание предметной области от заказчика, на основании которого необходимо выполнить ряд задач по проектированию.</a:t>
            </a:r>
            <a:endParaRPr lang="ru-RU" dirty="0">
              <a:effectLst/>
              <a:ea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E75864-3D4F-4E4B-919B-05D76F01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96" y="2689021"/>
            <a:ext cx="4163006" cy="2372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C0F024-6A72-4B1E-88B8-E0655B78CAEC}"/>
              </a:ext>
            </a:extLst>
          </p:cNvPr>
          <p:cNvSpPr txBox="1"/>
          <p:nvPr/>
        </p:nvSpPr>
        <p:spPr>
          <a:xfrm>
            <a:off x="4997605" y="5157112"/>
            <a:ext cx="2196790" cy="37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Окно авторизации</a:t>
            </a:r>
          </a:p>
        </p:txBody>
      </p:sp>
    </p:spTree>
    <p:extLst>
      <p:ext uri="{BB962C8B-B14F-4D97-AF65-F5344CB8AC3E}">
        <p14:creationId xmlns:p14="http://schemas.microsoft.com/office/powerpoint/2010/main" val="236081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403854-C4B2-45CE-B891-ECD356ABF883}"/>
              </a:ext>
            </a:extLst>
          </p:cNvPr>
          <p:cNvSpPr txBox="1"/>
          <p:nvPr/>
        </p:nvSpPr>
        <p:spPr>
          <a:xfrm>
            <a:off x="-97573" y="192197"/>
            <a:ext cx="6094140" cy="825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</a:pPr>
            <a:r>
              <a:rPr lang="ru-RU" sz="4400" dirty="0">
                <a:effectLst/>
                <a:ea typeface="Times New Roman" panose="02020603050405020304" pitchFamily="18" charset="0"/>
              </a:rPr>
              <a:t>Работа с абонентами</a:t>
            </a:r>
            <a:endParaRPr lang="ru-RU" sz="2400" dirty="0">
              <a:effectLst/>
              <a:ea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5A71F-F48D-4253-9048-72C6D8871F80}"/>
              </a:ext>
            </a:extLst>
          </p:cNvPr>
          <p:cNvSpPr txBox="1"/>
          <p:nvPr/>
        </p:nvSpPr>
        <p:spPr>
          <a:xfrm>
            <a:off x="4453120" y="5817038"/>
            <a:ext cx="3285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Окно для работы с абонентами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5CE4E3-A611-42C0-9694-192993EBF41B}"/>
              </a:ext>
            </a:extLst>
          </p:cNvPr>
          <p:cNvSpPr txBox="1"/>
          <p:nvPr/>
        </p:nvSpPr>
        <p:spPr>
          <a:xfrm>
            <a:off x="802889" y="1040962"/>
            <a:ext cx="119652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Создаём новое приложение, для работы с абонентами, кот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орое</a:t>
            </a: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включает в себя несколько модулей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: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E86D4F-56B8-407C-9F0A-4D8507BFF5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87609" y="1962241"/>
            <a:ext cx="6417915" cy="359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9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D8C418-DB88-4A32-BCD4-F644DDCB92D7}"/>
              </a:ext>
            </a:extLst>
          </p:cNvPr>
          <p:cNvSpPr txBox="1"/>
          <p:nvPr/>
        </p:nvSpPr>
        <p:spPr>
          <a:xfrm>
            <a:off x="192358" y="134005"/>
            <a:ext cx="9152363" cy="1200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</a:pPr>
            <a:r>
              <a:rPr lang="ru-RU" sz="4000" dirty="0">
                <a:effectLst/>
                <a:ea typeface="Times New Roman" panose="02020603050405020304" pitchFamily="18" charset="0"/>
              </a:rPr>
              <a:t>Модуль “CRM”</a:t>
            </a:r>
            <a:endParaRPr lang="ru-RU" sz="2000" dirty="0">
              <a:effectLst/>
              <a:ea typeface="Arial" panose="020B0604020202020204" pitchFamily="34" charset="0"/>
            </a:endParaRPr>
          </a:p>
          <a:p>
            <a:pPr indent="450215" algn="just">
              <a:lnSpc>
                <a:spcPct val="115000"/>
              </a:lnSpc>
            </a:pPr>
            <a:r>
              <a:rPr lang="ru-RU" sz="2400" dirty="0">
                <a:effectLst/>
                <a:ea typeface="Times New Roman" panose="02020603050405020304" pitchFamily="18" charset="0"/>
              </a:rPr>
              <a:t>Модуль «CRM» предназначен для работы с заявками. </a:t>
            </a:r>
            <a:endParaRPr lang="ru-RU" dirty="0">
              <a:effectLst/>
              <a:ea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35697C-BFD2-4B55-AF6A-B909A3C7D2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05981" y="1741601"/>
            <a:ext cx="7980038" cy="43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04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C84D14-B26B-4F47-8100-724CCCF54383}"/>
              </a:ext>
            </a:extLst>
          </p:cNvPr>
          <p:cNvSpPr txBox="1"/>
          <p:nvPr/>
        </p:nvSpPr>
        <p:spPr>
          <a:xfrm>
            <a:off x="-190500" y="0"/>
            <a:ext cx="14008100" cy="825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</a:pPr>
            <a:r>
              <a:rPr lang="ru-RU" sz="4400" dirty="0">
                <a:effectLst/>
                <a:ea typeface="Times New Roman" panose="02020603050405020304" pitchFamily="18" charset="0"/>
              </a:rPr>
              <a:t>Модуль «Управление сетевым оборудованием»</a:t>
            </a:r>
            <a:endParaRPr lang="ru-RU" sz="2400" dirty="0">
              <a:effectLst/>
              <a:ea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38004-FD63-43CE-B41C-E36CAF6AB1C0}"/>
              </a:ext>
            </a:extLst>
          </p:cNvPr>
          <p:cNvSpPr txBox="1"/>
          <p:nvPr/>
        </p:nvSpPr>
        <p:spPr>
          <a:xfrm>
            <a:off x="152401" y="927100"/>
            <a:ext cx="11353799" cy="2615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</a:pPr>
            <a:r>
              <a:rPr lang="ru-RU" sz="2400" dirty="0">
                <a:effectLst/>
                <a:ea typeface="Times New Roman" panose="02020603050405020304" pitchFamily="18" charset="0"/>
              </a:rPr>
              <a:t>Модуль «Управление сетевым оборудованием» доступен в меню “Управление оборудованием”.</a:t>
            </a:r>
            <a:endParaRPr lang="ru-RU" dirty="0">
              <a:effectLst/>
              <a:ea typeface="Arial" panose="020B0604020202020204" pitchFamily="34" charset="0"/>
            </a:endParaRPr>
          </a:p>
          <a:p>
            <a:pPr indent="450215" algn="just">
              <a:lnSpc>
                <a:spcPct val="115000"/>
              </a:lnSpc>
            </a:pPr>
            <a:r>
              <a:rPr lang="ru-RU" sz="2400" dirty="0">
                <a:effectLst/>
                <a:ea typeface="Times New Roman" panose="02020603050405020304" pitchFamily="18" charset="0"/>
              </a:rPr>
              <a:t>Данный модуль включает в себя 3 подсистемы:</a:t>
            </a:r>
            <a:endParaRPr lang="ru-RU" dirty="0">
              <a:effectLst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Noto Sans Symbols"/>
              </a:rPr>
              <a:t>Контроль состояния; </a:t>
            </a:r>
            <a:endParaRPr lang="ru-RU" dirty="0">
              <a:effectLst/>
              <a:ea typeface="Noto Sans Symbols"/>
              <a:cs typeface="Noto Sans Symbols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Noto Sans Symbols"/>
              </a:rPr>
              <a:t>Настройка оборудования;</a:t>
            </a:r>
            <a:endParaRPr lang="ru-RU" dirty="0">
              <a:effectLst/>
              <a:ea typeface="Noto Sans Symbols"/>
              <a:cs typeface="Noto Sans Symbols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Noto Sans Symbols"/>
              </a:rPr>
              <a:t>Расчет количества базовых станций. </a:t>
            </a:r>
            <a:endParaRPr lang="ru-RU" dirty="0">
              <a:effectLst/>
              <a:ea typeface="Noto Sans Symbols"/>
              <a:cs typeface="Noto Sans Symbol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F997F9-8446-4163-B35B-2709359FD41B}"/>
              </a:ext>
            </a:extLst>
          </p:cNvPr>
          <p:cNvSpPr txBox="1"/>
          <p:nvPr/>
        </p:nvSpPr>
        <p:spPr>
          <a:xfrm>
            <a:off x="7045325" y="5930900"/>
            <a:ext cx="7004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Управление оборудованием ТНС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8DAFE5-A5BE-4151-972E-3376CB6CDB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18456" y="2318993"/>
            <a:ext cx="6650274" cy="35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7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03DB0D-8FFE-4BE7-A8A9-34D7FC2D6E18}"/>
              </a:ext>
            </a:extLst>
          </p:cNvPr>
          <p:cNvSpPr txBox="1"/>
          <p:nvPr/>
        </p:nvSpPr>
        <p:spPr>
          <a:xfrm>
            <a:off x="850900" y="0"/>
            <a:ext cx="10668000" cy="692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</a:pPr>
            <a:r>
              <a:rPr lang="ru-RU" sz="3600" dirty="0">
                <a:effectLst/>
                <a:ea typeface="Times New Roman" panose="02020603050405020304" pitchFamily="18" charset="0"/>
              </a:rPr>
              <a:t>Модуль «Управление выездным персоналом»</a:t>
            </a:r>
            <a:endParaRPr lang="ru-RU" dirty="0">
              <a:effectLst/>
              <a:ea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7A732-A160-4ADB-BD58-472DEE4B6361}"/>
              </a:ext>
            </a:extLst>
          </p:cNvPr>
          <p:cNvSpPr txBox="1"/>
          <p:nvPr/>
        </p:nvSpPr>
        <p:spPr>
          <a:xfrm>
            <a:off x="400050" y="692049"/>
            <a:ext cx="115697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ru-RU" sz="2400" dirty="0"/>
              <a:t>Данный модуль предназначен для назначения задач выездным специалистам по заявкам пользователей. Выбор абонента выполняется из выпадающего списка. Этот модуль доступен руководителю отдела технической поддержки. В окне отображаются заявки из базы данных.</a:t>
            </a:r>
            <a:endParaRPr lang="ru-RU" sz="2400" b="0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FFD46F-784F-45E3-B86F-E205F63D9CB7}"/>
              </a:ext>
            </a:extLst>
          </p:cNvPr>
          <p:cNvSpPr txBox="1"/>
          <p:nvPr/>
        </p:nvSpPr>
        <p:spPr>
          <a:xfrm>
            <a:off x="5092700" y="57733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Модуль «Управление выездным персоналом»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3DDBCE-E79A-4D58-99C4-4F829EF012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1960" y="1821341"/>
            <a:ext cx="7546739" cy="400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3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54D765-3B1F-4551-88D7-F26A6BF3990E}"/>
              </a:ext>
            </a:extLst>
          </p:cNvPr>
          <p:cNvSpPr txBox="1"/>
          <p:nvPr/>
        </p:nvSpPr>
        <p:spPr>
          <a:xfrm>
            <a:off x="742950" y="1011834"/>
            <a:ext cx="10090150" cy="1538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Модуль «</a:t>
            </a:r>
            <a:r>
              <a:rPr lang="ru-RU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Биллинговая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система» предназначен для работы с тарифами, выставлением счетов абонентов, проверкой оплаты и начислением пени. </a:t>
            </a:r>
            <a:endParaRPr lang="ru-RU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2FD83-7243-42FE-A474-86DE6FDEAAE1}"/>
              </a:ext>
            </a:extLst>
          </p:cNvPr>
          <p:cNvSpPr txBox="1"/>
          <p:nvPr/>
        </p:nvSpPr>
        <p:spPr>
          <a:xfrm>
            <a:off x="-114300" y="213879"/>
            <a:ext cx="8597900" cy="692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algn="just">
              <a:lnSpc>
                <a:spcPct val="115000"/>
              </a:lnSpc>
              <a:spcAft>
                <a:spcPts val="0"/>
              </a:spcAft>
            </a:pPr>
            <a:r>
              <a:rPr lang="ru-RU" sz="3600" dirty="0">
                <a:effectLst/>
                <a:ea typeface="Times New Roman" panose="02020603050405020304" pitchFamily="18" charset="0"/>
              </a:rPr>
              <a:t>Модуль «</a:t>
            </a:r>
            <a:r>
              <a:rPr lang="ru-RU" sz="3600" dirty="0" err="1">
                <a:effectLst/>
                <a:ea typeface="Times New Roman" panose="02020603050405020304" pitchFamily="18" charset="0"/>
              </a:rPr>
              <a:t>Биллинговая</a:t>
            </a:r>
            <a:r>
              <a:rPr lang="ru-RU" sz="3600" dirty="0">
                <a:effectLst/>
                <a:ea typeface="Times New Roman" panose="02020603050405020304" pitchFamily="18" charset="0"/>
              </a:rPr>
              <a:t> система»</a:t>
            </a:r>
            <a:endParaRPr lang="ru-RU" dirty="0">
              <a:effectLst/>
              <a:ea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A0F219-8184-4E4B-92A7-8A52BF29FBC8}"/>
              </a:ext>
            </a:extLst>
          </p:cNvPr>
          <p:cNvSpPr txBox="1"/>
          <p:nvPr/>
        </p:nvSpPr>
        <p:spPr>
          <a:xfrm>
            <a:off x="6178550" y="5938437"/>
            <a:ext cx="615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Биллинговая</a:t>
            </a: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система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632779-1034-4888-B9B0-CEF0C66CA9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12039" y="2023080"/>
            <a:ext cx="7378273" cy="391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60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Широкоэкранный</PresentationFormat>
  <Paragraphs>49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2022-05-20T21:25:19Z</dcterms:created>
  <dcterms:modified xsi:type="dcterms:W3CDTF">2022-05-20T21:25:29Z</dcterms:modified>
</cp:coreProperties>
</file>