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56"/>
    <p:restoredTop sz="94679"/>
  </p:normalViewPr>
  <p:slideViewPr>
    <p:cSldViewPr snapToGrid="0" snapToObjects="1">
      <p:cViewPr>
        <p:scale>
          <a:sx n="157" d="100"/>
          <a:sy n="157" d="100"/>
        </p:scale>
        <p:origin x="14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1F2965-1AF3-4605-98DD-1F9CB3CA825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6DF6ADD-5758-499E-A61C-BD7CF4B77B81}">
      <dgm:prSet/>
      <dgm:spPr/>
      <dgm:t>
        <a:bodyPr/>
        <a:lstStyle/>
        <a:p>
          <a:pPr>
            <a:lnSpc>
              <a:spcPct val="100000"/>
            </a:lnSpc>
          </a:pPr>
          <a:r>
            <a:rPr lang="en-US"/>
            <a:t>SonarQube is a Code Quality Assurance tool that collects and analyses source code and generates reports on the code quality of your project. It integrates static and dynamic analysis technologies, allowing for continuous quality measurement across time. SonarQube inspects and evaluates everything from small stylistic choices to design mistakes. </a:t>
          </a:r>
        </a:p>
      </dgm:t>
    </dgm:pt>
    <dgm:pt modelId="{00D147F6-815B-433B-A1D7-C91B6FF6ADC8}" type="parTrans" cxnId="{DF867D0E-2688-4CC0-B0E6-7B6F89895E99}">
      <dgm:prSet/>
      <dgm:spPr/>
      <dgm:t>
        <a:bodyPr/>
        <a:lstStyle/>
        <a:p>
          <a:endParaRPr lang="en-US"/>
        </a:p>
      </dgm:t>
    </dgm:pt>
    <dgm:pt modelId="{D8BB068F-CEFC-46B1-9F51-128F11B42137}" type="sibTrans" cxnId="{DF867D0E-2688-4CC0-B0E6-7B6F89895E99}">
      <dgm:prSet/>
      <dgm:spPr/>
      <dgm:t>
        <a:bodyPr/>
        <a:lstStyle/>
        <a:p>
          <a:endParaRPr lang="en-US"/>
        </a:p>
      </dgm:t>
    </dgm:pt>
    <dgm:pt modelId="{B4057782-928F-4885-A3A0-3B99952B22AF}">
      <dgm:prSet/>
      <dgm:spPr/>
      <dgm:t>
        <a:bodyPr/>
        <a:lstStyle/>
        <a:p>
          <a:pPr>
            <a:lnSpc>
              <a:spcPct val="100000"/>
            </a:lnSpc>
          </a:pPr>
          <a:r>
            <a:rPr lang="en-US"/>
            <a:t>This gives users with a comprehensive searchable history of the code, allowing them to evaluate where the code is going wrong and decide whether it is due to style issues, code failures, code duplication, a lack of test coverage, or too complex code. </a:t>
          </a:r>
        </a:p>
      </dgm:t>
    </dgm:pt>
    <dgm:pt modelId="{83D5F96E-3B8D-4237-B585-F3DA35680B62}" type="parTrans" cxnId="{4854F122-46CF-433D-95C9-4E3F7B7FF74A}">
      <dgm:prSet/>
      <dgm:spPr/>
      <dgm:t>
        <a:bodyPr/>
        <a:lstStyle/>
        <a:p>
          <a:endParaRPr lang="en-US"/>
        </a:p>
      </dgm:t>
    </dgm:pt>
    <dgm:pt modelId="{862C7853-0906-44D5-AB45-989E6C05293D}" type="sibTrans" cxnId="{4854F122-46CF-433D-95C9-4E3F7B7FF74A}">
      <dgm:prSet/>
      <dgm:spPr/>
      <dgm:t>
        <a:bodyPr/>
        <a:lstStyle/>
        <a:p>
          <a:endParaRPr lang="en-US"/>
        </a:p>
      </dgm:t>
    </dgm:pt>
    <dgm:pt modelId="{7DD79AC9-D18D-49A7-B32B-FEF46BC3C1D6}">
      <dgm:prSet/>
      <dgm:spPr/>
      <dgm:t>
        <a:bodyPr/>
        <a:lstStyle/>
        <a:p>
          <a:pPr>
            <a:lnSpc>
              <a:spcPct val="100000"/>
            </a:lnSpc>
          </a:pPr>
          <a:r>
            <a:rPr lang="en-US"/>
            <a:t>The software analyses source code from many perspectives and drills down the code layer by layer, ranging from the module level to the class level, with each level returning metric values and data that should show problematic regions in the source code that require modification.</a:t>
          </a:r>
        </a:p>
      </dgm:t>
    </dgm:pt>
    <dgm:pt modelId="{283DE475-E3A3-48D7-B9D9-6FCDE6B53784}" type="parTrans" cxnId="{9665D366-D4FF-4C3B-8FE2-E11F28A9D567}">
      <dgm:prSet/>
      <dgm:spPr/>
      <dgm:t>
        <a:bodyPr/>
        <a:lstStyle/>
        <a:p>
          <a:endParaRPr lang="en-US"/>
        </a:p>
      </dgm:t>
    </dgm:pt>
    <dgm:pt modelId="{EA6CEF99-8DC8-4BC4-8E51-8E771EF29F5D}" type="sibTrans" cxnId="{9665D366-D4FF-4C3B-8FE2-E11F28A9D567}">
      <dgm:prSet/>
      <dgm:spPr/>
      <dgm:t>
        <a:bodyPr/>
        <a:lstStyle/>
        <a:p>
          <a:endParaRPr lang="en-US"/>
        </a:p>
      </dgm:t>
    </dgm:pt>
    <dgm:pt modelId="{48362C1B-F5A8-4CEA-AD39-C94E8423320E}" type="pres">
      <dgm:prSet presAssocID="{E61F2965-1AF3-4605-98DD-1F9CB3CA8255}" presName="root" presStyleCnt="0">
        <dgm:presLayoutVars>
          <dgm:dir/>
          <dgm:resizeHandles val="exact"/>
        </dgm:presLayoutVars>
      </dgm:prSet>
      <dgm:spPr/>
    </dgm:pt>
    <dgm:pt modelId="{E440FDA8-AEE7-439F-B518-4F260157651E}" type="pres">
      <dgm:prSet presAssocID="{D6DF6ADD-5758-499E-A61C-BD7CF4B77B81}" presName="compNode" presStyleCnt="0"/>
      <dgm:spPr/>
    </dgm:pt>
    <dgm:pt modelId="{EF02860E-7C60-4825-935E-BB3584D39F23}" type="pres">
      <dgm:prSet presAssocID="{D6DF6ADD-5758-499E-A61C-BD7CF4B77B81}" presName="bgRect" presStyleLbl="bgShp" presStyleIdx="0" presStyleCnt="3"/>
      <dgm:spPr/>
    </dgm:pt>
    <dgm:pt modelId="{C382A36B-4C89-487F-BF4D-BCBF56E7E82F}" type="pres">
      <dgm:prSet presAssocID="{D6DF6ADD-5758-499E-A61C-BD7CF4B77B8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C61B5C43-E0B0-4DD5-85EB-A7C68A72EA08}" type="pres">
      <dgm:prSet presAssocID="{D6DF6ADD-5758-499E-A61C-BD7CF4B77B81}" presName="spaceRect" presStyleCnt="0"/>
      <dgm:spPr/>
    </dgm:pt>
    <dgm:pt modelId="{3EFC09AF-C4D7-435F-AC59-00F402014B08}" type="pres">
      <dgm:prSet presAssocID="{D6DF6ADD-5758-499E-A61C-BD7CF4B77B81}" presName="parTx" presStyleLbl="revTx" presStyleIdx="0" presStyleCnt="3">
        <dgm:presLayoutVars>
          <dgm:chMax val="0"/>
          <dgm:chPref val="0"/>
        </dgm:presLayoutVars>
      </dgm:prSet>
      <dgm:spPr/>
    </dgm:pt>
    <dgm:pt modelId="{9540656C-313C-4A16-BBD7-8EAB1D2A3A21}" type="pres">
      <dgm:prSet presAssocID="{D8BB068F-CEFC-46B1-9F51-128F11B42137}" presName="sibTrans" presStyleCnt="0"/>
      <dgm:spPr/>
    </dgm:pt>
    <dgm:pt modelId="{513E3751-6491-473E-9B7F-38317DC2C1E6}" type="pres">
      <dgm:prSet presAssocID="{B4057782-928F-4885-A3A0-3B99952B22AF}" presName="compNode" presStyleCnt="0"/>
      <dgm:spPr/>
    </dgm:pt>
    <dgm:pt modelId="{CF20BB4C-7B6E-449E-B173-E9A350DACB38}" type="pres">
      <dgm:prSet presAssocID="{B4057782-928F-4885-A3A0-3B99952B22AF}" presName="bgRect" presStyleLbl="bgShp" presStyleIdx="1" presStyleCnt="3"/>
      <dgm:spPr/>
    </dgm:pt>
    <dgm:pt modelId="{6C4FC36E-29DB-4C62-BEB5-6A58A9F5B659}" type="pres">
      <dgm:prSet presAssocID="{B4057782-928F-4885-A3A0-3B99952B22A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gnifying glass"/>
        </a:ext>
      </dgm:extLst>
    </dgm:pt>
    <dgm:pt modelId="{B877316A-A578-4BCD-AAED-55324DD540F8}" type="pres">
      <dgm:prSet presAssocID="{B4057782-928F-4885-A3A0-3B99952B22AF}" presName="spaceRect" presStyleCnt="0"/>
      <dgm:spPr/>
    </dgm:pt>
    <dgm:pt modelId="{1564608D-D95E-405B-B406-DB25DF20115B}" type="pres">
      <dgm:prSet presAssocID="{B4057782-928F-4885-A3A0-3B99952B22AF}" presName="parTx" presStyleLbl="revTx" presStyleIdx="1" presStyleCnt="3">
        <dgm:presLayoutVars>
          <dgm:chMax val="0"/>
          <dgm:chPref val="0"/>
        </dgm:presLayoutVars>
      </dgm:prSet>
      <dgm:spPr/>
    </dgm:pt>
    <dgm:pt modelId="{C2866DE6-B04F-40CA-9313-12BE64DF7341}" type="pres">
      <dgm:prSet presAssocID="{862C7853-0906-44D5-AB45-989E6C05293D}" presName="sibTrans" presStyleCnt="0"/>
      <dgm:spPr/>
    </dgm:pt>
    <dgm:pt modelId="{A8414B20-5A4A-4773-8BAA-BC372F7EC155}" type="pres">
      <dgm:prSet presAssocID="{7DD79AC9-D18D-49A7-B32B-FEF46BC3C1D6}" presName="compNode" presStyleCnt="0"/>
      <dgm:spPr/>
    </dgm:pt>
    <dgm:pt modelId="{96A82083-181F-46B4-841A-3BB5FF1DCDD6}" type="pres">
      <dgm:prSet presAssocID="{7DD79AC9-D18D-49A7-B32B-FEF46BC3C1D6}" presName="bgRect" presStyleLbl="bgShp" presStyleIdx="2" presStyleCnt="3"/>
      <dgm:spPr/>
    </dgm:pt>
    <dgm:pt modelId="{159B4C24-EBBF-477A-933D-E1A97C134251}" type="pres">
      <dgm:prSet presAssocID="{7DD79AC9-D18D-49A7-B32B-FEF46BC3C1D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96BED7C8-03E7-4A36-8A75-C427AAD0BD56}" type="pres">
      <dgm:prSet presAssocID="{7DD79AC9-D18D-49A7-B32B-FEF46BC3C1D6}" presName="spaceRect" presStyleCnt="0"/>
      <dgm:spPr/>
    </dgm:pt>
    <dgm:pt modelId="{83B49BC5-81F7-4918-B15E-0A09E1860234}" type="pres">
      <dgm:prSet presAssocID="{7DD79AC9-D18D-49A7-B32B-FEF46BC3C1D6}" presName="parTx" presStyleLbl="revTx" presStyleIdx="2" presStyleCnt="3">
        <dgm:presLayoutVars>
          <dgm:chMax val="0"/>
          <dgm:chPref val="0"/>
        </dgm:presLayoutVars>
      </dgm:prSet>
      <dgm:spPr/>
    </dgm:pt>
  </dgm:ptLst>
  <dgm:cxnLst>
    <dgm:cxn modelId="{DF867D0E-2688-4CC0-B0E6-7B6F89895E99}" srcId="{E61F2965-1AF3-4605-98DD-1F9CB3CA8255}" destId="{D6DF6ADD-5758-499E-A61C-BD7CF4B77B81}" srcOrd="0" destOrd="0" parTransId="{00D147F6-815B-433B-A1D7-C91B6FF6ADC8}" sibTransId="{D8BB068F-CEFC-46B1-9F51-128F11B42137}"/>
    <dgm:cxn modelId="{65F6BD0F-1D46-433E-8EC1-DBD5905F6C55}" type="presOf" srcId="{7DD79AC9-D18D-49A7-B32B-FEF46BC3C1D6}" destId="{83B49BC5-81F7-4918-B15E-0A09E1860234}" srcOrd="0" destOrd="0" presId="urn:microsoft.com/office/officeart/2018/2/layout/IconVerticalSolidList"/>
    <dgm:cxn modelId="{4854F122-46CF-433D-95C9-4E3F7B7FF74A}" srcId="{E61F2965-1AF3-4605-98DD-1F9CB3CA8255}" destId="{B4057782-928F-4885-A3A0-3B99952B22AF}" srcOrd="1" destOrd="0" parTransId="{83D5F96E-3B8D-4237-B585-F3DA35680B62}" sibTransId="{862C7853-0906-44D5-AB45-989E6C05293D}"/>
    <dgm:cxn modelId="{C3438654-8E34-4E15-95C0-F89030704EFF}" type="presOf" srcId="{B4057782-928F-4885-A3A0-3B99952B22AF}" destId="{1564608D-D95E-405B-B406-DB25DF20115B}" srcOrd="0" destOrd="0" presId="urn:microsoft.com/office/officeart/2018/2/layout/IconVerticalSolidList"/>
    <dgm:cxn modelId="{9665D366-D4FF-4C3B-8FE2-E11F28A9D567}" srcId="{E61F2965-1AF3-4605-98DD-1F9CB3CA8255}" destId="{7DD79AC9-D18D-49A7-B32B-FEF46BC3C1D6}" srcOrd="2" destOrd="0" parTransId="{283DE475-E3A3-48D7-B9D9-6FCDE6B53784}" sibTransId="{EA6CEF99-8DC8-4BC4-8E51-8E771EF29F5D}"/>
    <dgm:cxn modelId="{E5B216C1-E4DE-47D8-9662-213D5CB0BE41}" type="presOf" srcId="{D6DF6ADD-5758-499E-A61C-BD7CF4B77B81}" destId="{3EFC09AF-C4D7-435F-AC59-00F402014B08}" srcOrd="0" destOrd="0" presId="urn:microsoft.com/office/officeart/2018/2/layout/IconVerticalSolidList"/>
    <dgm:cxn modelId="{373F97D2-B7D8-4CDB-A7D6-9EC8B3D0E059}" type="presOf" srcId="{E61F2965-1AF3-4605-98DD-1F9CB3CA8255}" destId="{48362C1B-F5A8-4CEA-AD39-C94E8423320E}" srcOrd="0" destOrd="0" presId="urn:microsoft.com/office/officeart/2018/2/layout/IconVerticalSolidList"/>
    <dgm:cxn modelId="{77688E79-65F0-419E-BAB7-A5C1CCC2AE48}" type="presParOf" srcId="{48362C1B-F5A8-4CEA-AD39-C94E8423320E}" destId="{E440FDA8-AEE7-439F-B518-4F260157651E}" srcOrd="0" destOrd="0" presId="urn:microsoft.com/office/officeart/2018/2/layout/IconVerticalSolidList"/>
    <dgm:cxn modelId="{6F733428-DEA0-4C35-8E90-06C9C9DD2B52}" type="presParOf" srcId="{E440FDA8-AEE7-439F-B518-4F260157651E}" destId="{EF02860E-7C60-4825-935E-BB3584D39F23}" srcOrd="0" destOrd="0" presId="urn:microsoft.com/office/officeart/2018/2/layout/IconVerticalSolidList"/>
    <dgm:cxn modelId="{FFBA83DD-6F9E-4446-94FA-9C2CBD95BC40}" type="presParOf" srcId="{E440FDA8-AEE7-439F-B518-4F260157651E}" destId="{C382A36B-4C89-487F-BF4D-BCBF56E7E82F}" srcOrd="1" destOrd="0" presId="urn:microsoft.com/office/officeart/2018/2/layout/IconVerticalSolidList"/>
    <dgm:cxn modelId="{0E230E17-7B53-4D85-ABDC-720EF6D1DAA3}" type="presParOf" srcId="{E440FDA8-AEE7-439F-B518-4F260157651E}" destId="{C61B5C43-E0B0-4DD5-85EB-A7C68A72EA08}" srcOrd="2" destOrd="0" presId="urn:microsoft.com/office/officeart/2018/2/layout/IconVerticalSolidList"/>
    <dgm:cxn modelId="{A7E8576B-C9D5-4366-8D92-70F434EBDFD0}" type="presParOf" srcId="{E440FDA8-AEE7-439F-B518-4F260157651E}" destId="{3EFC09AF-C4D7-435F-AC59-00F402014B08}" srcOrd="3" destOrd="0" presId="urn:microsoft.com/office/officeart/2018/2/layout/IconVerticalSolidList"/>
    <dgm:cxn modelId="{EB509193-93E9-4E42-BAB9-3637C52EB6E6}" type="presParOf" srcId="{48362C1B-F5A8-4CEA-AD39-C94E8423320E}" destId="{9540656C-313C-4A16-BBD7-8EAB1D2A3A21}" srcOrd="1" destOrd="0" presId="urn:microsoft.com/office/officeart/2018/2/layout/IconVerticalSolidList"/>
    <dgm:cxn modelId="{7E7B4A4F-D4A8-4672-963C-F6C82DA2B578}" type="presParOf" srcId="{48362C1B-F5A8-4CEA-AD39-C94E8423320E}" destId="{513E3751-6491-473E-9B7F-38317DC2C1E6}" srcOrd="2" destOrd="0" presId="urn:microsoft.com/office/officeart/2018/2/layout/IconVerticalSolidList"/>
    <dgm:cxn modelId="{6E142DBE-E046-44CB-B136-ECF34D871921}" type="presParOf" srcId="{513E3751-6491-473E-9B7F-38317DC2C1E6}" destId="{CF20BB4C-7B6E-449E-B173-E9A350DACB38}" srcOrd="0" destOrd="0" presId="urn:microsoft.com/office/officeart/2018/2/layout/IconVerticalSolidList"/>
    <dgm:cxn modelId="{57C26416-48E8-435B-AD28-8215815A8A33}" type="presParOf" srcId="{513E3751-6491-473E-9B7F-38317DC2C1E6}" destId="{6C4FC36E-29DB-4C62-BEB5-6A58A9F5B659}" srcOrd="1" destOrd="0" presId="urn:microsoft.com/office/officeart/2018/2/layout/IconVerticalSolidList"/>
    <dgm:cxn modelId="{EE020597-A035-439B-93DB-940A639B92C8}" type="presParOf" srcId="{513E3751-6491-473E-9B7F-38317DC2C1E6}" destId="{B877316A-A578-4BCD-AAED-55324DD540F8}" srcOrd="2" destOrd="0" presId="urn:microsoft.com/office/officeart/2018/2/layout/IconVerticalSolidList"/>
    <dgm:cxn modelId="{3CD953E7-5663-4E07-B3ED-7C110830227A}" type="presParOf" srcId="{513E3751-6491-473E-9B7F-38317DC2C1E6}" destId="{1564608D-D95E-405B-B406-DB25DF20115B}" srcOrd="3" destOrd="0" presId="urn:microsoft.com/office/officeart/2018/2/layout/IconVerticalSolidList"/>
    <dgm:cxn modelId="{14128C0D-8A4C-454C-BDE7-291F7C9E2574}" type="presParOf" srcId="{48362C1B-F5A8-4CEA-AD39-C94E8423320E}" destId="{C2866DE6-B04F-40CA-9313-12BE64DF7341}" srcOrd="3" destOrd="0" presId="urn:microsoft.com/office/officeart/2018/2/layout/IconVerticalSolidList"/>
    <dgm:cxn modelId="{9770FC8C-6810-45CB-B081-AAB6347E62E9}" type="presParOf" srcId="{48362C1B-F5A8-4CEA-AD39-C94E8423320E}" destId="{A8414B20-5A4A-4773-8BAA-BC372F7EC155}" srcOrd="4" destOrd="0" presId="urn:microsoft.com/office/officeart/2018/2/layout/IconVerticalSolidList"/>
    <dgm:cxn modelId="{FBD77E6E-F57E-4590-8822-31FC32EFE3D9}" type="presParOf" srcId="{A8414B20-5A4A-4773-8BAA-BC372F7EC155}" destId="{96A82083-181F-46B4-841A-3BB5FF1DCDD6}" srcOrd="0" destOrd="0" presId="urn:microsoft.com/office/officeart/2018/2/layout/IconVerticalSolidList"/>
    <dgm:cxn modelId="{1D81EDAD-E8BD-4CE8-ADEA-A65079A959E4}" type="presParOf" srcId="{A8414B20-5A4A-4773-8BAA-BC372F7EC155}" destId="{159B4C24-EBBF-477A-933D-E1A97C134251}" srcOrd="1" destOrd="0" presId="urn:microsoft.com/office/officeart/2018/2/layout/IconVerticalSolidList"/>
    <dgm:cxn modelId="{1F4B3C4F-118C-4246-9565-97345EF69EFB}" type="presParOf" srcId="{A8414B20-5A4A-4773-8BAA-BC372F7EC155}" destId="{96BED7C8-03E7-4A36-8A75-C427AAD0BD56}" srcOrd="2" destOrd="0" presId="urn:microsoft.com/office/officeart/2018/2/layout/IconVerticalSolidList"/>
    <dgm:cxn modelId="{E928529E-F117-450C-96AE-F622655BF84C}" type="presParOf" srcId="{A8414B20-5A4A-4773-8BAA-BC372F7EC155}" destId="{83B49BC5-81F7-4918-B15E-0A09E186023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02860E-7C60-4825-935E-BB3584D39F23}">
      <dsp:nvSpPr>
        <dsp:cNvPr id="0" name=""/>
        <dsp:cNvSpPr/>
      </dsp:nvSpPr>
      <dsp:spPr>
        <a:xfrm>
          <a:off x="0" y="2902"/>
          <a:ext cx="10509503" cy="8545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82A36B-4C89-487F-BF4D-BCBF56E7E82F}">
      <dsp:nvSpPr>
        <dsp:cNvPr id="0" name=""/>
        <dsp:cNvSpPr/>
      </dsp:nvSpPr>
      <dsp:spPr>
        <a:xfrm>
          <a:off x="258493" y="195170"/>
          <a:ext cx="470448" cy="4699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FC09AF-C4D7-435F-AC59-00F402014B08}">
      <dsp:nvSpPr>
        <dsp:cNvPr id="0" name=""/>
        <dsp:cNvSpPr/>
      </dsp:nvSpPr>
      <dsp:spPr>
        <a:xfrm>
          <a:off x="987436" y="2902"/>
          <a:ext cx="9377224" cy="855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526" tIns="90526" rIns="90526" bIns="90526" numCol="1" spcCol="1270" anchor="ctr" anchorCtr="0">
          <a:noAutofit/>
        </a:bodyPr>
        <a:lstStyle/>
        <a:p>
          <a:pPr marL="0" lvl="0" indent="0" algn="l" defTabSz="622300">
            <a:lnSpc>
              <a:spcPct val="100000"/>
            </a:lnSpc>
            <a:spcBef>
              <a:spcPct val="0"/>
            </a:spcBef>
            <a:spcAft>
              <a:spcPct val="35000"/>
            </a:spcAft>
            <a:buNone/>
          </a:pPr>
          <a:r>
            <a:rPr lang="en-US" sz="1400" kern="1200"/>
            <a:t>SonarQube is a Code Quality Assurance tool that collects and analyses source code and generates reports on the code quality of your project. It integrates static and dynamic analysis technologies, allowing for continuous quality measurement across time. SonarQube inspects and evaluates everything from small stylistic choices to design mistakes. </a:t>
          </a:r>
        </a:p>
      </dsp:txBody>
      <dsp:txXfrm>
        <a:off x="987436" y="2902"/>
        <a:ext cx="9377224" cy="855360"/>
      </dsp:txXfrm>
    </dsp:sp>
    <dsp:sp modelId="{CF20BB4C-7B6E-449E-B173-E9A350DACB38}">
      <dsp:nvSpPr>
        <dsp:cNvPr id="0" name=""/>
        <dsp:cNvSpPr/>
      </dsp:nvSpPr>
      <dsp:spPr>
        <a:xfrm>
          <a:off x="0" y="1025162"/>
          <a:ext cx="10509503" cy="8545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4FC36E-29DB-4C62-BEB5-6A58A9F5B659}">
      <dsp:nvSpPr>
        <dsp:cNvPr id="0" name=""/>
        <dsp:cNvSpPr/>
      </dsp:nvSpPr>
      <dsp:spPr>
        <a:xfrm>
          <a:off x="258493" y="1217430"/>
          <a:ext cx="470448" cy="4699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64608D-D95E-405B-B406-DB25DF20115B}">
      <dsp:nvSpPr>
        <dsp:cNvPr id="0" name=""/>
        <dsp:cNvSpPr/>
      </dsp:nvSpPr>
      <dsp:spPr>
        <a:xfrm>
          <a:off x="987436" y="1025162"/>
          <a:ext cx="9377224" cy="855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526" tIns="90526" rIns="90526" bIns="90526" numCol="1" spcCol="1270" anchor="ctr" anchorCtr="0">
          <a:noAutofit/>
        </a:bodyPr>
        <a:lstStyle/>
        <a:p>
          <a:pPr marL="0" lvl="0" indent="0" algn="l" defTabSz="622300">
            <a:lnSpc>
              <a:spcPct val="100000"/>
            </a:lnSpc>
            <a:spcBef>
              <a:spcPct val="0"/>
            </a:spcBef>
            <a:spcAft>
              <a:spcPct val="35000"/>
            </a:spcAft>
            <a:buNone/>
          </a:pPr>
          <a:r>
            <a:rPr lang="en-US" sz="1400" kern="1200"/>
            <a:t>This gives users with a comprehensive searchable history of the code, allowing them to evaluate where the code is going wrong and decide whether it is due to style issues, code failures, code duplication, a lack of test coverage, or too complex code. </a:t>
          </a:r>
        </a:p>
      </dsp:txBody>
      <dsp:txXfrm>
        <a:off x="987436" y="1025162"/>
        <a:ext cx="9377224" cy="855360"/>
      </dsp:txXfrm>
    </dsp:sp>
    <dsp:sp modelId="{96A82083-181F-46B4-841A-3BB5FF1DCDD6}">
      <dsp:nvSpPr>
        <dsp:cNvPr id="0" name=""/>
        <dsp:cNvSpPr/>
      </dsp:nvSpPr>
      <dsp:spPr>
        <a:xfrm>
          <a:off x="0" y="2047422"/>
          <a:ext cx="10509503" cy="8545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9B4C24-EBBF-477A-933D-E1A97C134251}">
      <dsp:nvSpPr>
        <dsp:cNvPr id="0" name=""/>
        <dsp:cNvSpPr/>
      </dsp:nvSpPr>
      <dsp:spPr>
        <a:xfrm>
          <a:off x="258493" y="2239691"/>
          <a:ext cx="470448" cy="4699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B49BC5-81F7-4918-B15E-0A09E1860234}">
      <dsp:nvSpPr>
        <dsp:cNvPr id="0" name=""/>
        <dsp:cNvSpPr/>
      </dsp:nvSpPr>
      <dsp:spPr>
        <a:xfrm>
          <a:off x="987436" y="2047422"/>
          <a:ext cx="9377224" cy="855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526" tIns="90526" rIns="90526" bIns="90526" numCol="1" spcCol="1270" anchor="ctr" anchorCtr="0">
          <a:noAutofit/>
        </a:bodyPr>
        <a:lstStyle/>
        <a:p>
          <a:pPr marL="0" lvl="0" indent="0" algn="l" defTabSz="622300">
            <a:lnSpc>
              <a:spcPct val="100000"/>
            </a:lnSpc>
            <a:spcBef>
              <a:spcPct val="0"/>
            </a:spcBef>
            <a:spcAft>
              <a:spcPct val="35000"/>
            </a:spcAft>
            <a:buNone/>
          </a:pPr>
          <a:r>
            <a:rPr lang="en-US" sz="1400" kern="1200"/>
            <a:t>The software analyses source code from many perspectives and drills down the code layer by layer, ranging from the module level to the class level, with each level returning metric values and data that should show problematic regions in the source code that require modification.</a:t>
          </a:r>
        </a:p>
      </dsp:txBody>
      <dsp:txXfrm>
        <a:off x="987436" y="2047422"/>
        <a:ext cx="9377224" cy="85536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12/10/21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3015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12/10/21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13018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12/10/21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62784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20151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12/10/21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21502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05562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93195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12/10/21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15222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12/10/21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62281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12/10/21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62170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12/10/21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79367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spc="100">
                <a:solidFill>
                  <a:schemeClr val="tx1">
                    <a:tint val="75000"/>
                  </a:schemeClr>
                </a:solidFill>
              </a:defRPr>
            </a:lvl1pPr>
          </a:lstStyle>
          <a:p>
            <a:fld id="{02AC24A9-CCB6-4F8D-B8DB-C2F3692CFA5A}" type="datetimeFigureOut">
              <a:rPr lang="en-US" smtClean="0"/>
              <a:t>12/10/21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spc="1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spc="1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53410185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txStyles>
    <p:titleStyle>
      <a:lvl1pPr algn="l" defTabSz="914400" rtl="0" eaLnBrk="1" latinLnBrk="0" hangingPunct="1">
        <a:lnSpc>
          <a:spcPct val="90000"/>
        </a:lnSpc>
        <a:spcBef>
          <a:spcPct val="0"/>
        </a:spcBef>
        <a:buNone/>
        <a:defRPr sz="4400" kern="1200" spc="18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spc="15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spc="15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spc="15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spc="15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spc="1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6BE299DB-8616-EB4F-8E3D-A5AA27175FA6}"/>
              </a:ext>
            </a:extLst>
          </p:cNvPr>
          <p:cNvPicPr>
            <a:picLocks noChangeAspect="1"/>
          </p:cNvPicPr>
          <p:nvPr/>
        </p:nvPicPr>
        <p:blipFill rotWithShape="1">
          <a:blip r:embed="rId2"/>
          <a:srcRect t="25196" b="18554"/>
          <a:stretch/>
        </p:blipFill>
        <p:spPr>
          <a:xfrm>
            <a:off x="-3047" y="10"/>
            <a:ext cx="12191999" cy="6857990"/>
          </a:xfrm>
          <a:prstGeom prst="rect">
            <a:avLst/>
          </a:prstGeom>
        </p:spPr>
      </p:pic>
      <p:sp>
        <p:nvSpPr>
          <p:cNvPr id="122" name="Rectangle 121">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2A3FE8-259D-B341-9460-663E9F35AFD1}"/>
              </a:ext>
            </a:extLst>
          </p:cNvPr>
          <p:cNvSpPr>
            <a:spLocks noGrp="1"/>
          </p:cNvSpPr>
          <p:nvPr>
            <p:ph type="ctrTitle"/>
          </p:nvPr>
        </p:nvSpPr>
        <p:spPr>
          <a:xfrm>
            <a:off x="643466" y="643467"/>
            <a:ext cx="10905059" cy="3330353"/>
          </a:xfrm>
          <a:effectLst>
            <a:outerShdw blurRad="50800" dist="38100" dir="2700000" algn="tl" rotWithShape="0">
              <a:prstClr val="black">
                <a:alpha val="40000"/>
              </a:prstClr>
            </a:outerShdw>
          </a:effectLst>
        </p:spPr>
        <p:txBody>
          <a:bodyPr>
            <a:normAutofit/>
          </a:bodyPr>
          <a:lstStyle/>
          <a:p>
            <a:pPr algn="ctr"/>
            <a:r>
              <a:rPr lang="en-US" sz="3600">
                <a:solidFill>
                  <a:schemeClr val="bg1"/>
                </a:solidFill>
              </a:rPr>
              <a:t>SCRUM LORDS</a:t>
            </a:r>
          </a:p>
        </p:txBody>
      </p:sp>
      <p:sp>
        <p:nvSpPr>
          <p:cNvPr id="3" name="Subtitle 2">
            <a:extLst>
              <a:ext uri="{FF2B5EF4-FFF2-40B4-BE49-F238E27FC236}">
                <a16:creationId xmlns:a16="http://schemas.microsoft.com/office/drawing/2014/main" id="{330D7A16-9E90-D64A-AFFE-A7915260F981}"/>
              </a:ext>
            </a:extLst>
          </p:cNvPr>
          <p:cNvSpPr>
            <a:spLocks noGrp="1"/>
          </p:cNvSpPr>
          <p:nvPr>
            <p:ph type="subTitle" idx="1"/>
          </p:nvPr>
        </p:nvSpPr>
        <p:spPr>
          <a:xfrm>
            <a:off x="643466" y="4133135"/>
            <a:ext cx="10902016" cy="1454510"/>
          </a:xfrm>
          <a:effectLst>
            <a:outerShdw blurRad="50800" dist="38100" dir="2700000" algn="tl" rotWithShape="0">
              <a:prstClr val="black">
                <a:alpha val="40000"/>
              </a:prstClr>
            </a:outerShdw>
          </a:effectLst>
        </p:spPr>
        <p:txBody>
          <a:bodyPr>
            <a:normAutofit/>
          </a:bodyPr>
          <a:lstStyle/>
          <a:p>
            <a:pPr algn="ctr"/>
            <a:endParaRPr lang="en-US" sz="1800">
              <a:solidFill>
                <a:schemeClr val="bg1"/>
              </a:solidFill>
            </a:endParaRPr>
          </a:p>
        </p:txBody>
      </p:sp>
      <p:cxnSp>
        <p:nvCxnSpPr>
          <p:cNvPr id="124" name="Straight Connector 123">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987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DF44879F-6698-4394-89D4-7B3CDB92E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a:extLst>
              <a:ext uri="{FF2B5EF4-FFF2-40B4-BE49-F238E27FC236}">
                <a16:creationId xmlns:a16="http://schemas.microsoft.com/office/drawing/2014/main" id="{C65FD3B2-577C-49A0-B40E-4845C5D59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33" name="Picture 31" descr="Logo, company name&#10;&#10;Description automatically generated">
            <a:extLst>
              <a:ext uri="{FF2B5EF4-FFF2-40B4-BE49-F238E27FC236}">
                <a16:creationId xmlns:a16="http://schemas.microsoft.com/office/drawing/2014/main" id="{3051737C-B3D7-4DF0-A4EF-CCABACD59ED6}"/>
              </a:ext>
            </a:extLst>
          </p:cNvPr>
          <p:cNvPicPr>
            <a:picLocks noChangeAspect="1"/>
          </p:cNvPicPr>
          <p:nvPr/>
        </p:nvPicPr>
        <p:blipFill>
          <a:blip r:embed="rId2"/>
          <a:srcRect/>
          <a:stretch/>
        </p:blipFill>
        <p:spPr>
          <a:xfrm>
            <a:off x="7007230" y="-11401"/>
            <a:ext cx="5181722" cy="1289673"/>
          </a:xfrm>
          <a:prstGeom prst="rect">
            <a:avLst/>
          </a:prstGeom>
        </p:spPr>
      </p:pic>
      <p:sp>
        <p:nvSpPr>
          <p:cNvPr id="2" name="Title 1">
            <a:extLst>
              <a:ext uri="{FF2B5EF4-FFF2-40B4-BE49-F238E27FC236}">
                <a16:creationId xmlns:a16="http://schemas.microsoft.com/office/drawing/2014/main" id="{AB0C324B-05C3-3944-9A59-CED0EDD529CC}"/>
              </a:ext>
            </a:extLst>
          </p:cNvPr>
          <p:cNvSpPr>
            <a:spLocks noGrp="1"/>
          </p:cNvSpPr>
          <p:nvPr>
            <p:ph type="title"/>
          </p:nvPr>
        </p:nvSpPr>
        <p:spPr>
          <a:xfrm>
            <a:off x="841248" y="426720"/>
            <a:ext cx="10506456" cy="1919141"/>
          </a:xfrm>
        </p:spPr>
        <p:txBody>
          <a:bodyPr anchor="b">
            <a:normAutofit/>
          </a:bodyPr>
          <a:lstStyle/>
          <a:p>
            <a:r>
              <a:rPr lang="en-US" sz="6000">
                <a:solidFill>
                  <a:srgbClr val="FFFFFF"/>
                </a:solidFill>
              </a:rPr>
              <a:t>SONARQUBE DOCUMENTATION</a:t>
            </a:r>
          </a:p>
        </p:txBody>
      </p:sp>
      <p:sp>
        <p:nvSpPr>
          <p:cNvPr id="40" name="Rectangle 39">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4" name="Content Placeholder 2">
            <a:extLst>
              <a:ext uri="{FF2B5EF4-FFF2-40B4-BE49-F238E27FC236}">
                <a16:creationId xmlns:a16="http://schemas.microsoft.com/office/drawing/2014/main" id="{C6549786-ABF8-4B68-905E-1F2DA8458D9B}"/>
              </a:ext>
            </a:extLst>
          </p:cNvPr>
          <p:cNvGraphicFramePr>
            <a:graphicFrameLocks noGrp="1"/>
          </p:cNvGraphicFramePr>
          <p:nvPr>
            <p:ph idx="1"/>
          </p:nvPr>
        </p:nvGraphicFramePr>
        <p:xfrm>
          <a:off x="841248" y="3337269"/>
          <a:ext cx="10509504" cy="29056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15907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3">
            <a:extLst>
              <a:ext uri="{FF2B5EF4-FFF2-40B4-BE49-F238E27FC236}">
                <a16:creationId xmlns:a16="http://schemas.microsoft.com/office/drawing/2014/main" id="{38468727-63BE-4191-B4A6-C30C82C0E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09FB33-220E-8C4D-AAB3-A4759F07457A}"/>
              </a:ext>
            </a:extLst>
          </p:cNvPr>
          <p:cNvSpPr>
            <a:spLocks noGrp="1"/>
          </p:cNvSpPr>
          <p:nvPr>
            <p:ph type="title"/>
          </p:nvPr>
        </p:nvSpPr>
        <p:spPr>
          <a:xfrm>
            <a:off x="457201" y="412454"/>
            <a:ext cx="2381250" cy="2101850"/>
          </a:xfrm>
        </p:spPr>
        <p:txBody>
          <a:bodyPr>
            <a:normAutofit/>
          </a:bodyPr>
          <a:lstStyle/>
          <a:p>
            <a:r>
              <a:rPr lang="en-US" sz="2400" dirty="0"/>
              <a:t>SONARQUBE</a:t>
            </a:r>
          </a:p>
        </p:txBody>
      </p:sp>
      <p:sp>
        <p:nvSpPr>
          <p:cNvPr id="23" name="Rectangle 15">
            <a:extLst>
              <a:ext uri="{FF2B5EF4-FFF2-40B4-BE49-F238E27FC236}">
                <a16:creationId xmlns:a16="http://schemas.microsoft.com/office/drawing/2014/main" id="{9D355BB6-1BB8-4828-B246-CFB31742D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3483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17">
            <a:extLst>
              <a:ext uri="{FF2B5EF4-FFF2-40B4-BE49-F238E27FC236}">
                <a16:creationId xmlns:a16="http://schemas.microsoft.com/office/drawing/2014/main" id="{CA52A9B9-B2B3-46F0-9D53-0EFF9905B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02180" y="1457218"/>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7D7E8D9A-1459-401C-B6A4-4A8C72910E94}"/>
              </a:ext>
            </a:extLst>
          </p:cNvPr>
          <p:cNvSpPr>
            <a:spLocks noGrp="1"/>
          </p:cNvSpPr>
          <p:nvPr>
            <p:ph idx="1"/>
          </p:nvPr>
        </p:nvSpPr>
        <p:spPr>
          <a:xfrm>
            <a:off x="3128772" y="412454"/>
            <a:ext cx="3272028" cy="2101850"/>
          </a:xfrm>
        </p:spPr>
        <p:txBody>
          <a:bodyPr anchor="ctr">
            <a:normAutofit fontScale="92500"/>
          </a:bodyPr>
          <a:lstStyle/>
          <a:p>
            <a:r>
              <a:rPr lang="en-US" sz="1800" dirty="0"/>
              <a:t>Install and Running SonarQube and Sonar-Scanner</a:t>
            </a:r>
          </a:p>
          <a:p>
            <a:r>
              <a:rPr lang="en-US" sz="1800" dirty="0"/>
              <a:t>Connectivity Sonar to local host (http://localhost:9000/)</a:t>
            </a:r>
          </a:p>
          <a:p>
            <a:endParaRPr lang="en-US" sz="1800" dirty="0"/>
          </a:p>
        </p:txBody>
      </p:sp>
      <p:pic>
        <p:nvPicPr>
          <p:cNvPr id="7" name="Picture 6" descr="A computer screen capture&#10;&#10;Description automatically generated with medium confidence">
            <a:extLst>
              <a:ext uri="{FF2B5EF4-FFF2-40B4-BE49-F238E27FC236}">
                <a16:creationId xmlns:a16="http://schemas.microsoft.com/office/drawing/2014/main" id="{F11E1409-66D3-E348-B762-1923707DB044}"/>
              </a:ext>
            </a:extLst>
          </p:cNvPr>
          <p:cNvPicPr>
            <a:picLocks noChangeAspect="1"/>
          </p:cNvPicPr>
          <p:nvPr/>
        </p:nvPicPr>
        <p:blipFill rotWithShape="1">
          <a:blip r:embed="rId2"/>
          <a:srcRect l="3617" r="8130"/>
          <a:stretch/>
        </p:blipFill>
        <p:spPr>
          <a:xfrm>
            <a:off x="20" y="2313432"/>
            <a:ext cx="6812260" cy="4544568"/>
          </a:xfrm>
          <a:prstGeom prst="rect">
            <a:avLst/>
          </a:prstGeom>
        </p:spPr>
      </p:pic>
      <p:pic>
        <p:nvPicPr>
          <p:cNvPr id="5" name="Content Placeholder 4" descr="Text&#10;&#10;Description automatically generated">
            <a:extLst>
              <a:ext uri="{FF2B5EF4-FFF2-40B4-BE49-F238E27FC236}">
                <a16:creationId xmlns:a16="http://schemas.microsoft.com/office/drawing/2014/main" id="{41D9E551-49F5-A346-B428-0FD3D7361835}"/>
              </a:ext>
            </a:extLst>
          </p:cNvPr>
          <p:cNvPicPr>
            <a:picLocks noChangeAspect="1"/>
          </p:cNvPicPr>
          <p:nvPr/>
        </p:nvPicPr>
        <p:blipFill rotWithShape="1">
          <a:blip r:embed="rId3"/>
          <a:srcRect l="35215" r="18847"/>
          <a:stretch/>
        </p:blipFill>
        <p:spPr>
          <a:xfrm>
            <a:off x="6591299" y="-1"/>
            <a:ext cx="5817806" cy="6858001"/>
          </a:xfrm>
          <a:prstGeom prst="rect">
            <a:avLst/>
          </a:prstGeom>
        </p:spPr>
      </p:pic>
    </p:spTree>
    <p:extLst>
      <p:ext uri="{BB962C8B-B14F-4D97-AF65-F5344CB8AC3E}">
        <p14:creationId xmlns:p14="http://schemas.microsoft.com/office/powerpoint/2010/main" val="3604097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48">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0" name="Rectangle 50">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730A0F-B1C2-4548-9829-DB3B7988E931}"/>
              </a:ext>
            </a:extLst>
          </p:cNvPr>
          <p:cNvSpPr>
            <a:spLocks noGrp="1"/>
          </p:cNvSpPr>
          <p:nvPr>
            <p:ph type="title"/>
          </p:nvPr>
        </p:nvSpPr>
        <p:spPr>
          <a:xfrm>
            <a:off x="1051560" y="586822"/>
            <a:ext cx="3538728" cy="1645920"/>
          </a:xfrm>
        </p:spPr>
        <p:txBody>
          <a:bodyPr vert="horz" lIns="91440" tIns="45720" rIns="91440" bIns="45720" rtlCol="0">
            <a:normAutofit/>
          </a:bodyPr>
          <a:lstStyle/>
          <a:p>
            <a:r>
              <a:rPr lang="en-US" sz="3200"/>
              <a:t>pom.xml</a:t>
            </a:r>
          </a:p>
        </p:txBody>
      </p:sp>
      <p:sp>
        <p:nvSpPr>
          <p:cNvPr id="61" name="Rectangle 52">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Rectangle 54">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Content Placeholder 21">
            <a:extLst>
              <a:ext uri="{FF2B5EF4-FFF2-40B4-BE49-F238E27FC236}">
                <a16:creationId xmlns:a16="http://schemas.microsoft.com/office/drawing/2014/main" id="{12BAF88E-30AA-48F3-98AB-CE67AEEBAE99}"/>
              </a:ext>
            </a:extLst>
          </p:cNvPr>
          <p:cNvSpPr>
            <a:spLocks noGrp="1"/>
          </p:cNvSpPr>
          <p:nvPr>
            <p:ph idx="1"/>
          </p:nvPr>
        </p:nvSpPr>
        <p:spPr>
          <a:xfrm>
            <a:off x="5349240" y="586822"/>
            <a:ext cx="6007608" cy="1645920"/>
          </a:xfrm>
        </p:spPr>
        <p:txBody>
          <a:bodyPr vert="horz" lIns="91440" tIns="45720" rIns="91440" bIns="45720" rtlCol="0" anchor="ctr">
            <a:normAutofit/>
          </a:bodyPr>
          <a:lstStyle/>
          <a:p>
            <a:pPr marL="0" indent="0">
              <a:buNone/>
            </a:pPr>
            <a:r>
              <a:rPr lang="en-US" sz="1800"/>
              <a:t>Sonar Running Screen Shots</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89B6D454-A8D2-E347-8075-2906B0D9B898}"/>
              </a:ext>
            </a:extLst>
          </p:cNvPr>
          <p:cNvPicPr>
            <a:picLocks noChangeAspect="1"/>
          </p:cNvPicPr>
          <p:nvPr/>
        </p:nvPicPr>
        <p:blipFill>
          <a:blip r:embed="rId2"/>
          <a:stretch>
            <a:fillRect/>
          </a:stretch>
        </p:blipFill>
        <p:spPr>
          <a:xfrm>
            <a:off x="887558" y="2729397"/>
            <a:ext cx="4821958" cy="3483864"/>
          </a:xfrm>
          <a:prstGeom prst="rect">
            <a:avLst/>
          </a:prstGeom>
        </p:spPr>
      </p:pic>
      <p:pic>
        <p:nvPicPr>
          <p:cNvPr id="7" name="Picture 6" descr="Text&#10;&#10;Description automatically generated">
            <a:extLst>
              <a:ext uri="{FF2B5EF4-FFF2-40B4-BE49-F238E27FC236}">
                <a16:creationId xmlns:a16="http://schemas.microsoft.com/office/drawing/2014/main" id="{9BE5937D-6C5B-2F45-98DE-132C66EDE1F0}"/>
              </a:ext>
            </a:extLst>
          </p:cNvPr>
          <p:cNvPicPr>
            <a:picLocks noChangeAspect="1"/>
          </p:cNvPicPr>
          <p:nvPr/>
        </p:nvPicPr>
        <p:blipFill>
          <a:blip r:embed="rId3"/>
          <a:stretch>
            <a:fillRect/>
          </a:stretch>
        </p:blipFill>
        <p:spPr>
          <a:xfrm>
            <a:off x="6198781" y="3635964"/>
            <a:ext cx="5523082" cy="1670730"/>
          </a:xfrm>
          <a:prstGeom prst="rect">
            <a:avLst/>
          </a:prstGeom>
        </p:spPr>
      </p:pic>
    </p:spTree>
    <p:extLst>
      <p:ext uri="{BB962C8B-B14F-4D97-AF65-F5344CB8AC3E}">
        <p14:creationId xmlns:p14="http://schemas.microsoft.com/office/powerpoint/2010/main" val="1968505096"/>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34</TotalTime>
  <Words>180</Words>
  <Application>Microsoft Macintosh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Avenir Next LT Pro</vt:lpstr>
      <vt:lpstr>Calibri</vt:lpstr>
      <vt:lpstr>AccentBoxVTI</vt:lpstr>
      <vt:lpstr>SCRUM LORDS</vt:lpstr>
      <vt:lpstr>SONARQUBE DOCUMENTATION</vt:lpstr>
      <vt:lpstr>SONARQUBE</vt:lpstr>
      <vt:lpstr>pom.xml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 LORDS</dc:title>
  <dc:creator>Pandit, Jay Kaushikkumar</dc:creator>
  <cp:lastModifiedBy>Pandit, Jay Kaushikkumar</cp:lastModifiedBy>
  <cp:revision>1</cp:revision>
  <dcterms:created xsi:type="dcterms:W3CDTF">2021-12-11T05:29:40Z</dcterms:created>
  <dcterms:modified xsi:type="dcterms:W3CDTF">2021-12-11T06:04:31Z</dcterms:modified>
</cp:coreProperties>
</file>