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1" r:id="rId5"/>
    <p:sldId id="260" r:id="rId6"/>
    <p:sldId id="262" r:id="rId7"/>
    <p:sldId id="263" r:id="rId8"/>
    <p:sldId id="264" r:id="rId9"/>
    <p:sldId id="265" r:id="rId10"/>
    <p:sldId id="267" r:id="rId11"/>
    <p:sldId id="268" r:id="rId12"/>
    <p:sldId id="269" r:id="rId13"/>
    <p:sldId id="270" r:id="rId14"/>
    <p:sldId id="271" r:id="rId15"/>
    <p:sldId id="272" r:id="rId16"/>
    <p:sldId id="274" r:id="rId17"/>
    <p:sldId id="275" r:id="rId18"/>
    <p:sldId id="277" r:id="rId19"/>
    <p:sldId id="278" r:id="rId20"/>
    <p:sldId id="280"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7F50C60-2C0F-4D40-B050-EC212B7F2FD6}" type="datetimeFigureOut">
              <a:rPr lang="en-IN" smtClean="0"/>
              <a:t>13-04-2022</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3DFC0A-EB6C-4D3B-BDFC-64E0D2B58A16}"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790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50C60-2C0F-4D40-B050-EC212B7F2FD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55802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50C60-2C0F-4D40-B050-EC212B7F2FD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154679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F50C60-2C0F-4D40-B050-EC212B7F2FD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179919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7F50C60-2C0F-4D40-B050-EC212B7F2FD6}" type="datetimeFigureOut">
              <a:rPr lang="en-IN" smtClean="0"/>
              <a:t>13-04-2022</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3DFC0A-EB6C-4D3B-BDFC-64E0D2B58A16}"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39127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F50C60-2C0F-4D40-B050-EC212B7F2FD6}"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35710914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50C60-2C0F-4D40-B050-EC212B7F2FD6}"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298236979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F50C60-2C0F-4D40-B050-EC212B7F2FD6}"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15707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50C60-2C0F-4D40-B050-EC212B7F2FD6}"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116156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7F50C60-2C0F-4D40-B050-EC212B7F2FD6}" type="datetimeFigureOut">
              <a:rPr lang="en-IN" smtClean="0"/>
              <a:t>13-04-2022</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553DFC0A-EB6C-4D3B-BDFC-64E0D2B58A16}"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189341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7F50C60-2C0F-4D40-B050-EC212B7F2FD6}" type="datetimeFigureOut">
              <a:rPr lang="en-IN" smtClean="0"/>
              <a:t>13-04-2022</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553DFC0A-EB6C-4D3B-BDFC-64E0D2B58A16}" type="slidenum">
              <a:rPr lang="en-IN" smtClean="0"/>
              <a:t>‹#›</a:t>
            </a:fld>
            <a:endParaRPr lang="en-IN"/>
          </a:p>
        </p:txBody>
      </p:sp>
    </p:spTree>
    <p:extLst>
      <p:ext uri="{BB962C8B-B14F-4D97-AF65-F5344CB8AC3E}">
        <p14:creationId xmlns:p14="http://schemas.microsoft.com/office/powerpoint/2010/main" val="423008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7F50C60-2C0F-4D40-B050-EC212B7F2FD6}" type="datetimeFigureOut">
              <a:rPr lang="en-IN" smtClean="0"/>
              <a:t>13-04-2022</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3DFC0A-EB6C-4D3B-BDFC-64E0D2B58A16}"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32658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1067991"/>
            <a:ext cx="10318418" cy="4394988"/>
          </a:xfrm>
        </p:spPr>
        <p:txBody>
          <a:bodyPr/>
          <a:lstStyle/>
          <a:p>
            <a:r>
              <a:rPr lang="en-US" dirty="0" smtClean="0"/>
              <a:t>P300</a:t>
            </a:r>
            <a:endParaRPr lang="en-IN" dirty="0"/>
          </a:p>
        </p:txBody>
      </p:sp>
      <p:sp>
        <p:nvSpPr>
          <p:cNvPr id="3" name="Subtitle 2"/>
          <p:cNvSpPr>
            <a:spLocks noGrp="1"/>
          </p:cNvSpPr>
          <p:nvPr>
            <p:ph type="subTitle" idx="1"/>
          </p:nvPr>
        </p:nvSpPr>
        <p:spPr>
          <a:xfrm>
            <a:off x="2436717" y="5812942"/>
            <a:ext cx="8045373" cy="742279"/>
          </a:xfrm>
        </p:spPr>
        <p:txBody>
          <a:bodyPr/>
          <a:lstStyle/>
          <a:p>
            <a:r>
              <a:rPr lang="en-US" dirty="0" smtClean="0"/>
              <a:t>Integrative Theory on P3a and P3b</a:t>
            </a:r>
            <a:endParaRPr lang="en-IN" dirty="0"/>
          </a:p>
        </p:txBody>
      </p:sp>
      <p:sp>
        <p:nvSpPr>
          <p:cNvPr id="4" name="TextBox 3"/>
          <p:cNvSpPr txBox="1"/>
          <p:nvPr/>
        </p:nvSpPr>
        <p:spPr>
          <a:xfrm>
            <a:off x="9310254" y="6040581"/>
            <a:ext cx="3228109" cy="646331"/>
          </a:xfrm>
          <a:prstGeom prst="rect">
            <a:avLst/>
          </a:prstGeom>
          <a:noFill/>
        </p:spPr>
        <p:txBody>
          <a:bodyPr wrap="square" rtlCol="0">
            <a:spAutoFit/>
          </a:bodyPr>
          <a:lstStyle/>
          <a:p>
            <a:pPr algn="ctr"/>
            <a:r>
              <a:rPr lang="en-IN" dirty="0" smtClean="0">
                <a:latin typeface="Bookman Old Style" panose="02050604050505020204" pitchFamily="18" charset="0"/>
              </a:rPr>
              <a:t>Presented by:</a:t>
            </a:r>
          </a:p>
          <a:p>
            <a:pPr algn="ctr"/>
            <a:r>
              <a:rPr lang="en-IN" dirty="0" err="1" smtClean="0">
                <a:latin typeface="Bookman Old Style" panose="02050604050505020204" pitchFamily="18" charset="0"/>
              </a:rPr>
              <a:t>Mamtha</a:t>
            </a:r>
            <a:r>
              <a:rPr lang="en-IN" dirty="0" smtClean="0">
                <a:latin typeface="Bookman Old Style" panose="02050604050505020204" pitchFamily="18" charset="0"/>
              </a:rPr>
              <a:t> K</a:t>
            </a:r>
            <a:endParaRPr lang="en-IN" dirty="0">
              <a:latin typeface="Bookman Old Style" panose="02050604050505020204" pitchFamily="18" charset="0"/>
            </a:endParaRPr>
          </a:p>
        </p:txBody>
      </p:sp>
    </p:spTree>
    <p:extLst>
      <p:ext uri="{BB962C8B-B14F-4D97-AF65-F5344CB8AC3E}">
        <p14:creationId xmlns:p14="http://schemas.microsoft.com/office/powerpoint/2010/main" val="306802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559558"/>
            <a:ext cx="10178322" cy="5827594"/>
          </a:xfrm>
        </p:spPr>
        <p:txBody>
          <a:bodyPr>
            <a:normAutofit fontScale="92500" lnSpcReduction="20000"/>
          </a:bodyPr>
          <a:lstStyle/>
          <a:p>
            <a:r>
              <a:rPr lang="en-US" dirty="0"/>
              <a:t>Test-retest correlation coefficients for oddball task P300 amplitude range from 0.50 to 0.80 and for peak latency from 0.40 to 0.70 </a:t>
            </a:r>
            <a:r>
              <a:rPr lang="en-US" dirty="0" smtClean="0"/>
              <a:t>.</a:t>
            </a:r>
          </a:p>
          <a:p>
            <a:r>
              <a:rPr lang="en-US" dirty="0" smtClean="0"/>
              <a:t>P300 </a:t>
            </a:r>
            <a:r>
              <a:rPr lang="en-US" dirty="0"/>
              <a:t>measures are as reliable as clinical assays, can assess cognitive capability, and are relatively inexpensive to </a:t>
            </a:r>
            <a:r>
              <a:rPr lang="en-US" dirty="0" smtClean="0"/>
              <a:t>obtain.</a:t>
            </a:r>
          </a:p>
          <a:p>
            <a:r>
              <a:rPr lang="en-US" dirty="0" err="1"/>
              <a:t>Neuroelectric</a:t>
            </a:r>
            <a:r>
              <a:rPr lang="en-US" dirty="0"/>
              <a:t> signals are genetically </a:t>
            </a:r>
            <a:r>
              <a:rPr lang="en-US" dirty="0" smtClean="0"/>
              <a:t>transmitted.</a:t>
            </a:r>
          </a:p>
          <a:p>
            <a:r>
              <a:rPr lang="en-US" dirty="0"/>
              <a:t>EEG spectral characteristics are highly similar for identical </a:t>
            </a:r>
            <a:r>
              <a:rPr lang="en-US" dirty="0" smtClean="0"/>
              <a:t>twins and </a:t>
            </a:r>
            <a:r>
              <a:rPr lang="en-US" dirty="0"/>
              <a:t>strong spectral power similarities are observed for biological family members </a:t>
            </a:r>
            <a:r>
              <a:rPr lang="en-US" dirty="0" smtClean="0"/>
              <a:t>.</a:t>
            </a:r>
          </a:p>
          <a:p>
            <a:r>
              <a:rPr lang="en-US" dirty="0"/>
              <a:t>P300 is virtually identical for pairs of monozygotic twins, less so for </a:t>
            </a:r>
            <a:r>
              <a:rPr lang="en-US" dirty="0" err="1"/>
              <a:t>dyzygotic</a:t>
            </a:r>
            <a:r>
              <a:rPr lang="en-US" dirty="0"/>
              <a:t> twins, and different for unrelated controls </a:t>
            </a:r>
            <a:r>
              <a:rPr lang="en-US" dirty="0" smtClean="0"/>
              <a:t>.</a:t>
            </a:r>
          </a:p>
          <a:p>
            <a:r>
              <a:rPr lang="en-US" dirty="0" smtClean="0"/>
              <a:t>P300 </a:t>
            </a:r>
            <a:r>
              <a:rPr lang="en-US" dirty="0"/>
              <a:t>heritability also is evidenced by biologically related family members who demonstrate significant inter-family member correlations for ERP </a:t>
            </a:r>
            <a:r>
              <a:rPr lang="en-US" dirty="0" smtClean="0"/>
              <a:t>measures.</a:t>
            </a:r>
          </a:p>
          <a:p>
            <a:r>
              <a:rPr lang="en-IN" dirty="0"/>
              <a:t>Specific loci on the human genome have been identified that may determine ERP </a:t>
            </a:r>
            <a:r>
              <a:rPr lang="en-IN" dirty="0" smtClean="0"/>
              <a:t>characteristics. </a:t>
            </a:r>
            <a:r>
              <a:rPr lang="en-IN" dirty="0"/>
              <a:t>These observations suggest that P300 may be a marker of disease phenotype </a:t>
            </a:r>
          </a:p>
          <a:p>
            <a:r>
              <a:rPr lang="en-IN" dirty="0" smtClean="0"/>
              <a:t>P300 </a:t>
            </a:r>
            <a:r>
              <a:rPr lang="en-IN" dirty="0"/>
              <a:t>amplitude/latency measurement reliability, genetic origins, and personality variables are important for interpreting individual ERP differences. Genetic factors strongly affect P300, and biological determinants contribute to component </a:t>
            </a:r>
            <a:r>
              <a:rPr lang="en-IN" dirty="0" smtClean="0"/>
              <a:t>variability.</a:t>
            </a:r>
          </a:p>
          <a:p>
            <a:r>
              <a:rPr lang="en-US" dirty="0"/>
              <a:t>T</a:t>
            </a:r>
            <a:r>
              <a:rPr lang="en-US" dirty="0" smtClean="0"/>
              <a:t>he </a:t>
            </a:r>
            <a:r>
              <a:rPr lang="en-US" dirty="0" err="1"/>
              <a:t>neuroelectric</a:t>
            </a:r>
            <a:r>
              <a:rPr lang="en-US" dirty="0"/>
              <a:t> circuit underlying P300 is a fundamental physiological attribute of individual CNS reactivity.</a:t>
            </a:r>
            <a:endParaRPr lang="en-IN" dirty="0"/>
          </a:p>
        </p:txBody>
      </p:sp>
    </p:spTree>
    <p:extLst>
      <p:ext uri="{BB962C8B-B14F-4D97-AF65-F5344CB8AC3E}">
        <p14:creationId xmlns:p14="http://schemas.microsoft.com/office/powerpoint/2010/main" val="350048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82391"/>
          </a:xfrm>
        </p:spPr>
        <p:txBody>
          <a:bodyPr/>
          <a:lstStyle/>
          <a:p>
            <a:r>
              <a:rPr lang="en-US" dirty="0" err="1" smtClean="0"/>
              <a:t>NEUROpsychology</a:t>
            </a:r>
            <a:r>
              <a:rPr lang="en-US" dirty="0" smtClean="0"/>
              <a:t> of p3a and p3b</a:t>
            </a:r>
            <a:endParaRPr lang="en-IN" dirty="0"/>
          </a:p>
        </p:txBody>
      </p:sp>
      <p:sp>
        <p:nvSpPr>
          <p:cNvPr id="3" name="Content Placeholder 2"/>
          <p:cNvSpPr>
            <a:spLocks noGrp="1"/>
          </p:cNvSpPr>
          <p:nvPr>
            <p:ph idx="1"/>
          </p:nvPr>
        </p:nvSpPr>
        <p:spPr>
          <a:xfrm>
            <a:off x="1251678" y="1542197"/>
            <a:ext cx="10178322" cy="4364691"/>
          </a:xfrm>
        </p:spPr>
        <p:txBody>
          <a:bodyPr>
            <a:normAutofit fontScale="85000" lnSpcReduction="10000"/>
          </a:bodyPr>
          <a:lstStyle/>
          <a:p>
            <a:pPr marL="0" indent="0">
              <a:buNone/>
            </a:pPr>
            <a:r>
              <a:rPr lang="en-US" b="1" dirty="0" smtClean="0"/>
              <a:t>NOVELTY P300 POTENTIAL</a:t>
            </a:r>
          </a:p>
          <a:p>
            <a:pPr algn="just"/>
            <a:r>
              <a:rPr lang="en-US" dirty="0" smtClean="0"/>
              <a:t>When </a:t>
            </a:r>
            <a:r>
              <a:rPr lang="en-US" dirty="0"/>
              <a:t>perceptually novel distracters (dog barks, color forms, etc.) occur in a series of more typical (tones, letters of the alphabet, etc.) stimuli, a frontal/central P300 can be elicited with a relatively short peak latency that habituates </a:t>
            </a:r>
            <a:r>
              <a:rPr lang="en-US" dirty="0" smtClean="0"/>
              <a:t>rapidly. It is </a:t>
            </a:r>
            <a:r>
              <a:rPr lang="en-US" dirty="0"/>
              <a:t>interpreted as reflecting frontal lobe activity related to the </a:t>
            </a:r>
            <a:r>
              <a:rPr lang="en-US" dirty="0" smtClean="0"/>
              <a:t>hippocampus.</a:t>
            </a:r>
          </a:p>
          <a:p>
            <a:pPr algn="just"/>
            <a:r>
              <a:rPr lang="en-US" dirty="0" smtClean="0"/>
              <a:t> </a:t>
            </a:r>
            <a:r>
              <a:rPr lang="en-US" dirty="0"/>
              <a:t>With repeated stimulus presentation, novelty P300 decreases in amplitude so that it may be more directly related to the orienting response than the P3b </a:t>
            </a:r>
            <a:r>
              <a:rPr lang="en-US" dirty="0" smtClean="0"/>
              <a:t>.</a:t>
            </a:r>
          </a:p>
          <a:p>
            <a:pPr marL="0" indent="0">
              <a:buNone/>
            </a:pPr>
            <a:r>
              <a:rPr lang="en-US" b="1" dirty="0" smtClean="0"/>
              <a:t>NO-GO P300</a:t>
            </a:r>
          </a:p>
          <a:p>
            <a:pPr algn="just"/>
            <a:r>
              <a:rPr lang="en-US" dirty="0" smtClean="0"/>
              <a:t>The non-novel </a:t>
            </a:r>
            <a:r>
              <a:rPr lang="en-US" dirty="0"/>
              <a:t>repeated stimuli (tones, letters, etc.) are used as distracters in a three-stimulus oddball, </a:t>
            </a:r>
            <a:r>
              <a:rPr lang="en-US" b="1" dirty="0"/>
              <a:t>a “no-go” P300 </a:t>
            </a:r>
            <a:r>
              <a:rPr lang="en-US" dirty="0"/>
              <a:t>is elicited. Subjects do not respond to the infrequent distracter and only respond to the targets </a:t>
            </a:r>
            <a:r>
              <a:rPr lang="en-US" dirty="0" smtClean="0"/>
              <a:t>.</a:t>
            </a:r>
          </a:p>
          <a:p>
            <a:pPr algn="just"/>
            <a:r>
              <a:rPr lang="en-US" dirty="0"/>
              <a:t>The P300 from this type of distracter has maximum amplitude over the central/parietal </a:t>
            </a:r>
            <a:r>
              <a:rPr lang="en-US" dirty="0" smtClean="0"/>
              <a:t>areas.</a:t>
            </a:r>
          </a:p>
          <a:p>
            <a:pPr algn="just"/>
            <a:r>
              <a:rPr lang="en-US" dirty="0"/>
              <a:t>The topographic distribution for this component is somewhat more central than the parietal P300 from the target stimulus. The no-go P300 has been linked to response inhibition mechanisms, although this hypothesis is debated</a:t>
            </a:r>
            <a:endParaRPr lang="en-IN" dirty="0"/>
          </a:p>
        </p:txBody>
      </p:sp>
    </p:spTree>
    <p:extLst>
      <p:ext uri="{BB962C8B-B14F-4D97-AF65-F5344CB8AC3E}">
        <p14:creationId xmlns:p14="http://schemas.microsoft.com/office/powerpoint/2010/main" val="276386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41195"/>
            <a:ext cx="10178322" cy="5538398"/>
          </a:xfrm>
        </p:spPr>
        <p:txBody>
          <a:bodyPr>
            <a:normAutofit lnSpcReduction="10000"/>
          </a:bodyPr>
          <a:lstStyle/>
          <a:p>
            <a:r>
              <a:rPr lang="en-US" dirty="0"/>
              <a:t>For the easy task, P300 amplitude from the distracter and target was largest over the parietal </a:t>
            </a:r>
            <a:r>
              <a:rPr lang="en-US" dirty="0" smtClean="0"/>
              <a:t>electrodes</a:t>
            </a:r>
          </a:p>
          <a:p>
            <a:r>
              <a:rPr lang="en-US" dirty="0"/>
              <a:t>F</a:t>
            </a:r>
            <a:r>
              <a:rPr lang="en-US" dirty="0" smtClean="0"/>
              <a:t>or </a:t>
            </a:r>
            <a:r>
              <a:rPr lang="en-US" dirty="0"/>
              <a:t>the difficult task, P300 from the distracter was larger than that from the target over the frontal/central electrodes. </a:t>
            </a:r>
            <a:endParaRPr lang="en-US" dirty="0" smtClean="0"/>
          </a:p>
          <a:p>
            <a:r>
              <a:rPr lang="en-US" dirty="0" smtClean="0"/>
              <a:t>Target </a:t>
            </a:r>
            <a:r>
              <a:rPr lang="en-US" dirty="0"/>
              <a:t>and distracter amplitude was largest over the parietal electrodes for all conditions. The same outcomes were observed for auditory and visual non-novel distracter stimuli evaluated separately. </a:t>
            </a:r>
            <a:endParaRPr lang="en-US" dirty="0" smtClean="0"/>
          </a:p>
          <a:p>
            <a:r>
              <a:rPr lang="en-US" dirty="0" smtClean="0"/>
              <a:t>Easy </a:t>
            </a:r>
            <a:r>
              <a:rPr lang="en-US" dirty="0"/>
              <a:t>discrimination tasks produced scalp topography similar to no-go P300 potentials, whereas difficult discrimination tasks produced P3a potentials that were similar to novelty </a:t>
            </a:r>
            <a:r>
              <a:rPr lang="en-US" dirty="0" smtClean="0"/>
              <a:t>P300.</a:t>
            </a:r>
          </a:p>
          <a:p>
            <a:r>
              <a:rPr lang="en-US" dirty="0" smtClean="0"/>
              <a:t>The </a:t>
            </a:r>
            <a:r>
              <a:rPr lang="en-US" dirty="0"/>
              <a:t>easy task yielded a central maximum distribution for the novel stimuli and a central/parietal maximum P300 potential for the non-novel stimuli—i.e., the same topography as the no-go P300. </a:t>
            </a:r>
          </a:p>
          <a:p>
            <a:r>
              <a:rPr lang="en-US" dirty="0"/>
              <a:t>Taken together, the findings suggest that the P3a, novelty, and no-go P300 are most likely variants of the same ERP that varies in scalp topography as a function of attentional and task demands.</a:t>
            </a:r>
          </a:p>
          <a:p>
            <a:endParaRPr lang="en-IN" dirty="0"/>
          </a:p>
        </p:txBody>
      </p:sp>
    </p:spTree>
    <p:extLst>
      <p:ext uri="{BB962C8B-B14F-4D97-AF65-F5344CB8AC3E}">
        <p14:creationId xmlns:p14="http://schemas.microsoft.com/office/powerpoint/2010/main" val="305609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804" y="750628"/>
            <a:ext cx="10178322" cy="5047078"/>
          </a:xfrm>
        </p:spPr>
        <p:txBody>
          <a:bodyPr>
            <a:normAutofit/>
          </a:bodyPr>
          <a:lstStyle/>
          <a:p>
            <a:r>
              <a:rPr lang="en-US" dirty="0" smtClean="0"/>
              <a:t>The </a:t>
            </a:r>
            <a:r>
              <a:rPr lang="en-US" dirty="0"/>
              <a:t>functional and neuropsychological origins of different P300 potentials suggest that the P3a, novelty P300, and no-go potentials elicited by distracter stimuli are variants of the same generation system. The differences among these distracter components appear to arise from variation in top-down monitoring by frontal attention mechanisms engaged to evaluate incoming stimuli. Processing of such stimulus events produces P3b activity related to context updating operations and subsequent memory storage. </a:t>
            </a:r>
          </a:p>
          <a:p>
            <a:r>
              <a:rPr lang="en-US" dirty="0" smtClean="0"/>
              <a:t>P3a </a:t>
            </a:r>
            <a:r>
              <a:rPr lang="en-US" dirty="0"/>
              <a:t>may be generated when such stimuli are processed if sufficient attentional focus is engaged. P3b appears to occur when subsequent attentional resources activations promote memory operations in temporal-parietal areas </a:t>
            </a:r>
            <a:endParaRPr lang="en-IN" dirty="0"/>
          </a:p>
        </p:txBody>
      </p:sp>
    </p:spTree>
    <p:extLst>
      <p:ext uri="{BB962C8B-B14F-4D97-AF65-F5344CB8AC3E}">
        <p14:creationId xmlns:p14="http://schemas.microsoft.com/office/powerpoint/2010/main" val="346217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0687" y="1931963"/>
            <a:ext cx="7888406" cy="3063117"/>
          </a:xfrm>
          <a:prstGeom prst="rect">
            <a:avLst/>
          </a:prstGeom>
        </p:spPr>
      </p:pic>
      <p:sp>
        <p:nvSpPr>
          <p:cNvPr id="3" name="TextBox 2"/>
          <p:cNvSpPr txBox="1"/>
          <p:nvPr/>
        </p:nvSpPr>
        <p:spPr>
          <a:xfrm>
            <a:off x="1323833" y="272955"/>
            <a:ext cx="10153934" cy="1384995"/>
          </a:xfrm>
          <a:prstGeom prst="rect">
            <a:avLst/>
          </a:prstGeom>
          <a:noFill/>
        </p:spPr>
        <p:txBody>
          <a:bodyPr wrap="square" rtlCol="0">
            <a:spAutoFit/>
          </a:bodyPr>
          <a:lstStyle/>
          <a:p>
            <a:pPr algn="just"/>
            <a:r>
              <a:rPr lang="en-US" sz="2800" b="1" dirty="0"/>
              <a:t>P3a and P3b data using a difficult target/standard discrimination task in a three-stimulus paradigm from 120 healthy young adults</a:t>
            </a:r>
            <a:endParaRPr lang="en-IN" sz="2800" b="1" dirty="0"/>
          </a:p>
        </p:txBody>
      </p:sp>
      <p:sp>
        <p:nvSpPr>
          <p:cNvPr id="5" name="TextBox 4"/>
          <p:cNvSpPr txBox="1"/>
          <p:nvPr/>
        </p:nvSpPr>
        <p:spPr>
          <a:xfrm>
            <a:off x="2047164" y="5322627"/>
            <a:ext cx="7506269" cy="646331"/>
          </a:xfrm>
          <a:prstGeom prst="rect">
            <a:avLst/>
          </a:prstGeom>
          <a:noFill/>
        </p:spPr>
        <p:txBody>
          <a:bodyPr wrap="square" rtlCol="0">
            <a:spAutoFit/>
          </a:bodyPr>
          <a:lstStyle/>
          <a:p>
            <a:r>
              <a:rPr lang="en-US" dirty="0"/>
              <a:t>The distracter -</a:t>
            </a:r>
            <a:r>
              <a:rPr lang="en-US" dirty="0" smtClean="0"/>
              <a:t> </a:t>
            </a:r>
            <a:r>
              <a:rPr lang="en-US" dirty="0"/>
              <a:t>large black/white checkerboard </a:t>
            </a:r>
            <a:r>
              <a:rPr lang="en-US" dirty="0" smtClean="0"/>
              <a:t>square</a:t>
            </a:r>
          </a:p>
          <a:p>
            <a:r>
              <a:rPr lang="en-US" dirty="0"/>
              <a:t>T</a:t>
            </a:r>
            <a:r>
              <a:rPr lang="en-US" dirty="0" smtClean="0"/>
              <a:t>he </a:t>
            </a:r>
            <a:r>
              <a:rPr lang="en-US" dirty="0"/>
              <a:t>target </a:t>
            </a:r>
            <a:r>
              <a:rPr lang="en-US" dirty="0" smtClean="0"/>
              <a:t>- blue </a:t>
            </a:r>
            <a:r>
              <a:rPr lang="en-US" dirty="0"/>
              <a:t>circle that was slightly larger than the </a:t>
            </a:r>
            <a:r>
              <a:rPr lang="en-US" dirty="0" smtClean="0"/>
              <a:t>standard </a:t>
            </a:r>
            <a:r>
              <a:rPr lang="en-US" dirty="0"/>
              <a:t>blue circle </a:t>
            </a:r>
            <a:endParaRPr lang="en-IN" dirty="0"/>
          </a:p>
        </p:txBody>
      </p:sp>
    </p:spTree>
    <p:extLst>
      <p:ext uri="{BB962C8B-B14F-4D97-AF65-F5344CB8AC3E}">
        <p14:creationId xmlns:p14="http://schemas.microsoft.com/office/powerpoint/2010/main" val="429308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699148"/>
            <a:ext cx="10178322" cy="3593591"/>
          </a:xfrm>
        </p:spPr>
        <p:txBody>
          <a:bodyPr>
            <a:normAutofit lnSpcReduction="10000"/>
          </a:bodyPr>
          <a:lstStyle/>
          <a:p>
            <a:r>
              <a:rPr lang="en-US" dirty="0" smtClean="0"/>
              <a:t>Pharmacological </a:t>
            </a:r>
            <a:r>
              <a:rPr lang="en-US" dirty="0"/>
              <a:t>studies have found dopaminergic mediation of P300 amplitude and </a:t>
            </a:r>
            <a:r>
              <a:rPr lang="en-US" dirty="0" smtClean="0"/>
              <a:t>latency.</a:t>
            </a:r>
          </a:p>
          <a:p>
            <a:r>
              <a:rPr lang="en-IN" dirty="0"/>
              <a:t>A comprehensive review of the wide-ranging P300 neuropharmacology literature suggests that the locus-</a:t>
            </a:r>
            <a:r>
              <a:rPr lang="en-IN" dirty="0" err="1"/>
              <a:t>coeruleus</a:t>
            </a:r>
            <a:r>
              <a:rPr lang="en-IN" dirty="0"/>
              <a:t>-norepinephrine (LC-NE) system underlies parietal P300 (P3b) generation for a target detection </a:t>
            </a:r>
            <a:r>
              <a:rPr lang="en-IN" dirty="0" smtClean="0"/>
              <a:t>task.</a:t>
            </a:r>
          </a:p>
          <a:p>
            <a:r>
              <a:rPr lang="en-US" dirty="0" smtClean="0"/>
              <a:t>LC-NE </a:t>
            </a:r>
            <a:r>
              <a:rPr lang="en-US" dirty="0"/>
              <a:t>contributes to P300 generation is consonant with attention resource allocation and arousal-related effects in </a:t>
            </a:r>
            <a:r>
              <a:rPr lang="en-US" dirty="0" smtClean="0"/>
              <a:t>humans. </a:t>
            </a:r>
            <a:r>
              <a:rPr lang="en-US" dirty="0"/>
              <a:t>The topographic LC-NE activation of temporal-parietal areas also is in agreement with overall P300 </a:t>
            </a:r>
            <a:r>
              <a:rPr lang="en-US" dirty="0" smtClean="0"/>
              <a:t>characteristics. </a:t>
            </a:r>
          </a:p>
          <a:p>
            <a:r>
              <a:rPr lang="en-US" dirty="0"/>
              <a:t>Given that frontal/attention P3a and temporal-parietal/memory P3b origins are associated with dopaminergic and LC-NE activity, respectively, individual ERP differences for acute and chronic drug intake could be associated with specific transmitter responsivity variation</a:t>
            </a:r>
            <a:endParaRPr lang="en-IN" dirty="0"/>
          </a:p>
          <a:p>
            <a:endParaRPr lang="en-IN" dirty="0"/>
          </a:p>
        </p:txBody>
      </p:sp>
      <p:sp>
        <p:nvSpPr>
          <p:cNvPr id="4" name="TextBox 3"/>
          <p:cNvSpPr txBox="1"/>
          <p:nvPr/>
        </p:nvSpPr>
        <p:spPr>
          <a:xfrm>
            <a:off x="1251678" y="791571"/>
            <a:ext cx="8666328" cy="584775"/>
          </a:xfrm>
          <a:prstGeom prst="rect">
            <a:avLst/>
          </a:prstGeom>
          <a:noFill/>
        </p:spPr>
        <p:txBody>
          <a:bodyPr wrap="square" rtlCol="0">
            <a:spAutoFit/>
          </a:bodyPr>
          <a:lstStyle/>
          <a:p>
            <a:r>
              <a:rPr lang="en-US" sz="3200" b="1" dirty="0" smtClean="0"/>
              <a:t>NEUROPHARMACOLOGY OF P300</a:t>
            </a:r>
            <a:endParaRPr lang="en-IN" sz="3200" b="1" dirty="0"/>
          </a:p>
        </p:txBody>
      </p:sp>
    </p:spTree>
    <p:extLst>
      <p:ext uri="{BB962C8B-B14F-4D97-AF65-F5344CB8AC3E}">
        <p14:creationId xmlns:p14="http://schemas.microsoft.com/office/powerpoint/2010/main" val="294122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Figure </a:t>
            </a:r>
            <a:r>
              <a:rPr lang="en-US" dirty="0"/>
              <a:t>8 presents a schematic outline of how these processes might occur. </a:t>
            </a:r>
            <a:r>
              <a:rPr lang="en-US" dirty="0" err="1"/>
              <a:t>Attentiondemanding</a:t>
            </a:r>
            <a:r>
              <a:rPr lang="en-US" dirty="0"/>
              <a:t> stimuli elicit a P3a when the contents of working memory change. These events are hypothesized to initiate neural activity towards the areas associated with P3b production and subsequent memory storage. If the resultant ERP waveforms originate from inhibitory signals derived from stimulus and task processing, a major question is how P3a information is transmitted to structures used for P3b generation (suggested by the black arrows in the figure). Communication of the output from frontal attention and working memory processes to temporal/parietal activation </a:t>
            </a:r>
            <a:r>
              <a:rPr lang="en-US" dirty="0" smtClean="0"/>
              <a:t>.</a:t>
            </a:r>
          </a:p>
          <a:p>
            <a:r>
              <a:rPr lang="en-US" dirty="0"/>
              <a:t>. The target stimulus produces activation in both frontal and temporal/parietal areas. These patterns occur in cortical areas associated with P3a and P3b generation. W</a:t>
            </a:r>
            <a:endParaRPr lang="en-IN" dirty="0"/>
          </a:p>
        </p:txBody>
      </p:sp>
    </p:spTree>
    <p:extLst>
      <p:ext uri="{BB962C8B-B14F-4D97-AF65-F5344CB8AC3E}">
        <p14:creationId xmlns:p14="http://schemas.microsoft.com/office/powerpoint/2010/main" val="35288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545911"/>
            <a:ext cx="10178322" cy="5333682"/>
          </a:xfrm>
        </p:spPr>
        <p:txBody>
          <a:bodyPr>
            <a:normAutofit lnSpcReduction="10000"/>
          </a:bodyPr>
          <a:lstStyle/>
          <a:p>
            <a:pPr marL="0" indent="0">
              <a:buNone/>
            </a:pPr>
            <a:r>
              <a:rPr lang="en-US" sz="2400" b="1" dirty="0" smtClean="0"/>
              <a:t>NEUROELECTRIC UNDERPINNINGS OF P3A AND P3B</a:t>
            </a:r>
          </a:p>
          <a:p>
            <a:pPr algn="just"/>
            <a:r>
              <a:rPr lang="en-US" dirty="0" smtClean="0"/>
              <a:t>Conventional </a:t>
            </a:r>
            <a:r>
              <a:rPr lang="en-US" dirty="0"/>
              <a:t>ERP analyses are performed in the time domain by assessing the amplitudes and latencies of prominent peaks and associating the resulting measures with information processing variables. The distinct time-scales for brain stem, middle latency, and endogenous potentials indicate that frequency is an important parameter for ERP </a:t>
            </a:r>
            <a:r>
              <a:rPr lang="en-US" dirty="0" smtClean="0"/>
              <a:t>interpretation. </a:t>
            </a:r>
          </a:p>
          <a:p>
            <a:pPr algn="just"/>
            <a:r>
              <a:rPr lang="en-US" dirty="0" smtClean="0"/>
              <a:t>Procedures </a:t>
            </a:r>
            <a:r>
              <a:rPr lang="en-US" dirty="0"/>
              <a:t>such as Principal Component Analysis (PCA) and Independent Component Analysis (ICA) are based on mathematical transformations of ERP data and can be employed to separate functionally distinct events that occur simultaneously in </a:t>
            </a:r>
            <a:r>
              <a:rPr lang="en-US" dirty="0" smtClean="0"/>
              <a:t>time.</a:t>
            </a:r>
          </a:p>
          <a:p>
            <a:pPr algn="just"/>
            <a:r>
              <a:rPr lang="en-US" dirty="0"/>
              <a:t>Wavelet transform (WT) is an efficient time-frequency decomposition method , which has been used on ERP signals . The major advantage of WT is its multi-resolution property that employs shorter time windows for higher frequencies and longer time windows for lower frequencies—an attribute that closely matches the structural properties of ERP signals . The variable time frequency localization method therefore takes into consideration the overlapping of ERP components and provides for the efficient analysis of the transient non-stationary ERP signals</a:t>
            </a:r>
            <a:endParaRPr lang="en-IN" dirty="0"/>
          </a:p>
        </p:txBody>
      </p:sp>
    </p:spTree>
    <p:extLst>
      <p:ext uri="{BB962C8B-B14F-4D97-AF65-F5344CB8AC3E}">
        <p14:creationId xmlns:p14="http://schemas.microsoft.com/office/powerpoint/2010/main" val="29831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928049"/>
            <a:ext cx="10178322" cy="4951544"/>
          </a:xfrm>
        </p:spPr>
        <p:txBody>
          <a:bodyPr/>
          <a:lstStyle/>
          <a:p>
            <a:pPr marL="0" indent="0">
              <a:buNone/>
            </a:pPr>
            <a:r>
              <a:rPr lang="en-US" sz="2400" b="1" dirty="0" smtClean="0"/>
              <a:t>EVENT RELATED DESYNCHRONISATION AND P300</a:t>
            </a:r>
            <a:endParaRPr lang="en-IN" sz="2400" b="1" dirty="0" smtClean="0"/>
          </a:p>
          <a:p>
            <a:pPr algn="just"/>
            <a:r>
              <a:rPr lang="en-IN" dirty="0" smtClean="0"/>
              <a:t>Alpha </a:t>
            </a:r>
            <a:r>
              <a:rPr lang="en-IN" dirty="0"/>
              <a:t>suppression (or desynchronization) was first observed by Berger (1929). Phasic alpha event-related desynchronization (ERD) can be induced by sensory stimulation across modalities </a:t>
            </a:r>
            <a:r>
              <a:rPr lang="en-IN" dirty="0" smtClean="0"/>
              <a:t>. </a:t>
            </a:r>
            <a:r>
              <a:rPr lang="en-IN" dirty="0"/>
              <a:t>Alpha ERD also occurs during cognitive processing invoked by task conditions requiring attention and </a:t>
            </a:r>
            <a:r>
              <a:rPr lang="en-IN" dirty="0" smtClean="0"/>
              <a:t>memory. </a:t>
            </a:r>
            <a:r>
              <a:rPr lang="en-IN" dirty="0"/>
              <a:t>ERD originates from a reduction of fast non-phase-locked oscillations, whereas P300 is composed of phase-locked delta and theta-range synchronized oscillations </a:t>
            </a:r>
            <a:r>
              <a:rPr lang="en-IN" dirty="0" smtClean="0"/>
              <a:t>.</a:t>
            </a:r>
          </a:p>
          <a:p>
            <a:pPr algn="just"/>
            <a:r>
              <a:rPr lang="en-US" dirty="0" smtClean="0"/>
              <a:t> </a:t>
            </a:r>
            <a:r>
              <a:rPr lang="en-US" dirty="0"/>
              <a:t>Task-induced alpha frequencies have specific functional meanings: slow alpha ERD (8–10 Hz) is associated with attention and fast </a:t>
            </a:r>
            <a:r>
              <a:rPr lang="en-US" dirty="0" err="1" smtClean="0"/>
              <a:t>al.pha</a:t>
            </a:r>
            <a:r>
              <a:rPr lang="en-US" dirty="0" smtClean="0"/>
              <a:t> </a:t>
            </a:r>
            <a:r>
              <a:rPr lang="en-US" dirty="0"/>
              <a:t>ERD (10–12 Hz) is associated with memory</a:t>
            </a:r>
            <a:endParaRPr lang="en-IN" dirty="0"/>
          </a:p>
        </p:txBody>
      </p:sp>
    </p:spTree>
    <p:extLst>
      <p:ext uri="{BB962C8B-B14F-4D97-AF65-F5344CB8AC3E}">
        <p14:creationId xmlns:p14="http://schemas.microsoft.com/office/powerpoint/2010/main" val="37801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95535"/>
            <a:ext cx="10178322" cy="5784058"/>
          </a:xfrm>
        </p:spPr>
        <p:txBody>
          <a:bodyPr/>
          <a:lstStyle/>
          <a:p>
            <a:pPr algn="just"/>
            <a:r>
              <a:rPr lang="en-US" dirty="0" smtClean="0"/>
              <a:t>ERD </a:t>
            </a:r>
            <a:r>
              <a:rPr lang="en-US" dirty="0"/>
              <a:t>measures were obtained from post-stimulus late alpha power. Strong relationships between ERD and P300 (P3b) were found</a:t>
            </a:r>
            <a:r>
              <a:rPr lang="en-US" dirty="0" smtClean="0"/>
              <a:t>:</a:t>
            </a:r>
          </a:p>
          <a:p>
            <a:pPr lvl="1" algn="just"/>
            <a:r>
              <a:rPr lang="en-US" dirty="0" smtClean="0"/>
              <a:t> 	ERD </a:t>
            </a:r>
            <a:r>
              <a:rPr lang="en-US" dirty="0"/>
              <a:t>onset was negatively associated with P300 amplitude—the shorter the onset time, the larger the component amplitude. </a:t>
            </a:r>
            <a:endParaRPr lang="en-US" dirty="0" smtClean="0"/>
          </a:p>
          <a:p>
            <a:pPr lvl="1" algn="just"/>
            <a:r>
              <a:rPr lang="en-US" dirty="0" smtClean="0"/>
              <a:t>	ERD </a:t>
            </a:r>
            <a:r>
              <a:rPr lang="en-US" dirty="0"/>
              <a:t>onset was positively associated with P300 latency—the shorter the onset time, the shorter the component latency</a:t>
            </a:r>
            <a:r>
              <a:rPr lang="en-US" dirty="0" smtClean="0"/>
              <a:t>.</a:t>
            </a:r>
          </a:p>
          <a:p>
            <a:pPr lvl="1" algn="just"/>
            <a:r>
              <a:rPr lang="en-US" dirty="0" smtClean="0"/>
              <a:t>	Homogenous </a:t>
            </a:r>
            <a:r>
              <a:rPr lang="en-US" dirty="0"/>
              <a:t>variability for each measurement pairing was observed across subjects. </a:t>
            </a:r>
            <a:endParaRPr lang="en-US" dirty="0" smtClean="0"/>
          </a:p>
          <a:p>
            <a:pPr marL="0" indent="0" algn="just">
              <a:buNone/>
            </a:pPr>
            <a:r>
              <a:rPr lang="en-US" dirty="0" smtClean="0"/>
              <a:t>Assuming </a:t>
            </a:r>
            <a:r>
              <a:rPr lang="en-US" dirty="0"/>
              <a:t>that ERD is related to neural inhibition by virtue of its desynchronization origins, P300 amplitude and latency could therefore stem from alpha-band deactivation. Whether P3a is regulated by this process is unknown, but P3b is clearly related to desynchronization of late alpha frequency EEG</a:t>
            </a:r>
            <a:r>
              <a:rPr lang="en-US" dirty="0" smtClean="0"/>
              <a:t>.</a:t>
            </a:r>
          </a:p>
          <a:p>
            <a:pPr marL="0" indent="0" algn="just">
              <a:buNone/>
            </a:pPr>
            <a:r>
              <a:rPr lang="en-US" dirty="0"/>
              <a:t>It is notable in this context that theta and alpha frequencies have been strongly linked to meditation effects—a self-induced </a:t>
            </a:r>
            <a:r>
              <a:rPr lang="en-US" dirty="0" err="1"/>
              <a:t>neuroelectric</a:t>
            </a:r>
            <a:r>
              <a:rPr lang="en-US" dirty="0"/>
              <a:t> inhibition (Cahn and </a:t>
            </a:r>
            <a:r>
              <a:rPr lang="en-US" dirty="0" err="1"/>
              <a:t>Polich</a:t>
            </a:r>
            <a:r>
              <a:rPr lang="en-US" dirty="0"/>
              <a:t>, 2006). Thus, the P300 may be the neuronal consequence of stimulus events important enough to inhibit concomitant brain activity and therefore index processes that are generated by brain mechanisms underlying various types of attention and memory operations.</a:t>
            </a:r>
            <a:endParaRPr lang="en-IN" dirty="0"/>
          </a:p>
          <a:p>
            <a:pPr marL="0" indent="0" algn="just">
              <a:buNone/>
            </a:pPr>
            <a:endParaRPr lang="en-IN" dirty="0"/>
          </a:p>
        </p:txBody>
      </p:sp>
    </p:spTree>
    <p:extLst>
      <p:ext uri="{BB962C8B-B14F-4D97-AF65-F5344CB8AC3E}">
        <p14:creationId xmlns:p14="http://schemas.microsoft.com/office/powerpoint/2010/main" val="33674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p300</a:t>
            </a:r>
            <a:endParaRPr lang="en-IN" dirty="0"/>
          </a:p>
        </p:txBody>
      </p:sp>
      <p:sp>
        <p:nvSpPr>
          <p:cNvPr id="3" name="Content Placeholder 2"/>
          <p:cNvSpPr>
            <a:spLocks noGrp="1"/>
          </p:cNvSpPr>
          <p:nvPr>
            <p:ph idx="1"/>
          </p:nvPr>
        </p:nvSpPr>
        <p:spPr>
          <a:xfrm>
            <a:off x="1251678" y="1874517"/>
            <a:ext cx="10178322" cy="4005075"/>
          </a:xfrm>
        </p:spPr>
        <p:txBody>
          <a:bodyPr>
            <a:normAutofit fontScale="77500" lnSpcReduction="20000"/>
          </a:bodyPr>
          <a:lstStyle/>
          <a:p>
            <a:pPr algn="just"/>
            <a:r>
              <a:rPr lang="en-US" dirty="0" smtClean="0"/>
              <a:t>P300 Signal is an event related potential(ERP),meaning that the signal is seen on a EEG as a rapid single potential change as a response to a sensory, cognitive or motor event.</a:t>
            </a:r>
          </a:p>
          <a:p>
            <a:pPr algn="just"/>
            <a:r>
              <a:rPr lang="en-US" dirty="0" smtClean="0"/>
              <a:t>It is the generation </a:t>
            </a:r>
            <a:r>
              <a:rPr lang="en-US" dirty="0"/>
              <a:t>of a </a:t>
            </a:r>
            <a:r>
              <a:rPr lang="en-US" dirty="0" err="1"/>
              <a:t>neuroelectric</a:t>
            </a:r>
            <a:r>
              <a:rPr lang="en-US" dirty="0"/>
              <a:t> event linked to attention and memory-related </a:t>
            </a:r>
            <a:r>
              <a:rPr lang="en-US" dirty="0" smtClean="0"/>
              <a:t>operations which </a:t>
            </a:r>
            <a:r>
              <a:rPr lang="en-US" dirty="0"/>
              <a:t>might be caused by brain mechanisms engaged to inhibit extraneous brain </a:t>
            </a:r>
            <a:r>
              <a:rPr lang="en-US" dirty="0" smtClean="0"/>
              <a:t>activation.</a:t>
            </a:r>
          </a:p>
          <a:p>
            <a:pPr algn="just"/>
            <a:r>
              <a:rPr lang="en-US" dirty="0"/>
              <a:t>The P300 is produced by a distributed network of brain processes associated with attention and memory operations</a:t>
            </a:r>
            <a:r>
              <a:rPr lang="en-US" dirty="0" smtClean="0"/>
              <a:t>.</a:t>
            </a:r>
          </a:p>
          <a:p>
            <a:pPr algn="just"/>
            <a:r>
              <a:rPr lang="en-US" dirty="0" smtClean="0"/>
              <a:t>P300 </a:t>
            </a:r>
            <a:r>
              <a:rPr lang="en-US" dirty="0"/>
              <a:t>signals could occur from the initial need to enhance focal attention during stimulus detection relative to the contents of working memory </a:t>
            </a:r>
            <a:endParaRPr lang="en-US" dirty="0" smtClean="0"/>
          </a:p>
          <a:p>
            <a:pPr algn="just"/>
            <a:r>
              <a:rPr lang="en-US" dirty="0" smtClean="0"/>
              <a:t>The P300 was first reported 40 years ago.</a:t>
            </a:r>
          </a:p>
          <a:p>
            <a:pPr algn="just"/>
            <a:r>
              <a:rPr lang="en-US" dirty="0" smtClean="0"/>
              <a:t>The Signal’s peak comes an average of 300ms after or “post” the stimuli.</a:t>
            </a:r>
          </a:p>
          <a:p>
            <a:pPr algn="just"/>
            <a:r>
              <a:rPr lang="en-US" dirty="0" smtClean="0"/>
              <a:t>P300 is used to refer to the </a:t>
            </a:r>
            <a:r>
              <a:rPr lang="en-US" b="1" dirty="0" smtClean="0"/>
              <a:t>canonical ERP component</a:t>
            </a:r>
            <a:r>
              <a:rPr lang="en-US" dirty="0" smtClean="0"/>
              <a:t>, which also is called the “</a:t>
            </a:r>
            <a:r>
              <a:rPr lang="en-US" b="1" dirty="0" smtClean="0"/>
              <a:t>P3</a:t>
            </a:r>
            <a:r>
              <a:rPr lang="en-US" dirty="0" smtClean="0"/>
              <a:t>” or the more nebulous </a:t>
            </a:r>
            <a:r>
              <a:rPr lang="en-US" b="1" dirty="0" smtClean="0"/>
              <a:t>“late positive component”(LPC).</a:t>
            </a:r>
          </a:p>
          <a:p>
            <a:pPr algn="just"/>
            <a:r>
              <a:rPr lang="en-US" dirty="0" smtClean="0"/>
              <a:t>There are 2 subcomponents:</a:t>
            </a:r>
          </a:p>
          <a:p>
            <a:pPr lvl="1" algn="just"/>
            <a:r>
              <a:rPr lang="en-US" dirty="0" smtClean="0"/>
              <a:t>P3a</a:t>
            </a:r>
          </a:p>
          <a:p>
            <a:pPr lvl="1" algn="just"/>
            <a:r>
              <a:rPr lang="en-US" dirty="0" smtClean="0"/>
              <a:t>P3b</a:t>
            </a:r>
          </a:p>
        </p:txBody>
      </p:sp>
    </p:spTree>
    <p:extLst>
      <p:ext uri="{BB962C8B-B14F-4D97-AF65-F5344CB8AC3E}">
        <p14:creationId xmlns:p14="http://schemas.microsoft.com/office/powerpoint/2010/main" val="420640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Polich</a:t>
            </a:r>
            <a:r>
              <a:rPr lang="en-US" dirty="0"/>
              <a:t>, John. "Updating P300: an integrative theory of P3a and P3b." </a:t>
            </a:r>
            <a:r>
              <a:rPr lang="en-US" i="1" dirty="0"/>
              <a:t>Clinical neurophysiology</a:t>
            </a:r>
            <a:r>
              <a:rPr lang="en-US" dirty="0"/>
              <a:t> 118, no. 10 (2007): 2128-2148</a:t>
            </a:r>
            <a:r>
              <a:rPr lang="en-US" dirty="0" smtClean="0"/>
              <a:t>.</a:t>
            </a:r>
          </a:p>
          <a:p>
            <a:pPr marL="0" indent="0">
              <a:buNone/>
            </a:pPr>
            <a:r>
              <a:rPr lang="en-US" dirty="0" smtClean="0"/>
              <a:t>[2] </a:t>
            </a:r>
            <a:r>
              <a:rPr lang="en-IN" dirty="0" err="1"/>
              <a:t>Bulat</a:t>
            </a:r>
            <a:r>
              <a:rPr lang="en-IN" dirty="0"/>
              <a:t>, </a:t>
            </a:r>
            <a:r>
              <a:rPr lang="en-IN" dirty="0" err="1"/>
              <a:t>Matvey</a:t>
            </a:r>
            <a:r>
              <a:rPr lang="en-IN" dirty="0"/>
              <a:t>, Alexandra </a:t>
            </a:r>
            <a:r>
              <a:rPr lang="en-IN" dirty="0" err="1"/>
              <a:t>Karpman</a:t>
            </a:r>
            <a:r>
              <a:rPr lang="en-IN" dirty="0"/>
              <a:t>, Alina </a:t>
            </a:r>
            <a:r>
              <a:rPr lang="en-IN" dirty="0" err="1"/>
              <a:t>Samokhina</a:t>
            </a:r>
            <a:r>
              <a:rPr lang="en-IN" dirty="0"/>
              <a:t>, and Alexander </a:t>
            </a:r>
            <a:r>
              <a:rPr lang="en-IN" dirty="0" err="1"/>
              <a:t>Panov</a:t>
            </a:r>
            <a:r>
              <a:rPr lang="en-IN" dirty="0"/>
              <a:t>. "Playing a P300-based BCI VR game leads to changes in cognitive functions of healthy adults." </a:t>
            </a:r>
            <a:r>
              <a:rPr lang="en-IN" i="1" dirty="0" err="1"/>
              <a:t>bioRxiv</a:t>
            </a:r>
            <a:r>
              <a:rPr lang="en-IN" dirty="0"/>
              <a:t> (2020</a:t>
            </a:r>
            <a:r>
              <a:rPr lang="en-IN" dirty="0" smtClean="0"/>
              <a:t>).</a:t>
            </a:r>
          </a:p>
          <a:p>
            <a:pPr marL="0" indent="0">
              <a:buNone/>
            </a:pPr>
            <a:r>
              <a:rPr lang="en-IN" dirty="0" smtClean="0"/>
              <a:t>[3] </a:t>
            </a:r>
            <a:r>
              <a:rPr lang="en-US" dirty="0"/>
              <a:t>An Introduction to Event-Related Potentials and Their Neural </a:t>
            </a:r>
            <a:r>
              <a:rPr lang="en-US" dirty="0" smtClean="0"/>
              <a:t>Origins (Chapter </a:t>
            </a:r>
            <a:r>
              <a:rPr lang="en-US" smtClean="0"/>
              <a:t>1 PDF)</a:t>
            </a:r>
            <a:endParaRPr lang="en-IN" dirty="0"/>
          </a:p>
        </p:txBody>
      </p:sp>
    </p:spTree>
    <p:extLst>
      <p:ext uri="{BB962C8B-B14F-4D97-AF65-F5344CB8AC3E}">
        <p14:creationId xmlns:p14="http://schemas.microsoft.com/office/powerpoint/2010/main" val="78859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2508" y="2866030"/>
            <a:ext cx="645539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scene3d>
              <a:camera prst="perspectiveLeft"/>
              <a:lightRig rig="threePt" dir="t"/>
            </a:scene3d>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126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735" y="3009332"/>
            <a:ext cx="10178322" cy="3593591"/>
          </a:xfrm>
        </p:spPr>
        <p:txBody>
          <a:bodyPr>
            <a:normAutofit fontScale="92500"/>
          </a:bodyPr>
          <a:lstStyle/>
          <a:p>
            <a:r>
              <a:rPr lang="en-US" b="1" dirty="0" smtClean="0"/>
              <a:t>P3a</a:t>
            </a:r>
            <a:r>
              <a:rPr lang="en-US" dirty="0" smtClean="0"/>
              <a:t> originates from stimulus driven </a:t>
            </a:r>
            <a:r>
              <a:rPr lang="en-US" b="1" dirty="0" smtClean="0"/>
              <a:t>frontal focal attention and working memory </a:t>
            </a:r>
            <a:r>
              <a:rPr lang="en-US" dirty="0" smtClean="0"/>
              <a:t>mechanisms during </a:t>
            </a:r>
            <a:r>
              <a:rPr lang="en-US" b="1" dirty="0" smtClean="0"/>
              <a:t>task processing </a:t>
            </a:r>
            <a:r>
              <a:rPr lang="en-US" dirty="0"/>
              <a:t>mediated by </a:t>
            </a:r>
            <a:r>
              <a:rPr lang="en-US" b="1" dirty="0"/>
              <a:t>dopaminergic </a:t>
            </a:r>
            <a:r>
              <a:rPr lang="en-US" b="1" dirty="0" smtClean="0"/>
              <a:t>activity.</a:t>
            </a:r>
            <a:endParaRPr lang="en-US" dirty="0" smtClean="0"/>
          </a:p>
          <a:p>
            <a:r>
              <a:rPr lang="en-US" b="1" dirty="0" smtClean="0"/>
              <a:t>P3b</a:t>
            </a:r>
            <a:r>
              <a:rPr lang="en-US" dirty="0" smtClean="0"/>
              <a:t> originates from </a:t>
            </a:r>
            <a:r>
              <a:rPr lang="en-US" b="1" dirty="0" smtClean="0"/>
              <a:t>temporal-parietal activity </a:t>
            </a:r>
            <a:r>
              <a:rPr lang="en-US" dirty="0" smtClean="0"/>
              <a:t>associated with attention and appears related to </a:t>
            </a:r>
            <a:r>
              <a:rPr lang="en-US" b="1" dirty="0" smtClean="0"/>
              <a:t>subsequent memory processing</a:t>
            </a:r>
            <a:r>
              <a:rPr lang="en-US" dirty="0"/>
              <a:t> where dense </a:t>
            </a:r>
            <a:r>
              <a:rPr lang="en-US" b="1" dirty="0"/>
              <a:t>norepinephrine</a:t>
            </a:r>
            <a:r>
              <a:rPr lang="en-US" dirty="0"/>
              <a:t> inputs are found </a:t>
            </a:r>
            <a:r>
              <a:rPr lang="en-US" dirty="0" smtClean="0"/>
              <a:t>.</a:t>
            </a:r>
          </a:p>
          <a:p>
            <a:r>
              <a:rPr lang="en-US" dirty="0" smtClean="0"/>
              <a:t>Infrequent </a:t>
            </a:r>
            <a:r>
              <a:rPr lang="en-US" dirty="0"/>
              <a:t>distinct tone presented in a series of frequent tones without a task can produce a positive-going waveform having a central/parietal maximum amplitude distribution and relatively short peak latency. This component was dubbed the “P3a” to distinguish it from the task-relevant “P3b” potential elicited during target stimulus </a:t>
            </a:r>
            <a:r>
              <a:rPr lang="en-US" dirty="0" smtClean="0"/>
              <a:t>processing.</a:t>
            </a:r>
          </a:p>
          <a:p>
            <a:r>
              <a:rPr lang="en-US" dirty="0"/>
              <a:t>Several ERPs have been reported that appear related to the P3a. These components are elicited by an infrequent distracter stimulus inserted randomly into the target/standard </a:t>
            </a:r>
            <a:r>
              <a:rPr lang="en-US" dirty="0" smtClean="0"/>
              <a:t>sequence.</a:t>
            </a:r>
            <a:endParaRPr lang="en-IN"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1739" y="272955"/>
            <a:ext cx="4367985" cy="2524836"/>
          </a:xfrm>
          <a:prstGeom prst="rect">
            <a:avLst/>
          </a:prstGeom>
        </p:spPr>
      </p:pic>
    </p:spTree>
    <p:extLst>
      <p:ext uri="{BB962C8B-B14F-4D97-AF65-F5344CB8AC3E}">
        <p14:creationId xmlns:p14="http://schemas.microsoft.com/office/powerpoint/2010/main" val="132677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187355"/>
            <a:ext cx="10178322" cy="4692237"/>
          </a:xfrm>
        </p:spPr>
        <p:txBody>
          <a:bodyPr/>
          <a:lstStyle/>
          <a:p>
            <a:pPr marL="0" indent="0">
              <a:buNone/>
            </a:pPr>
            <a:r>
              <a:rPr lang="en-US" b="1" dirty="0" smtClean="0"/>
              <a:t>FEW DEFINATIONS:</a:t>
            </a:r>
          </a:p>
          <a:p>
            <a:pPr marL="0" indent="0">
              <a:buNone/>
            </a:pPr>
            <a:endParaRPr lang="en-US" b="1" dirty="0" smtClean="0"/>
          </a:p>
          <a:p>
            <a:r>
              <a:rPr lang="en-US" b="1" dirty="0" smtClean="0"/>
              <a:t>Amplitude </a:t>
            </a:r>
            <a:r>
              <a:rPr lang="en-US" b="1" dirty="0"/>
              <a:t>(</a:t>
            </a:r>
            <a:r>
              <a:rPr lang="en-US" b="1" dirty="0" err="1"/>
              <a:t>μV</a:t>
            </a:r>
            <a:r>
              <a:rPr lang="en-US" b="1" dirty="0"/>
              <a:t>) </a:t>
            </a:r>
            <a:r>
              <a:rPr lang="en-US" dirty="0"/>
              <a:t>is defined as the difference between the mean </a:t>
            </a:r>
            <a:r>
              <a:rPr lang="en-US" dirty="0" err="1"/>
              <a:t>prestimulus</a:t>
            </a:r>
            <a:r>
              <a:rPr lang="en-US" dirty="0"/>
              <a:t> baseline voltage and the largest positive-going peak of the ERP waveform within a time window (e.g., 250–500 </a:t>
            </a:r>
            <a:r>
              <a:rPr lang="en-US" dirty="0" err="1"/>
              <a:t>ms</a:t>
            </a:r>
            <a:r>
              <a:rPr lang="en-US" dirty="0"/>
              <a:t>, although the range can vary depending on stimulus modality, task conditions, subject age, etc</a:t>
            </a:r>
            <a:r>
              <a:rPr lang="en-US" dirty="0" smtClean="0"/>
              <a:t>.).</a:t>
            </a:r>
          </a:p>
          <a:p>
            <a:r>
              <a:rPr lang="en-US" dirty="0" smtClean="0"/>
              <a:t> </a:t>
            </a:r>
            <a:r>
              <a:rPr lang="en-US" b="1" dirty="0" smtClean="0"/>
              <a:t>Latency (</a:t>
            </a:r>
            <a:r>
              <a:rPr lang="en-US" b="1" dirty="0" err="1" smtClean="0"/>
              <a:t>ms</a:t>
            </a:r>
            <a:r>
              <a:rPr lang="en-US" b="1" dirty="0" smtClean="0"/>
              <a:t>) </a:t>
            </a:r>
            <a:r>
              <a:rPr lang="en-US" dirty="0" smtClean="0"/>
              <a:t>is </a:t>
            </a:r>
            <a:r>
              <a:rPr lang="en-US" dirty="0"/>
              <a:t>defined as the time from stimulus onset to the point of maximum positive amplitude within a time window. </a:t>
            </a:r>
            <a:endParaRPr lang="en-US" dirty="0" smtClean="0"/>
          </a:p>
          <a:p>
            <a:r>
              <a:rPr lang="en-US" b="1" dirty="0" smtClean="0"/>
              <a:t>P300 </a:t>
            </a:r>
            <a:r>
              <a:rPr lang="en-US" b="1" dirty="0"/>
              <a:t>scalp distribution </a:t>
            </a:r>
            <a:r>
              <a:rPr lang="en-US" dirty="0"/>
              <a:t>is defined as the amplitude change over the midline electrodes (</a:t>
            </a:r>
            <a:r>
              <a:rPr lang="en-US" dirty="0" err="1"/>
              <a:t>Fz</a:t>
            </a:r>
            <a:r>
              <a:rPr lang="en-US" dirty="0"/>
              <a:t>, </a:t>
            </a:r>
            <a:r>
              <a:rPr lang="en-US" dirty="0" err="1"/>
              <a:t>Cz</a:t>
            </a:r>
            <a:r>
              <a:rPr lang="en-US" dirty="0"/>
              <a:t>, </a:t>
            </a:r>
            <a:r>
              <a:rPr lang="en-US" dirty="0" err="1"/>
              <a:t>Pz</a:t>
            </a:r>
            <a:r>
              <a:rPr lang="en-US" dirty="0"/>
              <a:t>), which typically increases in magnitude from the frontal to parietal electrode </a:t>
            </a:r>
            <a:r>
              <a:rPr lang="en-US" dirty="0" smtClean="0"/>
              <a:t>sites.</a:t>
            </a:r>
            <a:endParaRPr lang="en-IN" dirty="0"/>
          </a:p>
        </p:txBody>
      </p:sp>
    </p:spTree>
    <p:extLst>
      <p:ext uri="{BB962C8B-B14F-4D97-AF65-F5344CB8AC3E}">
        <p14:creationId xmlns:p14="http://schemas.microsoft.com/office/powerpoint/2010/main" val="222199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6857"/>
          </a:xfrm>
        </p:spPr>
        <p:txBody>
          <a:bodyPr/>
          <a:lstStyle/>
          <a:p>
            <a:r>
              <a:rPr lang="en-US" dirty="0" smtClean="0"/>
              <a:t>VARIANTS of </a:t>
            </a:r>
            <a:r>
              <a:rPr lang="en-US" dirty="0" err="1" smtClean="0"/>
              <a:t>ODDball</a:t>
            </a:r>
            <a:r>
              <a:rPr lang="en-US" dirty="0" smtClean="0"/>
              <a:t> task</a:t>
            </a:r>
            <a:endParaRPr lang="en-IN" dirty="0"/>
          </a:p>
        </p:txBody>
      </p:sp>
      <p:pic>
        <p:nvPicPr>
          <p:cNvPr id="4" name="Content Placeholder 3"/>
          <p:cNvPicPr>
            <a:picLocks noGrp="1" noChangeAspect="1"/>
          </p:cNvPicPr>
          <p:nvPr>
            <p:ph idx="1"/>
          </p:nvPr>
        </p:nvPicPr>
        <p:blipFill>
          <a:blip r:embed="rId2"/>
          <a:stretch>
            <a:fillRect/>
          </a:stretch>
        </p:blipFill>
        <p:spPr>
          <a:xfrm>
            <a:off x="3729355" y="1610435"/>
            <a:ext cx="4558351" cy="4610858"/>
          </a:xfrm>
          <a:prstGeom prst="rect">
            <a:avLst/>
          </a:prstGeom>
        </p:spPr>
      </p:pic>
    </p:spTree>
    <p:extLst>
      <p:ext uri="{BB962C8B-B14F-4D97-AF65-F5344CB8AC3E}">
        <p14:creationId xmlns:p14="http://schemas.microsoft.com/office/powerpoint/2010/main" val="388119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70496" y="163772"/>
            <a:ext cx="6482686" cy="3712191"/>
          </a:xfrm>
          <a:prstGeom prst="rect">
            <a:avLst/>
          </a:prstGeom>
        </p:spPr>
      </p:pic>
      <p:sp>
        <p:nvSpPr>
          <p:cNvPr id="5" name="TextBox 4"/>
          <p:cNvSpPr txBox="1"/>
          <p:nvPr/>
        </p:nvSpPr>
        <p:spPr>
          <a:xfrm>
            <a:off x="1726442" y="3985146"/>
            <a:ext cx="900752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Stimuli enter the processing system and a memory comparison process is engaged that ascertains whether the current stimulus is either the same as the previous stimulus or </a:t>
            </a:r>
            <a:r>
              <a:rPr lang="en-US" dirty="0" smtClean="0"/>
              <a:t>not.</a:t>
            </a:r>
          </a:p>
          <a:p>
            <a:pPr marL="285750" indent="-285750">
              <a:buFont typeface="Arial" panose="020B0604020202020204" pitchFamily="34" charset="0"/>
              <a:buChar char="•"/>
            </a:pPr>
            <a:r>
              <a:rPr lang="en-US" dirty="0"/>
              <a:t>I</a:t>
            </a:r>
            <a:r>
              <a:rPr lang="en-US" dirty="0" smtClean="0"/>
              <a:t>n </a:t>
            </a:r>
            <a:r>
              <a:rPr lang="en-US" dirty="0"/>
              <a:t>the </a:t>
            </a:r>
            <a:r>
              <a:rPr lang="en-US" b="1" dirty="0"/>
              <a:t>oddball task</a:t>
            </a:r>
            <a:r>
              <a:rPr lang="en-US" dirty="0"/>
              <a:t>, whether a standard or a target stimulus was </a:t>
            </a:r>
            <a:r>
              <a:rPr lang="en-US" dirty="0" smtClean="0"/>
              <a:t>presented.</a:t>
            </a:r>
          </a:p>
          <a:p>
            <a:pPr marL="285750" indent="-285750">
              <a:buFont typeface="Arial" panose="020B0604020202020204" pitchFamily="34" charset="0"/>
              <a:buChar char="•"/>
            </a:pPr>
            <a:r>
              <a:rPr lang="en-US" dirty="0"/>
              <a:t>If the </a:t>
            </a:r>
            <a:r>
              <a:rPr lang="en-US" b="1" dirty="0"/>
              <a:t>incoming stimulus is the same</a:t>
            </a:r>
            <a:r>
              <a:rPr lang="en-US" dirty="0"/>
              <a:t>, the neural model of the stimulus environment is unchanged, and </a:t>
            </a:r>
            <a:r>
              <a:rPr lang="en-US" b="1" dirty="0"/>
              <a:t>sensory evoked potentials</a:t>
            </a:r>
            <a:r>
              <a:rPr lang="en-US" dirty="0"/>
              <a:t> (</a:t>
            </a:r>
            <a:r>
              <a:rPr lang="en-US" b="1" dirty="0"/>
              <a:t>N100, P200, N200</a:t>
            </a:r>
            <a:r>
              <a:rPr lang="en-US" dirty="0"/>
              <a:t>) are obtained after signal averaging</a:t>
            </a:r>
            <a:r>
              <a:rPr lang="en-US" dirty="0" smtClean="0"/>
              <a:t>.</a:t>
            </a:r>
          </a:p>
          <a:p>
            <a:pPr marL="285750" indent="-285750">
              <a:buFont typeface="Arial" panose="020B0604020202020204" pitchFamily="34" charset="0"/>
              <a:buChar char="•"/>
            </a:pPr>
            <a:r>
              <a:rPr lang="en-US" dirty="0"/>
              <a:t>If the </a:t>
            </a:r>
            <a:r>
              <a:rPr lang="en-US" b="1" dirty="0"/>
              <a:t>incoming stimulus is not the same </a:t>
            </a:r>
            <a:r>
              <a:rPr lang="en-US" dirty="0"/>
              <a:t>and the subject allocates attentional resources to the target, the neural representation of the stimulus environment is changed or updated, such that a </a:t>
            </a:r>
            <a:r>
              <a:rPr lang="en-US" b="1" dirty="0"/>
              <a:t>P300 (P3b) </a:t>
            </a:r>
            <a:r>
              <a:rPr lang="en-US" dirty="0"/>
              <a:t>potential is generated in addition to the sensory evoked </a:t>
            </a:r>
            <a:r>
              <a:rPr lang="en-US" dirty="0" smtClean="0"/>
              <a:t>potentials.</a:t>
            </a:r>
            <a:endParaRPr lang="en-IN" dirty="0"/>
          </a:p>
        </p:txBody>
      </p:sp>
    </p:spTree>
    <p:extLst>
      <p:ext uri="{BB962C8B-B14F-4D97-AF65-F5344CB8AC3E}">
        <p14:creationId xmlns:p14="http://schemas.microsoft.com/office/powerpoint/2010/main" val="173579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7931" y="1549021"/>
            <a:ext cx="3113125" cy="3594100"/>
          </a:xfrm>
          <a:prstGeom prst="rect">
            <a:avLst/>
          </a:prstGeom>
        </p:spPr>
      </p:pic>
      <p:sp>
        <p:nvSpPr>
          <p:cNvPr id="5" name="TextBox 4"/>
          <p:cNvSpPr txBox="1"/>
          <p:nvPr/>
        </p:nvSpPr>
        <p:spPr>
          <a:xfrm>
            <a:off x="4926842" y="545910"/>
            <a:ext cx="6414448" cy="5355312"/>
          </a:xfrm>
          <a:prstGeom prst="rect">
            <a:avLst/>
          </a:prstGeom>
          <a:noFill/>
        </p:spPr>
        <p:txBody>
          <a:bodyPr wrap="square" rtlCol="0">
            <a:spAutoFit/>
          </a:bodyPr>
          <a:lstStyle/>
          <a:p>
            <a:r>
              <a:rPr lang="en-US" sz="2400" b="1" dirty="0" smtClean="0"/>
              <a:t>Conceptual </a:t>
            </a:r>
            <a:r>
              <a:rPr lang="en-US" sz="2400" b="1" dirty="0"/>
              <a:t>relationship between attentional resource allocation and P300 outcomes</a:t>
            </a:r>
            <a:r>
              <a:rPr lang="en-US" sz="2400" b="1" dirty="0" smtClean="0"/>
              <a:t>.</a:t>
            </a:r>
          </a:p>
          <a:p>
            <a:endParaRPr lang="en-US" b="1" dirty="0"/>
          </a:p>
          <a:p>
            <a:pPr marL="285750" indent="-285750" algn="just">
              <a:buFont typeface="Arial" panose="020B0604020202020204" pitchFamily="34" charset="0"/>
              <a:buChar char="•"/>
            </a:pPr>
            <a:r>
              <a:rPr lang="en-US" dirty="0"/>
              <a:t>The processing system is modulated by overall arousal level, which governs the amount of attention available for task </a:t>
            </a:r>
            <a:r>
              <a:rPr lang="en-US" dirty="0" smtClean="0"/>
              <a:t>performance.</a:t>
            </a:r>
          </a:p>
          <a:p>
            <a:pPr marL="285750" indent="-285750" algn="just">
              <a:buFont typeface="Arial" panose="020B0604020202020204" pitchFamily="34" charset="0"/>
              <a:buChar char="•"/>
            </a:pPr>
            <a:r>
              <a:rPr lang="en-US" dirty="0" smtClean="0"/>
              <a:t>When </a:t>
            </a:r>
            <a:r>
              <a:rPr lang="en-US" dirty="0"/>
              <a:t>task conditions are undemanding, P300 amplitude is hypothesized to index attentional resources such that amplitude is relatively large and peak latency is relatively short. </a:t>
            </a:r>
            <a:endParaRPr lang="en-US" dirty="0" smtClean="0"/>
          </a:p>
          <a:p>
            <a:pPr marL="285750" indent="-285750" algn="just">
              <a:buFont typeface="Arial" panose="020B0604020202020204" pitchFamily="34" charset="0"/>
              <a:buChar char="•"/>
            </a:pPr>
            <a:r>
              <a:rPr lang="en-US" dirty="0" smtClean="0"/>
              <a:t>Hence</a:t>
            </a:r>
            <a:r>
              <a:rPr lang="en-US" dirty="0"/>
              <a:t>, for tasks that require greater amounts of attentional resources, P300 amplitude is smaller and peak latency is longer as processing resources are used for task </a:t>
            </a:r>
            <a:r>
              <a:rPr lang="en-US" dirty="0" smtClean="0"/>
              <a:t>performance.</a:t>
            </a:r>
          </a:p>
          <a:p>
            <a:pPr marL="285750" indent="-285750" algn="just">
              <a:buFont typeface="Arial" panose="020B0604020202020204" pitchFamily="34" charset="0"/>
              <a:buChar char="•"/>
            </a:pPr>
            <a:r>
              <a:rPr lang="en-US" dirty="0" smtClean="0"/>
              <a:t>Passive </a:t>
            </a:r>
            <a:r>
              <a:rPr lang="en-US" dirty="0"/>
              <a:t>stimulus processing generally produces smaller P300 amplitudes than active tasks, because stimulus and non-task events engage attentional resources to reduce amplitude. </a:t>
            </a:r>
            <a:endParaRPr lang="en-US" dirty="0" smtClean="0"/>
          </a:p>
          <a:p>
            <a:pPr marL="285750" indent="-285750" algn="just">
              <a:buFont typeface="Arial" panose="020B0604020202020204" pitchFamily="34" charset="0"/>
              <a:buChar char="•"/>
            </a:pPr>
            <a:r>
              <a:rPr lang="en-US" dirty="0" smtClean="0"/>
              <a:t>Further</a:t>
            </a:r>
            <a:r>
              <a:rPr lang="en-US" dirty="0"/>
              <a:t>, trait and state arousal levels affect the availability of attention processes to modulate P300</a:t>
            </a:r>
            <a:endParaRPr lang="en-IN" b="1" dirty="0"/>
          </a:p>
        </p:txBody>
      </p:sp>
    </p:spTree>
    <p:extLst>
      <p:ext uri="{BB962C8B-B14F-4D97-AF65-F5344CB8AC3E}">
        <p14:creationId xmlns:p14="http://schemas.microsoft.com/office/powerpoint/2010/main" val="204525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7087" y="443554"/>
            <a:ext cx="10178322" cy="6025485"/>
          </a:xfrm>
        </p:spPr>
        <p:txBody>
          <a:bodyPr>
            <a:normAutofit/>
          </a:bodyPr>
          <a:lstStyle/>
          <a:p>
            <a:pPr algn="just"/>
            <a:r>
              <a:rPr lang="en-US" b="1" dirty="0" smtClean="0"/>
              <a:t>Target-to-Target </a:t>
            </a:r>
            <a:r>
              <a:rPr lang="en-US" b="1" dirty="0"/>
              <a:t>interval (TTI)</a:t>
            </a:r>
            <a:r>
              <a:rPr lang="en-US" dirty="0"/>
              <a:t> for stimulus sequences defined by the number of </a:t>
            </a:r>
            <a:r>
              <a:rPr lang="en-US" dirty="0" err="1"/>
              <a:t>nontarget</a:t>
            </a:r>
            <a:r>
              <a:rPr lang="en-US" dirty="0"/>
              <a:t> (standard) stimuli that occur before the detected </a:t>
            </a:r>
            <a:r>
              <a:rPr lang="en-US" dirty="0" smtClean="0"/>
              <a:t>target.</a:t>
            </a:r>
          </a:p>
          <a:p>
            <a:pPr algn="just"/>
            <a:r>
              <a:rPr lang="en-US" b="1" dirty="0"/>
              <a:t>TTI</a:t>
            </a:r>
            <a:r>
              <a:rPr lang="en-US" dirty="0"/>
              <a:t> determines how quickly resources can be redirected to process target </a:t>
            </a:r>
            <a:r>
              <a:rPr lang="en-US" dirty="0" smtClean="0"/>
              <a:t>stimuli. </a:t>
            </a:r>
            <a:r>
              <a:rPr lang="en-US" dirty="0"/>
              <a:t>Short intervals produce smaller P300 components than longer </a:t>
            </a:r>
            <a:r>
              <a:rPr lang="en-US" dirty="0" smtClean="0"/>
              <a:t>intervals, </a:t>
            </a:r>
            <a:r>
              <a:rPr lang="en-US" dirty="0"/>
              <a:t>with TTIs of 6–8 seconds or greater eliminating probability </a:t>
            </a:r>
            <a:r>
              <a:rPr lang="en-US" dirty="0" smtClean="0"/>
              <a:t>effects.</a:t>
            </a:r>
          </a:p>
          <a:p>
            <a:r>
              <a:rPr lang="en-US" dirty="0" smtClean="0"/>
              <a:t>Even </a:t>
            </a:r>
            <a:r>
              <a:rPr lang="en-US" dirty="0"/>
              <a:t>when the target stimulus probability is unitary, the time between events is the </a:t>
            </a:r>
            <a:r>
              <a:rPr lang="en-US" b="1" i="1" dirty="0"/>
              <a:t>primary determinant</a:t>
            </a:r>
            <a:r>
              <a:rPr lang="en-US" dirty="0"/>
              <a:t> of P300 amplitude. </a:t>
            </a:r>
            <a:endParaRPr lang="en-US" dirty="0" smtClean="0"/>
          </a:p>
          <a:p>
            <a:r>
              <a:rPr lang="en-US" dirty="0"/>
              <a:t>TTI results demonstrated that component size is small for relatively rapid stimulus presentations, whereas target stimulus items occurring at longer intervals yield maximum component </a:t>
            </a:r>
            <a:r>
              <a:rPr lang="en-US" dirty="0" smtClean="0"/>
              <a:t>amplitudes.</a:t>
            </a:r>
          </a:p>
          <a:p>
            <a:r>
              <a:rPr lang="en-US" b="1" dirty="0"/>
              <a:t>P300 latency </a:t>
            </a:r>
            <a:r>
              <a:rPr lang="en-US" dirty="0"/>
              <a:t>is thought to index classification speed, which is proportional to the time required to detect and evaluate a target </a:t>
            </a:r>
            <a:r>
              <a:rPr lang="en-US" dirty="0" smtClean="0"/>
              <a:t>stimulus.</a:t>
            </a:r>
            <a:r>
              <a:rPr lang="en-US" dirty="0"/>
              <a:t> Like P300 amplitude, component latency changes across the scalp and is shorter over frontal areas but longer over parietal areas </a:t>
            </a:r>
            <a:r>
              <a:rPr lang="en-US" dirty="0" smtClean="0"/>
              <a:t>.</a:t>
            </a:r>
          </a:p>
          <a:p>
            <a:r>
              <a:rPr lang="en-US" b="1" dirty="0"/>
              <a:t>Stimulus and task requirements </a:t>
            </a:r>
            <a:r>
              <a:rPr lang="en-US" dirty="0"/>
              <a:t>contribute to the association between P300 latency and response time, but the strength or sensitivity of the relationship between latency and response time varies across stimulus-response compatibility and Stroop choice-response tasks.</a:t>
            </a:r>
          </a:p>
          <a:p>
            <a:endParaRPr lang="en-IN" dirty="0"/>
          </a:p>
        </p:txBody>
      </p:sp>
    </p:spTree>
    <p:extLst>
      <p:ext uri="{BB962C8B-B14F-4D97-AF65-F5344CB8AC3E}">
        <p14:creationId xmlns:p14="http://schemas.microsoft.com/office/powerpoint/2010/main" val="8236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734" y="539088"/>
            <a:ext cx="10178322" cy="3593591"/>
          </a:xfrm>
        </p:spPr>
        <p:txBody>
          <a:bodyPr>
            <a:normAutofit lnSpcReduction="10000"/>
          </a:bodyPr>
          <a:lstStyle/>
          <a:p>
            <a:r>
              <a:rPr lang="en-US" b="1" dirty="0" smtClean="0"/>
              <a:t>Semantic-based </a:t>
            </a:r>
            <a:r>
              <a:rPr lang="en-US" b="1" dirty="0"/>
              <a:t>compatibility tasks </a:t>
            </a:r>
            <a:r>
              <a:rPr lang="en-US" dirty="0"/>
              <a:t>produce a larger P300 latency/response time difference compared </a:t>
            </a:r>
            <a:r>
              <a:rPr lang="en-US" b="1" dirty="0"/>
              <a:t>to spatial compatibility tasks. </a:t>
            </a:r>
            <a:endParaRPr lang="en-US" b="1" dirty="0" smtClean="0"/>
          </a:p>
          <a:p>
            <a:r>
              <a:rPr lang="en-US" dirty="0"/>
              <a:t>P300 latency has been used as a metric for timing mental events producing other ERP components </a:t>
            </a:r>
            <a:r>
              <a:rPr lang="en-US" dirty="0" smtClean="0"/>
              <a:t>.</a:t>
            </a:r>
          </a:p>
          <a:p>
            <a:r>
              <a:rPr lang="en-US" dirty="0" smtClean="0"/>
              <a:t>An </a:t>
            </a:r>
            <a:r>
              <a:rPr lang="en-US" dirty="0"/>
              <a:t>insightful review found that P300 timing is sensitive to both stimulus- and </a:t>
            </a:r>
            <a:r>
              <a:rPr lang="en-US" dirty="0" smtClean="0"/>
              <a:t>response related </a:t>
            </a:r>
            <a:r>
              <a:rPr lang="en-US" dirty="0"/>
              <a:t>processing when responding is fast </a:t>
            </a:r>
            <a:r>
              <a:rPr lang="en-US" dirty="0" smtClean="0"/>
              <a:t>. </a:t>
            </a:r>
            <a:r>
              <a:rPr lang="en-US" dirty="0"/>
              <a:t>This conclusion has evolved into the intriguing possibility that P300 may originate from the neural linkage between stimulus perception and the response to that </a:t>
            </a:r>
            <a:r>
              <a:rPr lang="en-US" dirty="0" smtClean="0"/>
              <a:t>event.</a:t>
            </a:r>
          </a:p>
          <a:p>
            <a:r>
              <a:rPr lang="en-US" dirty="0"/>
              <a:t>P300 peak latency is proportional to stimulus evaluation timing, is sensitive to task processing demands, and varies with individual differences in cognitive capability. </a:t>
            </a:r>
            <a:endParaRPr lang="en-IN" dirty="0"/>
          </a:p>
          <a:p>
            <a:endParaRPr lang="en-US" dirty="0"/>
          </a:p>
          <a:p>
            <a:endParaRPr lang="en-IN" dirty="0"/>
          </a:p>
        </p:txBody>
      </p:sp>
    </p:spTree>
    <p:extLst>
      <p:ext uri="{BB962C8B-B14F-4D97-AF65-F5344CB8AC3E}">
        <p14:creationId xmlns:p14="http://schemas.microsoft.com/office/powerpoint/2010/main" val="189339723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2168</TotalTime>
  <Words>2227</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Gill Sans MT</vt:lpstr>
      <vt:lpstr>Impact</vt:lpstr>
      <vt:lpstr>Badge</vt:lpstr>
      <vt:lpstr>P300</vt:lpstr>
      <vt:lpstr>p300</vt:lpstr>
      <vt:lpstr>PowerPoint Presentation</vt:lpstr>
      <vt:lpstr>PowerPoint Presentation</vt:lpstr>
      <vt:lpstr>VARIANTS of ODDball task</vt:lpstr>
      <vt:lpstr>PowerPoint Presentation</vt:lpstr>
      <vt:lpstr>PowerPoint Presentation</vt:lpstr>
      <vt:lpstr>PowerPoint Presentation</vt:lpstr>
      <vt:lpstr>PowerPoint Presentation</vt:lpstr>
      <vt:lpstr>PowerPoint Presentation</vt:lpstr>
      <vt:lpstr>NEUROpsychology of p3a and p3b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P300</dc:title>
  <dc:creator>Microsoft account</dc:creator>
  <cp:lastModifiedBy>MamthaK</cp:lastModifiedBy>
  <cp:revision>36</cp:revision>
  <dcterms:created xsi:type="dcterms:W3CDTF">2021-10-18T17:47:38Z</dcterms:created>
  <dcterms:modified xsi:type="dcterms:W3CDTF">2022-04-13T12:06:55Z</dcterms:modified>
</cp:coreProperties>
</file>