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6" r:id="rId3"/>
    <p:sldId id="265" r:id="rId4"/>
    <p:sldId id="260" r:id="rId5"/>
    <p:sldId id="263" r:id="rId6"/>
    <p:sldId id="270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6E088C3-ECF7-41AE-80E7-3BEC71A07248}">
          <p14:sldIdLst>
            <p14:sldId id="257"/>
            <p14:sldId id="266"/>
            <p14:sldId id="265"/>
            <p14:sldId id="260"/>
            <p14:sldId id="263"/>
            <p14:sldId id="270"/>
          </p14:sldIdLst>
        </p14:section>
        <p14:section name="Consejos ADICIONALES" id="{40D6BBE7-EDC4-44EE-8D04-B371D440667B}">
          <p14:sldIdLst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60"/>
    <a:srgbClr val="F9E3CB"/>
    <a:srgbClr val="018D91"/>
    <a:srgbClr val="BA4042"/>
    <a:srgbClr val="DADBD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 autoAdjust="0"/>
    <p:restoredTop sz="78710" autoAdjust="0"/>
  </p:normalViewPr>
  <p:slideViewPr>
    <p:cSldViewPr snapToGrid="0">
      <p:cViewPr varScale="1">
        <p:scale>
          <a:sx n="88" d="100"/>
          <a:sy n="88" d="100"/>
        </p:scale>
        <p:origin x="178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8A3544-385A-47A9-AAA5-ECDE6612A11F}" type="datetime1">
              <a:rPr lang="es-ES" smtClean="0"/>
              <a:t>10/12/2024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73BE05-6C7D-468D-B433-DDFC4F0819BE}" type="datetime1">
              <a:rPr lang="es-ES" smtClean="0"/>
              <a:t>10/12/2024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Haga clic para modificar los estilos de texto del patrón</a:t>
            </a:r>
            <a:endParaRPr lang="en-US"/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Buenas tardes mi nombre es Dysmar Vidal,  actualmente estoy estudiando Análisis de datos y se nos encargado un proyecto referente al </a:t>
            </a:r>
            <a:r>
              <a:rPr lang="es-ES" dirty="0" err="1"/>
              <a:t>Airb&amp;b</a:t>
            </a:r>
            <a:r>
              <a:rPr lang="es-ES" dirty="0"/>
              <a:t> en la ciudad de Londres. Como Agente organizador de viajes evaluaremos las opciones 3B “Buena, Bonita y Barata” para una escapada en esta ciudad.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F73BE05-6C7D-468D-B433-DDFC4F0819BE}" type="datetime1">
              <a:rPr lang="es-ES" smtClean="0"/>
              <a:t>10/12/2024</a:t>
            </a:fld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05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mi objetivo es crear una programación de viaje personalizada para una experiencia atractiva en Londres, utilizando hospedajes en pisos de corta estancia a través de Airbnb. Basándonos en cierto perfil de viajeros, indicaremos algunas recomendaciones basadas en datos sobre los mejores barrios para hospedarse, los mejores precios y las atracciones clave de la ciudad.</a:t>
            </a:r>
          </a:p>
          <a:p>
            <a:pPr>
              <a:lnSpc>
                <a:spcPts val="1425"/>
              </a:lnSpc>
            </a:pPr>
            <a:b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Este enfoque no solo ofrece una experiencia de viaje personalizada, sino que también se basa en un análisis de datos efectivo para garantizar que el alojamiento con características y movilidad para que las actividades sean rentables y satisfactorias para los viajeros. 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F73BE05-6C7D-468D-B433-DDFC4F0819BE}" type="datetime1">
              <a:rPr lang="es-ES" smtClean="0"/>
              <a:t>10/12/2024</a:t>
            </a:fld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FFFFFF"/>
                </a:solidFill>
                <a:effectLst/>
                <a:latin typeface="Google Sans"/>
              </a:rPr>
              <a:t>Londres</a:t>
            </a:r>
            <a:r>
              <a:rPr lang="es-ES" b="0" i="0" dirty="0">
                <a:solidFill>
                  <a:srgbClr val="BFBFBF"/>
                </a:solidFill>
                <a:effectLst/>
                <a:latin typeface="Google Sans"/>
              </a:rPr>
              <a:t> es la ciudad más </a:t>
            </a:r>
            <a:r>
              <a:rPr lang="es-ES" b="0" i="0" dirty="0">
                <a:solidFill>
                  <a:srgbClr val="FFFFFF"/>
                </a:solidFill>
                <a:effectLst/>
                <a:latin typeface="Google Sans"/>
              </a:rPr>
              <a:t>grande</a:t>
            </a:r>
            <a:r>
              <a:rPr lang="es-ES" b="0" i="0" dirty="0">
                <a:solidFill>
                  <a:srgbClr val="BFBFBF"/>
                </a:solidFill>
                <a:effectLst/>
                <a:latin typeface="Google Sans"/>
              </a:rPr>
              <a:t> de Europa y una de las más </a:t>
            </a:r>
            <a:r>
              <a:rPr lang="es-ES" b="0" i="0" dirty="0">
                <a:solidFill>
                  <a:srgbClr val="FFFFFF"/>
                </a:solidFill>
                <a:effectLst/>
                <a:latin typeface="Google Sans"/>
              </a:rPr>
              <a:t>grandes</a:t>
            </a:r>
            <a:r>
              <a:rPr lang="es-ES" b="0" i="0" dirty="0">
                <a:solidFill>
                  <a:srgbClr val="BFBFBF"/>
                </a:solidFill>
                <a:effectLst/>
                <a:latin typeface="Google Sans"/>
              </a:rPr>
              <a:t> del mundo, cuenta con 8,8 millones de habitantes en el área urbana y más de 14 millones en el área metropolitana. Geográficamente podemos dividir la ciudad en 33 distritos diferentes.</a:t>
            </a:r>
            <a:r>
              <a:rPr lang="es-ES" b="0" i="0" dirty="0">
                <a:solidFill>
                  <a:srgbClr val="E8E8E8"/>
                </a:solidFill>
                <a:effectLst/>
                <a:latin typeface="Google Sans"/>
              </a:rPr>
              <a:t>. Cubre un área de </a:t>
            </a:r>
            <a:r>
              <a:rPr lang="es-ES" b="0" i="0" dirty="0">
                <a:solidFill>
                  <a:srgbClr val="FFFFFF"/>
                </a:solidFill>
                <a:effectLst/>
                <a:latin typeface="Google Sans"/>
              </a:rPr>
              <a:t>1579 km²</a:t>
            </a:r>
            <a:r>
              <a:rPr lang="es-ES" b="0" i="0" dirty="0">
                <a:solidFill>
                  <a:srgbClr val="E8E8E8"/>
                </a:solidFill>
                <a:effectLst/>
                <a:latin typeface="Google Sans"/>
              </a:rPr>
              <a:t> .</a:t>
            </a:r>
          </a:p>
          <a:p>
            <a:endParaRPr lang="es-ES" b="0" i="0" dirty="0">
              <a:solidFill>
                <a:srgbClr val="E8E8E8"/>
              </a:solidFill>
              <a:effectLst/>
              <a:latin typeface="Google Sans"/>
            </a:endParaRPr>
          </a:p>
          <a:p>
            <a:r>
              <a:rPr lang="es-ES" b="0" i="0" dirty="0">
                <a:solidFill>
                  <a:srgbClr val="FFFFFF"/>
                </a:solidFill>
                <a:effectLst/>
                <a:latin typeface="Google Sans"/>
              </a:rPr>
              <a:t>Londres</a:t>
            </a:r>
            <a:r>
              <a:rPr lang="es-ES" b="0" i="0" dirty="0">
                <a:solidFill>
                  <a:srgbClr val="BFBFBF"/>
                </a:solidFill>
                <a:effectLst/>
                <a:latin typeface="Google Sans"/>
              </a:rPr>
              <a:t>, con 18,8 millones de turistas procedentes de fuera de Reino Unido, ocupó la segunda plaza de una lista encabezada por Estambul.</a:t>
            </a:r>
          </a:p>
          <a:p>
            <a:endParaRPr lang="es-ES" b="0" i="0" dirty="0">
              <a:solidFill>
                <a:srgbClr val="E8E8E8"/>
              </a:solidFill>
              <a:effectLst/>
              <a:latin typeface="Google Sans"/>
            </a:endParaRPr>
          </a:p>
          <a:p>
            <a:r>
              <a:rPr lang="es-ES" b="0" i="0" dirty="0">
                <a:solidFill>
                  <a:srgbClr val="E8E8E8"/>
                </a:solidFill>
                <a:effectLst/>
                <a:latin typeface="Google Sans"/>
              </a:rPr>
              <a:t>Cuenta con </a:t>
            </a:r>
            <a:r>
              <a:rPr lang="es-ES" b="0" i="0" dirty="0">
                <a:solidFill>
                  <a:srgbClr val="4B4F58"/>
                </a:solidFill>
                <a:effectLst/>
                <a:latin typeface="Raleway" pitchFamily="2" charset="0"/>
              </a:rPr>
              <a:t>4 aeropuertos comunican a Londres con el resto del mundo. Debido a esto se puede encontrar múltiples opciones de vuelos  en compañías </a:t>
            </a:r>
            <a:r>
              <a:rPr lang="es-ES" b="0" i="0" dirty="0" err="1">
                <a:solidFill>
                  <a:srgbClr val="4B4F58"/>
                </a:solidFill>
                <a:effectLst/>
                <a:latin typeface="Raleway" pitchFamily="2" charset="0"/>
              </a:rPr>
              <a:t>low</a:t>
            </a:r>
            <a:r>
              <a:rPr lang="es-ES" b="0" i="0" dirty="0">
                <a:solidFill>
                  <a:srgbClr val="4B4F58"/>
                </a:solidFill>
                <a:effectLst/>
                <a:latin typeface="Raleway" pitchFamily="2" charset="0"/>
              </a:rPr>
              <a:t> </a:t>
            </a:r>
            <a:r>
              <a:rPr lang="es-ES" b="0" i="0" dirty="0" err="1">
                <a:solidFill>
                  <a:srgbClr val="4B4F58"/>
                </a:solidFill>
                <a:effectLst/>
                <a:latin typeface="Raleway" pitchFamily="2" charset="0"/>
              </a:rPr>
              <a:t>cost</a:t>
            </a:r>
            <a:r>
              <a:rPr lang="es-ES" b="0" i="0" dirty="0">
                <a:solidFill>
                  <a:srgbClr val="4B4F58"/>
                </a:solidFill>
                <a:effectLst/>
                <a:latin typeface="Raleway" pitchFamily="2" charset="0"/>
              </a:rPr>
              <a:t> vuelan allí. </a:t>
            </a:r>
            <a:endParaRPr lang="es-ES" dirty="0"/>
          </a:p>
          <a:p>
            <a:r>
              <a:rPr lang="es-ES" b="0" i="0" dirty="0">
                <a:solidFill>
                  <a:srgbClr val="4B4F58"/>
                </a:solidFill>
                <a:effectLst/>
                <a:latin typeface="Raleway" pitchFamily="2" charset="0"/>
              </a:rPr>
              <a:t>Los mejores precios se pueden encontrar a través de un meta buscador de vuelos</a:t>
            </a:r>
            <a:r>
              <a:rPr lang="es-ES" b="1" i="0" dirty="0">
                <a:solidFill>
                  <a:srgbClr val="4B4F58"/>
                </a:solidFill>
                <a:effectLst/>
                <a:latin typeface="Raleway" pitchFamily="2" charset="0"/>
              </a:rPr>
              <a:t> </a:t>
            </a:r>
            <a:r>
              <a:rPr lang="es-ES" b="0" i="0" dirty="0">
                <a:solidFill>
                  <a:srgbClr val="4B4F58"/>
                </a:solidFill>
                <a:effectLst/>
                <a:latin typeface="Raleway" pitchFamily="2" charset="0"/>
              </a:rPr>
              <a:t>y como Tip adicional, una vez seleccionado qué vuelo es conveniente comprarlo directamente por la web de la aerolínea.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F73BE05-6C7D-468D-B433-DDFC4F0819BE}" type="datetime1">
              <a:rPr lang="es-ES" smtClean="0"/>
              <a:t>10/12/2024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8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s-E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ES" b="0" i="0" dirty="0">
                <a:solidFill>
                  <a:srgbClr val="3A3A3A"/>
                </a:solidFill>
                <a:effectLst/>
                <a:latin typeface="Montserrat" panose="00000500000000000000" pitchFamily="50" charset="0"/>
              </a:rPr>
              <a:t>Londres se divide en </a:t>
            </a:r>
            <a:r>
              <a:rPr lang="es-ES" b="1" i="0" dirty="0">
                <a:solidFill>
                  <a:srgbClr val="3A3A3A"/>
                </a:solidFill>
                <a:effectLst/>
                <a:latin typeface="Montserrat" panose="00000500000000000000" pitchFamily="50" charset="0"/>
              </a:rPr>
              <a:t>33 municipios</a:t>
            </a:r>
            <a:r>
              <a:rPr lang="es-ES" b="0" i="0" dirty="0">
                <a:solidFill>
                  <a:srgbClr val="3A3A3A"/>
                </a:solidFill>
                <a:effectLst/>
                <a:latin typeface="Montserrat" panose="00000500000000000000" pitchFamily="50" charset="0"/>
              </a:rPr>
              <a:t>, </a:t>
            </a:r>
            <a:r>
              <a:rPr lang="es-ES" b="0" i="1" dirty="0" err="1">
                <a:solidFill>
                  <a:srgbClr val="3A3A3A"/>
                </a:solidFill>
                <a:effectLst/>
                <a:latin typeface="Montserrat" panose="00000500000000000000" pitchFamily="50" charset="0"/>
              </a:rPr>
              <a:t>boroughs</a:t>
            </a:r>
            <a:r>
              <a:rPr lang="es-ES" b="0" i="0" dirty="0">
                <a:solidFill>
                  <a:srgbClr val="3A3A3A"/>
                </a:solidFill>
                <a:effectLst/>
                <a:latin typeface="Montserrat" panose="00000500000000000000" pitchFamily="50" charset="0"/>
              </a:rPr>
              <a:t> en inglés; incluyendo la ciudad antigua, la City.  Y en general cuenta con una amplia oferta de actividades culturales y turísticas que nos proporcionan una amplia  oferta de mas de 60,000 alojamientos de </a:t>
            </a:r>
            <a:r>
              <a:rPr lang="es-ES" b="0" i="0" dirty="0" err="1">
                <a:solidFill>
                  <a:srgbClr val="3A3A3A"/>
                </a:solidFill>
                <a:effectLst/>
                <a:latin typeface="Montserrat" panose="00000500000000000000" pitchFamily="50" charset="0"/>
              </a:rPr>
              <a:t>AirbandB</a:t>
            </a:r>
            <a:r>
              <a:rPr lang="es-ES" b="0" i="0" dirty="0">
                <a:solidFill>
                  <a:srgbClr val="3A3A3A"/>
                </a:solidFill>
                <a:effectLst/>
                <a:latin typeface="Montserrat" panose="00000500000000000000" pitchFamily="50" charset="0"/>
              </a:rPr>
              <a:t>  con múltiples características. </a:t>
            </a:r>
          </a:p>
          <a:p>
            <a:pPr>
              <a:lnSpc>
                <a:spcPts val="1425"/>
              </a:lnSpc>
            </a:pP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Como os había comentado en este caso de estudio consideraremos una escapada de 4 noches posiblemente un puente o fin de semana largo, para un grupo familiar de 4 integrantes con niños y  buscamos pisos en zonas clave de la ciudad  que nos ofrezcan una buena mezcla de accesibilidad, seguridad y cercanía a los principales puntos turísticos y que tengamos actividades interesantes para cada integrante.  La elección del alojamiento se basa en datos como las preferencias turísticas, los costos de alojamiento de Airbnb, la proximidad a estaciones de transporte y la popularidad del barrio. </a:t>
            </a:r>
            <a:b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s-E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F73BE05-6C7D-468D-B433-DDFC4F0819BE}" type="datetime1">
              <a:rPr lang="es-ES" smtClean="0"/>
              <a:t>10/12/2024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80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Zonas recomendadas: </a:t>
            </a:r>
          </a:p>
          <a:p>
            <a:pPr marL="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u="sng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Covent</a:t>
            </a:r>
            <a:r>
              <a:rPr lang="es-ES" b="1" u="sng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Garden, Westminster (parte central) 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Características: Barrio vibrante, lleno de teatros, restaurantes y boutiques. Ideal para turistas que buscan estar cerca de la vida cultural.</a:t>
            </a:r>
          </a:p>
          <a:p>
            <a:pPr>
              <a:lnSpc>
                <a:spcPts val="1425"/>
              </a:lnSpc>
            </a:pP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Precio promedio por noche: €180-€220 Tasa de ocupación: Alta, debido a su cercanía con el West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y otras atracciones. Atractivos cercanos: Museo Británico, Teatro, restaurantes y bares.</a:t>
            </a:r>
          </a:p>
          <a:p>
            <a:pPr>
              <a:lnSpc>
                <a:spcPts val="1425"/>
              </a:lnSpc>
            </a:pPr>
            <a:b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b="1" u="sng" dirty="0">
                <a:solidFill>
                  <a:srgbClr val="BA4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Shoreditch y </a:t>
            </a:r>
            <a:r>
              <a:rPr lang="es-ES" b="1" u="sng" dirty="0" err="1">
                <a:solidFill>
                  <a:srgbClr val="BA4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Spitalields</a:t>
            </a:r>
            <a:r>
              <a:rPr lang="es-ES" b="1" u="sng" dirty="0">
                <a:solidFill>
                  <a:srgbClr val="BA4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,Hackney: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Características: Barrio moderno y creativo, conocido por su arte callejero, galerías y vida nocturna. Precio promedio por noche: €150-€180</a:t>
            </a:r>
          </a:p>
          <a:p>
            <a:pPr>
              <a:lnSpc>
                <a:spcPts val="1425"/>
              </a:lnSpc>
            </a:pP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Tasa de ocupación: Alta entre los jóvenes y viajeros que buscan una experiencia más bohemia. Atractivos cercanos: Brick Lane, Spitalfields Market, tiendas vintage.</a:t>
            </a:r>
          </a:p>
          <a:p>
            <a:pPr>
              <a:lnSpc>
                <a:spcPts val="1425"/>
              </a:lnSpc>
            </a:pPr>
            <a:b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Notting Hill, Kensington and Chelsea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Características: Famoso por sus casas coloridas, mercados, y una atmósfera tranquila pero sofisticada. Precio promedio por noche: €200-2€230 Tasa de ocupación: Moderada a alta, especialmente en temporada alta. Atractivos cercanos: Mercado de Portobello, tiendas exclusivas.</a:t>
            </a:r>
          </a:p>
          <a:p>
            <a:pPr marL="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b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South </a:t>
            </a:r>
            <a:r>
              <a:rPr lang="es-ES" b="1" u="sng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Bank</a:t>
            </a:r>
            <a:r>
              <a:rPr lang="es-ES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,Southwark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: 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Características: A orillas del río Támesis, con vistas impresionantes y cercanía a museos y teatros. Precio promedio por noche: €150-€190</a:t>
            </a:r>
          </a:p>
          <a:p>
            <a:pPr>
              <a:lnSpc>
                <a:spcPts val="1425"/>
              </a:lnSpc>
            </a:pP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Tasa de ocupación: Alta por ser una zona muy turística y bien conectada. Atractivos cercanos: Tate Modern,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Shakespeare’s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Globe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London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Eye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425"/>
              </a:lnSpc>
            </a:pPr>
            <a:br>
              <a:rPr lang="es-E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Kesington</a:t>
            </a:r>
            <a:r>
              <a:rPr lang="es-E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Chelsea, Kensington and Chelsea:</a:t>
            </a:r>
            <a:r>
              <a:rPr lang="es-E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Características: Zona residencial y tranquila, ideal para quienes buscan una estancia cómoda y relajante. Precio promedio por noche: €230-€270 Tasa de ocupación: Moderada a alta. Atractivos cercanos: Museo de Historia Natural, Kensington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Gardens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tiendas de lujo.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F73BE05-6C7D-468D-B433-DDFC4F0819BE}" type="datetime1">
              <a:rPr lang="es-ES" smtClean="0"/>
              <a:t>10/12/2024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6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Usare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BI para crear una visualización interactiva que permita explorar forma de personalizar la planificación del viaje, evaluando la oferta de hospedaje en diferentes zonas de Londres, con datos de Airbnb y la cercanía a puntos clave, Usando un mapa de geolocalización interactivo y aplicando filtros personalizados como segmento de precios, capacidad y barrio.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F73BE05-6C7D-468D-B433-DDFC4F0819BE}" type="datetime1">
              <a:rPr lang="es-ES" smtClean="0"/>
              <a:t>10/12/2024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86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Consejos adicionales:</a:t>
            </a:r>
          </a:p>
          <a:p>
            <a:pPr>
              <a:lnSpc>
                <a:spcPts val="1425"/>
              </a:lnSpc>
            </a:pP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Transporte: usa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contactless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payment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 viajar por el transporte público. El metro es muy eficiente y fácil de usar, pero también puedes disfrutar de los famosos autobuses rojos de dos pisos, que son una experiencia divertida para los niños.</a:t>
            </a:r>
          </a:p>
          <a:p>
            <a:pPr>
              <a:lnSpc>
                <a:spcPts val="1425"/>
              </a:lnSpc>
            </a:pP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Ropa cómoda: Londres puede ser impredecible con el clima, así que lleva ropa cómoda y un impermeable por si llueve.</a:t>
            </a:r>
          </a:p>
          <a:p>
            <a:pPr>
              <a:lnSpc>
                <a:spcPts val="1425"/>
              </a:lnSpc>
            </a:pP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Comidas: Londres tiene muchas opciones internacionales y amigables para niños, como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Nando’s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Pizza Express y muchos mercados de comida.</a:t>
            </a:r>
          </a:p>
          <a:p>
            <a:pPr>
              <a:lnSpc>
                <a:spcPts val="1425"/>
              </a:lnSpc>
            </a:pP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Este itinerario está diseñado para ofrecer una experiencia equilibrada de turismo, diversión para los niños y cultura para toda la familia.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F73BE05-6C7D-468D-B433-DDFC4F0819BE}" type="datetime1">
              <a:rPr lang="es-ES" smtClean="0"/>
              <a:t>10/12/2024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2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F73BE05-6C7D-468D-B433-DDFC4F0819BE}" type="datetime1">
              <a:rPr lang="es-ES" smtClean="0"/>
              <a:t>10/12/2024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DFBDD6E0-AD8D-45E4-AD9F-19818203D7BD}" type="datetime1">
              <a:rPr lang="es-E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411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690EE5-24CD-41B5-AD70-FAB1408B17DB}" type="datetime1">
              <a:rPr lang="es-E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50008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690EE5-24CD-41B5-AD70-FAB1408B17DB}" type="datetime1">
              <a:rPr lang="es-E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3980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690EE5-24CD-41B5-AD70-FAB1408B17DB}" type="datetime1">
              <a:rPr lang="es-E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0098872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690EE5-24CD-41B5-AD70-FAB1408B17DB}" type="datetime1">
              <a:rPr lang="es-E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99210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690EE5-24CD-41B5-AD70-FAB1408B17DB}" type="datetime1">
              <a:rPr lang="es-ES" smtClean="0"/>
              <a:t>10/12/2024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24862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690EE5-24CD-41B5-AD70-FAB1408B17DB}" type="datetime1">
              <a:rPr lang="es-ES" smtClean="0"/>
              <a:t>10/12/2024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49300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690EE5-24CD-41B5-AD70-FAB1408B17DB}" type="datetime1">
              <a:rPr lang="es-E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50652"/>
      </p:ext>
    </p:extLst>
  </p:cSld>
  <p:clrMapOvr>
    <a:masterClrMapping/>
  </p:clrMapOvr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690EE5-24CD-41B5-AD70-FAB1408B17DB}" type="datetime1">
              <a:rPr lang="es-E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43405"/>
      </p:ext>
    </p:extLst>
  </p:cSld>
  <p:clrMapOvr>
    <a:masterClrMapping/>
  </p:clrMapOvr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690EE5-24CD-41B5-AD70-FAB1408B17DB}" type="datetime1">
              <a:rPr lang="es-E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993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690EE5-24CD-41B5-AD70-FAB1408B17DB}" type="datetime1">
              <a:rPr lang="es-E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01711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0790B00-0530-4D1E-BDCB-36188ECD53E6}" type="datetime1">
              <a:rPr lang="es-E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690EE5-24CD-41B5-AD70-FAB1408B17DB}" type="datetime1">
              <a:rPr lang="es-E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5191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690EE5-24CD-41B5-AD70-FAB1408B17DB}" type="datetime1">
              <a:rPr lang="es-ES" smtClean="0"/>
              <a:t>10/12/2024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55650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905ED3-47DC-4785-91BE-A3159F909C32}" type="datetime1">
              <a:rPr lang="es-ES" smtClean="0"/>
              <a:t>10/12/2024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0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B572A2E-2D1F-4CE9-8283-32B623FD9550}" type="datetime1">
              <a:rPr lang="es-ES" smtClean="0"/>
              <a:t>10/12/2024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5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690EE5-24CD-41B5-AD70-FAB1408B17DB}" type="datetime1">
              <a:rPr lang="es-E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54034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690EE5-24CD-41B5-AD70-FAB1408B17DB}" type="datetime1">
              <a:rPr lang="es-E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975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0B690EE5-24CD-41B5-AD70-FAB1408B17DB}" type="datetime1">
              <a:rPr lang="es-E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1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0">
            <a:extLst>
              <a:ext uri="{FF2B5EF4-FFF2-40B4-BE49-F238E27FC236}">
                <a16:creationId xmlns:a16="http://schemas.microsoft.com/office/drawing/2014/main" id="{101867CA-E60E-4F71-9A83-DCBF50B9D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4" name="Freeform 16">
            <a:extLst>
              <a:ext uri="{FF2B5EF4-FFF2-40B4-BE49-F238E27FC236}">
                <a16:creationId xmlns:a16="http://schemas.microsoft.com/office/drawing/2014/main" id="{66C64BDF-F8AD-4748-8D5F-74F4530D7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F79D7B67-3FD5-4EAB-A55C-C0ABF0CB2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7938" y="3165071"/>
            <a:ext cx="11337749" cy="3146030"/>
          </a:xfrm>
          <a:custGeom>
            <a:avLst/>
            <a:gdLst>
              <a:gd name="connsiteX0" fmla="*/ 11201371 w 11337749"/>
              <a:gd name="connsiteY0" fmla="*/ 0 h 3146030"/>
              <a:gd name="connsiteX1" fmla="*/ 11337749 w 11337749"/>
              <a:gd name="connsiteY1" fmla="*/ 2542023 h 3146030"/>
              <a:gd name="connsiteX2" fmla="*/ 8492 w 11337749"/>
              <a:gd name="connsiteY2" fmla="*/ 3146030 h 3146030"/>
              <a:gd name="connsiteX3" fmla="*/ 2 w 11337749"/>
              <a:gd name="connsiteY3" fmla="*/ 587735 h 3146030"/>
              <a:gd name="connsiteX4" fmla="*/ 0 w 11337749"/>
              <a:gd name="connsiteY4" fmla="*/ 587038 h 314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7749" h="3146030">
                <a:moveTo>
                  <a:pt x="11201371" y="0"/>
                </a:moveTo>
                <a:lnTo>
                  <a:pt x="11337749" y="2542023"/>
                </a:lnTo>
                <a:lnTo>
                  <a:pt x="8492" y="3146030"/>
                </a:lnTo>
                <a:cubicBezTo>
                  <a:pt x="10785" y="2572498"/>
                  <a:pt x="1900" y="1389730"/>
                  <a:pt x="2" y="587735"/>
                </a:cubicBezTo>
                <a:lnTo>
                  <a:pt x="0" y="587038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26" name="Freeform 20">
            <a:extLst>
              <a:ext uri="{FF2B5EF4-FFF2-40B4-BE49-F238E27FC236}">
                <a16:creationId xmlns:a16="http://schemas.microsoft.com/office/drawing/2014/main" id="{33828123-C905-415B-832E-3BEA209D2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430669" y="3656771"/>
            <a:ext cx="8278270" cy="1246652"/>
          </a:xfrm>
        </p:spPr>
        <p:txBody>
          <a:bodyPr rtlCol="0">
            <a:normAutofit/>
          </a:bodyPr>
          <a:lstStyle/>
          <a:p>
            <a:pPr rtl="0"/>
            <a:r>
              <a:rPr lang="e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 Caps" panose="020F0502020204030204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Modelo analítico airb</a:t>
            </a:r>
            <a:r>
              <a:rPr lang="e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cors" panose="02000500000000000000" pitchFamily="50" charset="0"/>
                <a:ea typeface="ADLaM Display" panose="02010000000000000000" pitchFamily="2" charset="0"/>
                <a:cs typeface="ADLaM Display" panose="02010000000000000000" pitchFamily="2" charset="0"/>
              </a:rPr>
              <a:t>&amp;</a:t>
            </a:r>
            <a:r>
              <a:rPr lang="e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 Caps" panose="020F0502020204030204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b</a:t>
            </a: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477C8BB1-85B5-4F8D-8794-8AA0EA560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1365">
            <a:off x="1501741" y="374235"/>
            <a:ext cx="228600" cy="228600"/>
          </a:xfrm>
          <a:prstGeom prst="rect">
            <a:avLst/>
          </a:prstGeom>
          <a:solidFill>
            <a:srgbClr val="EA2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455D90-57A9-4F9E-B409-5EC537A2A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1365">
            <a:off x="10696541" y="2504332"/>
            <a:ext cx="228600" cy="228600"/>
          </a:xfrm>
          <a:prstGeom prst="rect">
            <a:avLst/>
          </a:prstGeom>
          <a:solidFill>
            <a:srgbClr val="EA2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2CA9F18C-BF69-4D91-AF02-32BBC3A61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5183431" y="5370202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6061856" y="4631617"/>
            <a:ext cx="3935768" cy="1258125"/>
          </a:xfrm>
        </p:spPr>
        <p:txBody>
          <a:bodyPr rtlCol="0">
            <a:noAutofit/>
          </a:bodyPr>
          <a:lstStyle/>
          <a:p>
            <a:r>
              <a:rPr lang="es-ES" sz="7200" b="1" u="sng" dirty="0">
                <a:solidFill>
                  <a:srgbClr val="018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 Caps" panose="04070805081001020A01" pitchFamily="82" charset="0"/>
              </a:rPr>
              <a:t>LONDRES</a:t>
            </a:r>
            <a:endParaRPr lang="es" sz="7200" b="1" u="sng" dirty="0">
              <a:solidFill>
                <a:srgbClr val="018D9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dern Love Caps" panose="04070805081001020A01" pitchFamily="82" charset="0"/>
            </a:endParaRPr>
          </a:p>
        </p:txBody>
      </p:sp>
      <p:pic>
        <p:nvPicPr>
          <p:cNvPr id="6" name="Imagen 5" descr="Una torre con un reloj en la calle&#10;&#10;Descripción generada automáticamente">
            <a:extLst>
              <a:ext uri="{FF2B5EF4-FFF2-40B4-BE49-F238E27FC236}">
                <a16:creationId xmlns:a16="http://schemas.microsoft.com/office/drawing/2014/main" id="{99A24D2A-1B2A-106E-04EB-E76261837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"/>
          <a:stretch/>
        </p:blipFill>
        <p:spPr>
          <a:xfrm rot="21420000">
            <a:off x="-98391" y="-136148"/>
            <a:ext cx="5487181" cy="3616286"/>
          </a:xfrm>
          <a:custGeom>
            <a:avLst/>
            <a:gdLst/>
            <a:ahLst/>
            <a:cxnLst/>
            <a:rect l="l" t="t" r="r" b="b"/>
            <a:pathLst>
              <a:path w="5487181" h="3616286">
                <a:moveTo>
                  <a:pt x="189521" y="0"/>
                </a:moveTo>
                <a:lnTo>
                  <a:pt x="5487181" y="277638"/>
                </a:lnTo>
                <a:lnTo>
                  <a:pt x="5487181" y="3616286"/>
                </a:lnTo>
                <a:lnTo>
                  <a:pt x="0" y="3616286"/>
                </a:lnTo>
                <a:close/>
              </a:path>
            </a:pathLst>
          </a:custGeom>
        </p:spPr>
      </p:pic>
      <p:pic>
        <p:nvPicPr>
          <p:cNvPr id="5" name="Imagen 4" descr="Mapa&#10;&#10;Descripción generada automáticamente">
            <a:extLst>
              <a:ext uri="{FF2B5EF4-FFF2-40B4-BE49-F238E27FC236}">
                <a16:creationId xmlns:a16="http://schemas.microsoft.com/office/drawing/2014/main" id="{BD9A6105-F877-88F2-ED8F-08874BF6D0A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9257" r="-3" b="5655"/>
          <a:stretch/>
        </p:blipFill>
        <p:spPr>
          <a:xfrm rot="21420000">
            <a:off x="5513054" y="-146242"/>
            <a:ext cx="5501831" cy="3312000"/>
          </a:xfrm>
          <a:custGeom>
            <a:avLst/>
            <a:gdLst/>
            <a:ahLst/>
            <a:cxnLst/>
            <a:rect l="l" t="t" r="r" b="b"/>
            <a:pathLst>
              <a:path w="5546949" h="3339160">
                <a:moveTo>
                  <a:pt x="0" y="0"/>
                </a:moveTo>
                <a:lnTo>
                  <a:pt x="5546949" y="290703"/>
                </a:lnTo>
                <a:lnTo>
                  <a:pt x="5546948" y="3339160"/>
                </a:lnTo>
                <a:lnTo>
                  <a:pt x="0" y="33391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1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35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39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B28D430-56EA-45B9-8632-927BEBF0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11548533" cy="6214534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45" name="5-Point Star 24">
            <a:extLst>
              <a:ext uri="{FF2B5EF4-FFF2-40B4-BE49-F238E27FC236}">
                <a16:creationId xmlns:a16="http://schemas.microsoft.com/office/drawing/2014/main" id="{E3020E19-18D1-4E9B-A91C-D364DCCD3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6131" y="3133560"/>
            <a:ext cx="252644" cy="252644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pic>
        <p:nvPicPr>
          <p:cNvPr id="5" name="Imagen 4" descr="Mapa&#10;&#10;Descripción generada automáticamente">
            <a:extLst>
              <a:ext uri="{FF2B5EF4-FFF2-40B4-BE49-F238E27FC236}">
                <a16:creationId xmlns:a16="http://schemas.microsoft.com/office/drawing/2014/main" id="{19AD84BA-267C-5BD0-D94C-A8034C2C8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28" y="546898"/>
            <a:ext cx="6850332" cy="4843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E98F24B-1021-4E8D-8F87-73EC93B557B5}"/>
              </a:ext>
            </a:extLst>
          </p:cNvPr>
          <p:cNvSpPr txBox="1"/>
          <p:nvPr/>
        </p:nvSpPr>
        <p:spPr>
          <a:xfrm>
            <a:off x="7989366" y="1505227"/>
            <a:ext cx="35061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rgbClr val="C00000"/>
                </a:solidFill>
                <a:latin typeface="Abadi Extra Light" panose="020B0204020104020204" pitchFamily="34" charset="0"/>
              </a:rPr>
              <a:t>O</a:t>
            </a:r>
            <a:r>
              <a:rPr lang="es-ES" sz="2800" b="1" dirty="0">
                <a:solidFill>
                  <a:srgbClr val="C00000"/>
                </a:solidFill>
                <a:effectLst/>
                <a:latin typeface="Abadi Extra Light" panose="020B0204020104020204" pitchFamily="34" charset="0"/>
              </a:rPr>
              <a:t>frecemos una experiencia de viaje </a:t>
            </a:r>
            <a:r>
              <a:rPr lang="es-ES" sz="2800" b="1" dirty="0">
                <a:solidFill>
                  <a:srgbClr val="C00000"/>
                </a:solidFill>
                <a:latin typeface="Abadi Extra Light" panose="020B0204020104020204" pitchFamily="34" charset="0"/>
              </a:rPr>
              <a:t>integral y satisfactoria, </a:t>
            </a:r>
            <a:r>
              <a:rPr lang="es-ES" sz="2800" b="1" dirty="0">
                <a:solidFill>
                  <a:srgbClr val="C00000"/>
                </a:solidFill>
                <a:effectLst/>
                <a:latin typeface="Abadi Extra Light" panose="020B0204020104020204" pitchFamily="34" charset="0"/>
              </a:rPr>
              <a:t>que  basada en un análisis de datos permita la evaluación de las condiciones optimas entre movilidad, alojamiento y actividades para los viajeros. </a:t>
            </a:r>
            <a:endParaRPr lang="es-ES" sz="2800" b="1" dirty="0">
              <a:solidFill>
                <a:srgbClr val="C000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AE0EE0AB-0600-4164-AE1A-5E3712E9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0007" y="588538"/>
            <a:ext cx="3133908" cy="1151965"/>
          </a:xfrm>
        </p:spPr>
        <p:txBody>
          <a:bodyPr/>
          <a:lstStyle/>
          <a:p>
            <a:pPr algn="r"/>
            <a:r>
              <a:rPr lang="es-ES" dirty="0">
                <a:latin typeface="Modern Love Caps" panose="04070805081001020A01" pitchFamily="82" charset="0"/>
              </a:rPr>
              <a:t>objetivo</a:t>
            </a:r>
          </a:p>
        </p:txBody>
      </p:sp>
      <p:pic>
        <p:nvPicPr>
          <p:cNvPr id="2" name="Cámara 1">
            <a:extLst>
              <a:ext uri="{FF2B5EF4-FFF2-40B4-BE49-F238E27FC236}">
                <a16:creationId xmlns:a16="http://schemas.microsoft.com/office/drawing/2014/main" id="{07741CC1-683C-391E-E9CF-ABB7E33C350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1411" y="4361597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0747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2679E24-B442-48DA-91F5-D20C35276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7FFD68E-AD03-4180-8BBB-B3E7DE0D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27" name="Rectangle 26">
              <a:extLst>
                <a:ext uri="{FF2B5EF4-FFF2-40B4-BE49-F238E27FC236}">
                  <a16:creationId xmlns:a16="http://schemas.microsoft.com/office/drawing/2014/main" id="{B36C81B8-0929-4B46-BCB0-00954C0E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A771D040-DA75-4CDB-859B-07D4C809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C97C64C-CFCE-45F6-B8D4-4B46AB898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492A138-EC4F-4F03-B497-EBDF2443F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802600B1-968A-567E-56B8-951733C49772}"/>
              </a:ext>
            </a:extLst>
          </p:cNvPr>
          <p:cNvSpPr txBox="1">
            <a:spLocks/>
          </p:cNvSpPr>
          <p:nvPr/>
        </p:nvSpPr>
        <p:spPr>
          <a:xfrm>
            <a:off x="212047" y="213919"/>
            <a:ext cx="5542577" cy="60527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Modern Love Caps" panose="04070805081001020A01" pitchFamily="82" charset="0"/>
              </a:rPr>
              <a:t>	</a:t>
            </a:r>
            <a:endParaRPr lang="en-US" sz="2800" dirty="0">
              <a:latin typeface="Modern Love Caps" panose="04070805081001020A01" pitchFamily="82" charset="0"/>
            </a:endParaRPr>
          </a:p>
          <a:p>
            <a:pPr marL="0" indent="0">
              <a:buNone/>
            </a:pPr>
            <a:endParaRPr lang="en-US" sz="2800" dirty="0">
              <a:latin typeface="Modern Love Caps" panose="04070805081001020A01" pitchFamily="8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u="sng" dirty="0" err="1">
                <a:latin typeface="Abadi Extra Light" panose="020B0204020104020204" pitchFamily="34" charset="0"/>
              </a:rPr>
              <a:t>Duración</a:t>
            </a:r>
            <a:r>
              <a:rPr lang="en-US" b="1" u="sng" dirty="0">
                <a:latin typeface="Abadi Extra Light" panose="020B0204020104020204" pitchFamily="34" charset="0"/>
              </a:rPr>
              <a:t> del </a:t>
            </a:r>
            <a:r>
              <a:rPr lang="en-US" b="1" u="sng" dirty="0" err="1">
                <a:latin typeface="Abadi Extra Light" panose="020B0204020104020204" pitchFamily="34" charset="0"/>
              </a:rPr>
              <a:t>viaje</a:t>
            </a:r>
            <a:r>
              <a:rPr lang="en-US" dirty="0">
                <a:latin typeface="Abadi Extra Light" panose="020B0204020104020204" pitchFamily="34" charset="0"/>
              </a:rPr>
              <a:t>: 4 </a:t>
            </a:r>
            <a:r>
              <a:rPr lang="en-US" dirty="0" err="1">
                <a:latin typeface="Abadi Extra Light" panose="020B0204020104020204" pitchFamily="34" charset="0"/>
              </a:rPr>
              <a:t>noches</a:t>
            </a:r>
            <a:r>
              <a:rPr lang="en-US" dirty="0">
                <a:latin typeface="Abadi Extra Light" panose="020B0204020104020204" pitchFamily="34" charset="0"/>
              </a:rPr>
              <a:t>, PRECIO Medio 120,00€ -250,00€ p/</a:t>
            </a:r>
            <a:r>
              <a:rPr lang="en-US" dirty="0" err="1">
                <a:latin typeface="Abadi Extra Light" panose="020B0204020104020204" pitchFamily="34" charset="0"/>
              </a:rPr>
              <a:t>noche</a:t>
            </a:r>
            <a:r>
              <a:rPr lang="en-US" dirty="0">
                <a:latin typeface="Abadi Extra Light" panose="020B0204020104020204" pitchFamily="34" charset="0"/>
              </a:rPr>
              <a:t>       (entre £100-£200 * 1,20 £ /€)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 err="1">
                <a:latin typeface="Abadi Extra Light" panose="020B0204020104020204" pitchFamily="34" charset="0"/>
              </a:rPr>
              <a:t>Intereses</a:t>
            </a:r>
            <a:r>
              <a:rPr lang="en-US" dirty="0">
                <a:latin typeface="Abadi Extra Light" panose="020B0204020104020204" pitchFamily="34" charset="0"/>
              </a:rPr>
              <a:t>: Cultura, Historia, Arte, </a:t>
            </a:r>
            <a:r>
              <a:rPr lang="en-US" dirty="0" err="1">
                <a:latin typeface="Abadi Extra Light" panose="020B0204020104020204" pitchFamily="34" charset="0"/>
              </a:rPr>
              <a:t>Gastronomía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 err="1">
                <a:latin typeface="Abadi Extra Light" panose="020B0204020104020204" pitchFamily="34" charset="0"/>
              </a:rPr>
              <a:t>Preferencia</a:t>
            </a:r>
            <a:r>
              <a:rPr lang="en-US" b="1" u="sng" dirty="0">
                <a:latin typeface="Abadi Extra Light" panose="020B0204020104020204" pitchFamily="34" charset="0"/>
              </a:rPr>
              <a:t> de </a:t>
            </a:r>
            <a:r>
              <a:rPr lang="en-US" b="1" u="sng" dirty="0" err="1">
                <a:latin typeface="Abadi Extra Light" panose="020B0204020104020204" pitchFamily="34" charset="0"/>
              </a:rPr>
              <a:t>alojamiento</a:t>
            </a:r>
            <a:r>
              <a:rPr lang="en-US" dirty="0">
                <a:latin typeface="Abadi Extra Light" panose="020B0204020104020204" pitchFamily="34" charset="0"/>
              </a:rPr>
              <a:t>: Piso o </a:t>
            </a:r>
            <a:r>
              <a:rPr lang="en-US" dirty="0" err="1">
                <a:latin typeface="Abadi Extra Light" panose="020B0204020104020204" pitchFamily="34" charset="0"/>
              </a:rPr>
              <a:t>apartamento</a:t>
            </a:r>
            <a:r>
              <a:rPr lang="en-US" dirty="0">
                <a:latin typeface="Abadi Extra Light" panose="020B0204020104020204" pitchFamily="34" charset="0"/>
              </a:rPr>
              <a:t> de </a:t>
            </a:r>
            <a:r>
              <a:rPr lang="en-US" dirty="0" err="1">
                <a:latin typeface="Abadi Extra Light" panose="020B0204020104020204" pitchFamily="34" charset="0"/>
              </a:rPr>
              <a:t>corta</a:t>
            </a:r>
            <a:r>
              <a:rPr lang="en-US" dirty="0">
                <a:latin typeface="Abadi Extra Light" panose="020B0204020104020204" pitchFamily="34" charset="0"/>
              </a:rPr>
              <a:t> estancia </a:t>
            </a:r>
            <a:r>
              <a:rPr lang="en-US" dirty="0" err="1">
                <a:latin typeface="Abadi Extra Light" panose="020B0204020104020204" pitchFamily="34" charset="0"/>
              </a:rPr>
              <a:t>en</a:t>
            </a:r>
            <a:r>
              <a:rPr lang="en-US" dirty="0">
                <a:latin typeface="Abadi Extra Light" panose="020B0204020104020204" pitchFamily="34" charset="0"/>
              </a:rPr>
              <a:t> barrios bien </a:t>
            </a:r>
            <a:r>
              <a:rPr lang="en-US" dirty="0" err="1">
                <a:latin typeface="Abadi Extra Light" panose="020B0204020104020204" pitchFamily="34" charset="0"/>
              </a:rPr>
              <a:t>conectados</a:t>
            </a:r>
            <a:r>
              <a:rPr lang="en-US" dirty="0">
                <a:latin typeface="Abadi Extra Light" panose="020B0204020104020204" pitchFamily="34" charset="0"/>
              </a:rPr>
              <a:t> y </a:t>
            </a:r>
            <a:r>
              <a:rPr lang="en-US" dirty="0" err="1">
                <a:latin typeface="Abadi Extra Light" panose="020B0204020104020204" pitchFamily="34" charset="0"/>
              </a:rPr>
              <a:t>cercanos</a:t>
            </a:r>
            <a:r>
              <a:rPr lang="en-US" dirty="0">
                <a:latin typeface="Abadi Extra Light" panose="020B0204020104020204" pitchFamily="34" charset="0"/>
              </a:rPr>
              <a:t> a puntos </a:t>
            </a:r>
            <a:r>
              <a:rPr lang="en-US" dirty="0" err="1">
                <a:latin typeface="Abadi Extra Light" panose="020B0204020104020204" pitchFamily="34" charset="0"/>
              </a:rPr>
              <a:t>turísticos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 err="1">
                <a:latin typeface="Abadi Extra Light" panose="020B0204020104020204" pitchFamily="34" charset="0"/>
              </a:rPr>
              <a:t>principales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>
                <a:latin typeface="Abadi Extra Light" panose="020B0204020104020204" pitchFamily="34" charset="0"/>
              </a:rPr>
              <a:t>Grupo de </a:t>
            </a:r>
            <a:r>
              <a:rPr lang="en-US" b="1" u="sng" dirty="0" err="1">
                <a:latin typeface="Abadi Extra Light" panose="020B0204020104020204" pitchFamily="34" charset="0"/>
              </a:rPr>
              <a:t>viajeros</a:t>
            </a:r>
            <a:r>
              <a:rPr lang="en-US" dirty="0">
                <a:latin typeface="Abadi Extra Light" panose="020B0204020104020204" pitchFamily="34" charset="0"/>
              </a:rPr>
              <a:t>: </a:t>
            </a:r>
            <a:r>
              <a:rPr lang="en-US" dirty="0" err="1">
                <a:latin typeface="Abadi Extra Light" panose="020B0204020104020204" pitchFamily="34" charset="0"/>
              </a:rPr>
              <a:t>Puede</a:t>
            </a:r>
            <a:r>
              <a:rPr lang="en-US" dirty="0">
                <a:latin typeface="Abadi Extra Light" panose="020B0204020104020204" pitchFamily="34" charset="0"/>
              </a:rPr>
              <a:t> ser para </a:t>
            </a:r>
            <a:r>
              <a:rPr lang="en-US" dirty="0" err="1">
                <a:latin typeface="Abadi Extra Light" panose="020B0204020104020204" pitchFamily="34" charset="0"/>
              </a:rPr>
              <a:t>una</a:t>
            </a:r>
            <a:r>
              <a:rPr lang="en-US" dirty="0">
                <a:latin typeface="Abadi Extra Light" panose="020B0204020104020204" pitchFamily="34" charset="0"/>
              </a:rPr>
              <a:t> pareja, </a:t>
            </a:r>
            <a:r>
              <a:rPr lang="en-US" dirty="0" err="1">
                <a:latin typeface="Abadi Extra Light" panose="020B0204020104020204" pitchFamily="34" charset="0"/>
              </a:rPr>
              <a:t>una</a:t>
            </a:r>
            <a:r>
              <a:rPr lang="en-US" dirty="0">
                <a:latin typeface="Abadi Extra Light" panose="020B0204020104020204" pitchFamily="34" charset="0"/>
              </a:rPr>
              <a:t> familia </a:t>
            </a:r>
            <a:r>
              <a:rPr lang="en-US" dirty="0" err="1">
                <a:latin typeface="Abadi Extra Light" panose="020B0204020104020204" pitchFamily="34" charset="0"/>
              </a:rPr>
              <a:t>pequeña</a:t>
            </a:r>
            <a:r>
              <a:rPr lang="en-US" dirty="0">
                <a:latin typeface="Abadi Extra Light" panose="020B0204020104020204" pitchFamily="34" charset="0"/>
              </a:rPr>
              <a:t> o un </a:t>
            </a:r>
            <a:r>
              <a:rPr lang="en-US" dirty="0" err="1">
                <a:latin typeface="Abadi Extra Light" panose="020B0204020104020204" pitchFamily="34" charset="0"/>
              </a:rPr>
              <a:t>grupo</a:t>
            </a:r>
            <a:r>
              <a:rPr lang="en-US" dirty="0">
                <a:latin typeface="Abadi Extra Light" panose="020B0204020104020204" pitchFamily="34" charset="0"/>
              </a:rPr>
              <a:t> de amigos de hasta 4 </a:t>
            </a:r>
            <a:r>
              <a:rPr lang="en-US" dirty="0" err="1">
                <a:latin typeface="Abadi Extra Light" panose="020B0204020104020204" pitchFamily="34" charset="0"/>
              </a:rPr>
              <a:t>Integrantes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11" name="Marcador de posición de imagen 14" descr="Escala de tiempo&#10;&#10;Descripción generada automáticamente">
            <a:extLst>
              <a:ext uri="{FF2B5EF4-FFF2-40B4-BE49-F238E27FC236}">
                <a16:creationId xmlns:a16="http://schemas.microsoft.com/office/drawing/2014/main" id="{A727B450-871E-B486-E6DC-DDCE4C249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" r="7179"/>
          <a:stretch>
            <a:fillRect/>
          </a:stretch>
        </p:blipFill>
        <p:spPr>
          <a:xfrm>
            <a:off x="6160965" y="1350264"/>
            <a:ext cx="5722376" cy="506925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257C47F2-5FA5-F5FD-FB29-7592FB911038}"/>
              </a:ext>
            </a:extLst>
          </p:cNvPr>
          <p:cNvSpPr txBox="1">
            <a:spLocks/>
          </p:cNvSpPr>
          <p:nvPr/>
        </p:nvSpPr>
        <p:spPr>
          <a:xfrm>
            <a:off x="7183334" y="5638932"/>
            <a:ext cx="4598577" cy="780582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rgbClr val="018D91"/>
                </a:solidFill>
                <a:latin typeface="Modern Love Caps" panose="04070805081001020A01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Aeropuertos de Londres</a:t>
            </a:r>
          </a:p>
        </p:txBody>
      </p:sp>
      <p:sp>
        <p:nvSpPr>
          <p:cNvPr id="21" name="Título 20">
            <a:extLst>
              <a:ext uri="{FF2B5EF4-FFF2-40B4-BE49-F238E27FC236}">
                <a16:creationId xmlns:a16="http://schemas.microsoft.com/office/drawing/2014/main" id="{0944C924-23DB-0CDA-A23D-852C8F4A3F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106" y="170071"/>
            <a:ext cx="5378552" cy="1151965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Modern Love Caps" panose="04070805081001020A01" pitchFamily="82" charset="0"/>
              </a:rPr>
              <a:t>Perfil del viajero</a:t>
            </a:r>
          </a:p>
        </p:txBody>
      </p:sp>
      <p:pic>
        <p:nvPicPr>
          <p:cNvPr id="2" name="Cámara 1">
            <a:extLst>
              <a:ext uri="{FF2B5EF4-FFF2-40B4-BE49-F238E27FC236}">
                <a16:creationId xmlns:a16="http://schemas.microsoft.com/office/drawing/2014/main" id="{62F207DF-C17A-BAE8-D30D-16D0960066B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65396" y="163416"/>
            <a:ext cx="1488522" cy="148852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6422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satMod val="110000"/>
                <a:lumMod val="40000"/>
              </a:schemeClr>
              <a:schemeClr val="bg2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>
            <a:extLst>
              <a:ext uri="{FF2B5EF4-FFF2-40B4-BE49-F238E27FC236}">
                <a16:creationId xmlns:a16="http://schemas.microsoft.com/office/drawing/2014/main" id="{2CB4445B-C73B-A612-DDC6-E4A895D0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Barrios 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33" name="Rectangle 32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 useBgFill="1">
        <p:nvSpPr>
          <p:cNvPr id="54" name="Rectangle 36">
            <a:extLst>
              <a:ext uri="{FF2B5EF4-FFF2-40B4-BE49-F238E27FC236}">
                <a16:creationId xmlns:a16="http://schemas.microsoft.com/office/drawing/2014/main" id="{9AE0D413-3E66-4B0D-8FF6-E844E6B0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55" name="Rectangle 38">
            <a:extLst>
              <a:ext uri="{FF2B5EF4-FFF2-40B4-BE49-F238E27FC236}">
                <a16:creationId xmlns:a16="http://schemas.microsoft.com/office/drawing/2014/main" id="{B6833AB9-605B-4FCD-AEA3-0556375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57150" cmpd="thinThick">
            <a:noFill/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25" name="Imagen 24" descr="Mapa&#10;&#10;Descripción generada automáticamente">
            <a:extLst>
              <a:ext uri="{FF2B5EF4-FFF2-40B4-BE49-F238E27FC236}">
                <a16:creationId xmlns:a16="http://schemas.microsoft.com/office/drawing/2014/main" id="{3405AC39-C42F-258F-0618-AE3AF0DEFA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80000">
            <a:off x="718543" y="295910"/>
            <a:ext cx="10988013" cy="62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8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9A784C5-22E3-2C84-8211-76772B21C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85004"/>
            <a:ext cx="12191980" cy="6857990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66B311-0324-3D07-EACD-5221B1F5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8083" y="5757334"/>
            <a:ext cx="3784600" cy="498470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9B572A2E-2D1F-4CE9-8283-32B623FD9550}" type="datetime1">
              <a:rPr lang="es-ES" sz="1800" smtClean="0">
                <a:solidFill>
                  <a:srgbClr val="FFFFFF"/>
                </a:solidFill>
              </a:rPr>
              <a:pPr rtl="0">
                <a:spcAft>
                  <a:spcPts val="600"/>
                </a:spcAft>
              </a:pPr>
              <a:t>10/12/2024</a:t>
            </a:fld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B11409B-2EA4-FC68-118C-406B6ED5B6BA}"/>
              </a:ext>
            </a:extLst>
          </p:cNvPr>
          <p:cNvSpPr txBox="1"/>
          <p:nvPr/>
        </p:nvSpPr>
        <p:spPr>
          <a:xfrm>
            <a:off x="2731007" y="487879"/>
            <a:ext cx="35722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Covent</a:t>
            </a:r>
            <a:r>
              <a:rPr lang="es-ES" b="1" u="sng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Garden , Westminster(parte central)</a:t>
            </a:r>
          </a:p>
          <a:p>
            <a:r>
              <a:rPr lang="es-ES" b="1" dirty="0">
                <a:solidFill>
                  <a:schemeClr val="accent6"/>
                </a:solidFill>
                <a:effectLst/>
                <a:latin typeface="Abadi Extra Light" panose="020B0204020104020204" pitchFamily="34" charset="0"/>
              </a:rPr>
              <a:t>Barrio vibrante, lleno de teatros, restaurantes y boutiques. Ideal para turistas que buscan estar cerca de la vida cultural. Atractivos cercanos: Museo Británico, Teatro, restaurantes y bares.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A12514F-7699-721C-A691-626048DAD1D8}"/>
              </a:ext>
            </a:extLst>
          </p:cNvPr>
          <p:cNvSpPr txBox="1"/>
          <p:nvPr/>
        </p:nvSpPr>
        <p:spPr>
          <a:xfrm>
            <a:off x="2848063" y="2753625"/>
            <a:ext cx="3572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>
                <a:solidFill>
                  <a:srgbClr val="BA4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Shoreditch y </a:t>
            </a:r>
            <a:r>
              <a:rPr lang="es-ES" b="1" u="sng" dirty="0" err="1">
                <a:solidFill>
                  <a:srgbClr val="BA4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Spitalields</a:t>
            </a:r>
            <a:r>
              <a:rPr lang="es-ES" b="1" u="sng" dirty="0">
                <a:solidFill>
                  <a:srgbClr val="BA4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,Hackney:</a:t>
            </a:r>
          </a:p>
          <a:p>
            <a:r>
              <a:rPr lang="es-ES" b="1" dirty="0">
                <a:solidFill>
                  <a:srgbClr val="BA4042"/>
                </a:solidFill>
                <a:latin typeface="Abadi Extra Light" panose="020B0204020104020204" pitchFamily="34" charset="0"/>
              </a:rPr>
              <a:t> Barrio moderno y creativo, conocido </a:t>
            </a:r>
            <a:r>
              <a:rPr lang="es-ES" b="1" dirty="0">
                <a:solidFill>
                  <a:srgbClr val="BA4042"/>
                </a:solidFill>
                <a:effectLst/>
                <a:latin typeface="Abadi Extra Light" panose="020B0204020104020204" pitchFamily="34" charset="0"/>
              </a:rPr>
              <a:t>por su arte callejero, galerías y vida nocturna. Atractivos cercanos: Brick Lane, Spitalfields Market, tiendas vintage.</a:t>
            </a:r>
          </a:p>
          <a:p>
            <a:endParaRPr lang="es-ES" b="1" dirty="0">
              <a:solidFill>
                <a:srgbClr val="BA4042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FCEE8E1-BBB4-51EA-4188-D5C22389E27C}"/>
              </a:ext>
            </a:extLst>
          </p:cNvPr>
          <p:cNvSpPr txBox="1"/>
          <p:nvPr/>
        </p:nvSpPr>
        <p:spPr>
          <a:xfrm>
            <a:off x="2779776" y="4843097"/>
            <a:ext cx="378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Notting Hill, Kensington and Chelsea:</a:t>
            </a:r>
            <a:endParaRPr lang="es-ES" b="1" dirty="0">
              <a:solidFill>
                <a:schemeClr val="accent4">
                  <a:lumMod val="75000"/>
                </a:schemeClr>
              </a:solidFill>
              <a:latin typeface="Abadi Extra Light" panose="020B0204020104020204" pitchFamily="34" charset="0"/>
            </a:endParaRPr>
          </a:p>
          <a:p>
            <a:r>
              <a:rPr lang="es-ES" b="1" dirty="0">
                <a:solidFill>
                  <a:schemeClr val="accent4">
                    <a:lumMod val="75000"/>
                  </a:schemeClr>
                </a:solidFill>
                <a:effectLst/>
                <a:latin typeface="Abadi Extra Light" panose="020B0204020104020204" pitchFamily="34" charset="0"/>
              </a:rPr>
              <a:t>Famoso por sus casas coloridas, mercados, y una atmósfera tranquila pero sofisticada. Atractivos cercanos: Mercado de Portobello, tiendas exclusivas.</a:t>
            </a:r>
          </a:p>
          <a:p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283BF9-0B1C-243C-7E1E-7A8024B5C1D3}"/>
              </a:ext>
            </a:extLst>
          </p:cNvPr>
          <p:cNvSpPr txBox="1"/>
          <p:nvPr/>
        </p:nvSpPr>
        <p:spPr>
          <a:xfrm>
            <a:off x="6352033" y="1243467"/>
            <a:ext cx="3328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South Bank, </a:t>
            </a:r>
            <a:r>
              <a:rPr lang="es-ES" b="1" u="sng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Southwark</a:t>
            </a:r>
            <a:r>
              <a:rPr lang="es-ES" b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:</a:t>
            </a:r>
          </a:p>
          <a:p>
            <a:pPr algn="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badi Extra Light" panose="020B0204020104020204" pitchFamily="34" charset="0"/>
              </a:rPr>
              <a:t> A orillas del río Támesis, con vistas impresionantes 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  <a:effectLst/>
                <a:latin typeface="Abadi Extra Light" panose="020B0204020104020204" pitchFamily="34" charset="0"/>
              </a:rPr>
              <a:t>y cercanía a museos y teatros. Atractivos cercanos: Tate Modern, </a:t>
            </a:r>
            <a:r>
              <a:rPr lang="es-ES" b="1" dirty="0" err="1">
                <a:solidFill>
                  <a:schemeClr val="accent2">
                    <a:lumMod val="50000"/>
                  </a:schemeClr>
                </a:solidFill>
                <a:effectLst/>
                <a:latin typeface="Abadi Extra Light" panose="020B0204020104020204" pitchFamily="34" charset="0"/>
              </a:rPr>
              <a:t>Shakespeare’s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lang="es-ES" b="1" dirty="0" err="1">
                <a:solidFill>
                  <a:schemeClr val="accent2">
                    <a:lumMod val="50000"/>
                  </a:schemeClr>
                </a:solidFill>
                <a:effectLst/>
                <a:latin typeface="Abadi Extra Light" panose="020B0204020104020204" pitchFamily="34" charset="0"/>
              </a:rPr>
              <a:t>Globe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  <a:effectLst/>
                <a:latin typeface="Abadi Extra Light" panose="020B0204020104020204" pitchFamily="34" charset="0"/>
              </a:rPr>
              <a:t>, London </a:t>
            </a:r>
            <a:r>
              <a:rPr lang="es-ES" b="1" dirty="0" err="1">
                <a:solidFill>
                  <a:schemeClr val="accent2">
                    <a:lumMod val="50000"/>
                  </a:schemeClr>
                </a:solidFill>
                <a:effectLst/>
                <a:latin typeface="Abadi Extra Light" panose="020B0204020104020204" pitchFamily="34" charset="0"/>
              </a:rPr>
              <a:t>Eye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  <a:effectLst/>
                <a:latin typeface="Abadi Extra Light" panose="020B0204020104020204" pitchFamily="34" charset="0"/>
              </a:rPr>
              <a:t>.</a:t>
            </a:r>
          </a:p>
          <a:p>
            <a:pPr algn="r"/>
            <a:br>
              <a:rPr lang="es-ES" b="1" dirty="0">
                <a:solidFill>
                  <a:schemeClr val="accent2">
                    <a:lumMod val="50000"/>
                  </a:schemeClr>
                </a:solidFill>
                <a:effectLst/>
                <a:latin typeface="Abadi Extra Light" panose="020B0204020104020204" pitchFamily="34" charset="0"/>
              </a:rPr>
            </a:br>
            <a:endParaRPr lang="es-ES" b="1" dirty="0">
              <a:solidFill>
                <a:schemeClr val="accent2">
                  <a:lumMod val="50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55CC65C-03F6-5676-09BF-C66340C0B513}"/>
              </a:ext>
            </a:extLst>
          </p:cNvPr>
          <p:cNvSpPr txBox="1"/>
          <p:nvPr/>
        </p:nvSpPr>
        <p:spPr>
          <a:xfrm>
            <a:off x="6270399" y="3758862"/>
            <a:ext cx="34916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Chelsea, Kensington and Chelsea:</a:t>
            </a:r>
            <a:r>
              <a:rPr lang="es-E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</a:t>
            </a:r>
            <a:r>
              <a:rPr lang="es-ES" b="1" dirty="0">
                <a:solidFill>
                  <a:schemeClr val="accent4"/>
                </a:solidFill>
                <a:effectLst/>
                <a:latin typeface="Abadi Extra Light" panose="020B0204020104020204" pitchFamily="34" charset="0"/>
              </a:rPr>
              <a:t>Zona residencial y tranquila, ideal para quienes buscan una estancia cómoda y relajante. Atractivos cercanos: Museo de Historia Natural, Kensington </a:t>
            </a:r>
            <a:r>
              <a:rPr lang="es-ES" b="1" dirty="0" err="1">
                <a:solidFill>
                  <a:schemeClr val="accent4"/>
                </a:solidFill>
                <a:effectLst/>
                <a:latin typeface="Abadi Extra Light" panose="020B0204020104020204" pitchFamily="34" charset="0"/>
              </a:rPr>
              <a:t>Gardens</a:t>
            </a:r>
            <a:r>
              <a:rPr lang="es-ES" b="1" dirty="0">
                <a:solidFill>
                  <a:schemeClr val="accent4"/>
                </a:solidFill>
                <a:effectLst/>
                <a:latin typeface="Abadi Extra Light" panose="020B0204020104020204" pitchFamily="34" charset="0"/>
              </a:rPr>
              <a:t>, tiendas de lujo.</a:t>
            </a:r>
          </a:p>
          <a:p>
            <a:endParaRPr lang="es-ES" dirty="0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A3ED699A-A2C3-1691-A36E-B689DD311D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38696" y="365393"/>
            <a:ext cx="6198448" cy="740486"/>
          </a:xfrm>
        </p:spPr>
        <p:txBody>
          <a:bodyPr>
            <a:normAutofit/>
          </a:bodyPr>
          <a:lstStyle/>
          <a:p>
            <a:pPr algn="r"/>
            <a:r>
              <a:rPr lang="es-ES" sz="4400" dirty="0">
                <a:latin typeface="Modern Love Caps" panose="04070805081001020A01" pitchFamily="82" charset="0"/>
              </a:rPr>
              <a:t>Zonas recomendadas</a:t>
            </a:r>
          </a:p>
        </p:txBody>
      </p:sp>
      <p:pic>
        <p:nvPicPr>
          <p:cNvPr id="14" name="Cámara 13">
            <a:extLst>
              <a:ext uri="{FF2B5EF4-FFF2-40B4-BE49-F238E27FC236}">
                <a16:creationId xmlns:a16="http://schemas.microsoft.com/office/drawing/2014/main" id="{932380BE-F23F-97C8-4EF0-31FAEED8100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75465" y="5350109"/>
            <a:ext cx="1661679" cy="166167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7908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ES"/>
          </a:p>
        </p:txBody>
      </p:sp>
      <p:sp>
        <p:nvSpPr>
          <p:cNvPr id="19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4915C5-707B-4B29-9E6B-116367F8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70191" cy="6858000"/>
          </a:xfrm>
          <a:custGeom>
            <a:avLst/>
            <a:gdLst>
              <a:gd name="connsiteX0" fmla="*/ 1 w 4061802"/>
              <a:gd name="connsiteY0" fmla="*/ 0 h 6858000"/>
              <a:gd name="connsiteX1" fmla="*/ 4059081 w 4061802"/>
              <a:gd name="connsiteY1" fmla="*/ 0 h 6858000"/>
              <a:gd name="connsiteX2" fmla="*/ 4059081 w 4061802"/>
              <a:gd name="connsiteY2" fmla="*/ 2339825 h 6858000"/>
              <a:gd name="connsiteX3" fmla="*/ 4061802 w 4061802"/>
              <a:gd name="connsiteY3" fmla="*/ 2339683 h 6858000"/>
              <a:gd name="connsiteX4" fmla="*/ 4061802 w 4061802"/>
              <a:gd name="connsiteY4" fmla="*/ 3776054 h 6858000"/>
              <a:gd name="connsiteX5" fmla="*/ 4059081 w 4061802"/>
              <a:gd name="connsiteY5" fmla="*/ 3776199 h 6858000"/>
              <a:gd name="connsiteX6" fmla="*/ 4059081 w 4061802"/>
              <a:gd name="connsiteY6" fmla="*/ 6858000 h 6858000"/>
              <a:gd name="connsiteX7" fmla="*/ 1 w 4061802"/>
              <a:gd name="connsiteY7" fmla="*/ 6858000 h 6858000"/>
              <a:gd name="connsiteX8" fmla="*/ 1 w 4061802"/>
              <a:gd name="connsiteY8" fmla="*/ 3992604 h 6858000"/>
              <a:gd name="connsiteX9" fmla="*/ 0 w 4061802"/>
              <a:gd name="connsiteY9" fmla="*/ 3992604 h 6858000"/>
              <a:gd name="connsiteX10" fmla="*/ 0 w 4061802"/>
              <a:gd name="connsiteY10" fmla="*/ 2552279 h 6858000"/>
              <a:gd name="connsiteX11" fmla="*/ 1 w 4061802"/>
              <a:gd name="connsiteY11" fmla="*/ 2552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1802" h="6858000">
                <a:moveTo>
                  <a:pt x="1" y="0"/>
                </a:moveTo>
                <a:lnTo>
                  <a:pt x="4059081" y="0"/>
                </a:lnTo>
                <a:lnTo>
                  <a:pt x="4059081" y="2339825"/>
                </a:lnTo>
                <a:lnTo>
                  <a:pt x="4061802" y="2339683"/>
                </a:lnTo>
                <a:lnTo>
                  <a:pt x="4061802" y="3776054"/>
                </a:lnTo>
                <a:lnTo>
                  <a:pt x="4059081" y="3776199"/>
                </a:lnTo>
                <a:lnTo>
                  <a:pt x="4059081" y="6858000"/>
                </a:lnTo>
                <a:lnTo>
                  <a:pt x="1" y="6858000"/>
                </a:lnTo>
                <a:lnTo>
                  <a:pt x="1" y="3992604"/>
                </a:lnTo>
                <a:lnTo>
                  <a:pt x="0" y="3992604"/>
                </a:lnTo>
                <a:lnTo>
                  <a:pt x="0" y="2552279"/>
                </a:lnTo>
                <a:lnTo>
                  <a:pt x="1" y="255227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B8E032-9914-4C00-B51A-C2DA1627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802" y="1"/>
            <a:ext cx="8130198" cy="68579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FD6C5D0-53D4-8190-EA9B-E984A935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31" y="287255"/>
            <a:ext cx="3131525" cy="1012617"/>
          </a:xfrm>
        </p:spPr>
        <p:txBody>
          <a:bodyPr/>
          <a:lstStyle/>
          <a:p>
            <a:r>
              <a:rPr lang="es-ES" dirty="0" err="1">
                <a:solidFill>
                  <a:srgbClr val="F9E3CB"/>
                </a:solidFill>
                <a:latin typeface="Modern Love Caps" panose="04070805081001020A01" pitchFamily="82" charset="0"/>
              </a:rPr>
              <a:t>Power</a:t>
            </a:r>
            <a:r>
              <a:rPr lang="es-ES" dirty="0">
                <a:solidFill>
                  <a:srgbClr val="F9E3CB"/>
                </a:solidFill>
                <a:latin typeface="Modern Love Caps" panose="04070805081001020A01" pitchFamily="82" charset="0"/>
              </a:rPr>
              <a:t> </a:t>
            </a:r>
            <a:r>
              <a:rPr lang="es-ES" dirty="0" err="1">
                <a:solidFill>
                  <a:srgbClr val="F9E3CB"/>
                </a:solidFill>
                <a:latin typeface="Modern Love Caps" panose="04070805081001020A01" pitchFamily="82" charset="0"/>
              </a:rPr>
              <a:t>bi</a:t>
            </a:r>
            <a:endParaRPr lang="es-ES" dirty="0">
              <a:solidFill>
                <a:srgbClr val="F9E3CB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135BF36-919E-7992-0896-9C6327E652A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102" t="20929" r="18734" b="11730"/>
          <a:stretch/>
        </p:blipFill>
        <p:spPr>
          <a:xfrm>
            <a:off x="1870586" y="1159875"/>
            <a:ext cx="10027822" cy="5572563"/>
          </a:xfrm>
          <a:prstGeom prst="rect">
            <a:avLst/>
          </a:prstGeom>
        </p:spPr>
      </p:pic>
      <p:pic>
        <p:nvPicPr>
          <p:cNvPr id="4" name="Cámara 3">
            <a:extLst>
              <a:ext uri="{FF2B5EF4-FFF2-40B4-BE49-F238E27FC236}">
                <a16:creationId xmlns:a16="http://schemas.microsoft.com/office/drawing/2014/main" id="{93AA3740-D142-2A5C-9862-E6BE13967EA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331" y="1521859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2660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E6D57E0B-41E7-4862-852B-4C24E7B4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14684A4D-3AB3-4D14-8F74-E9E22EFC9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47" name="Rectangle 46">
              <a:extLst>
                <a:ext uri="{FF2B5EF4-FFF2-40B4-BE49-F238E27FC236}">
                  <a16:creationId xmlns:a16="http://schemas.microsoft.com/office/drawing/2014/main" id="{62AAD8D6-E6DC-4196-8B6E-99E7C902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EF22364E-4978-4D02-9F7E-4608CE9F4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203295E-B861-404F-966C-8EDD88287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5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E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27B18FD-19CD-EFFE-B268-EF95393B8E0E}"/>
              </a:ext>
            </a:extLst>
          </p:cNvPr>
          <p:cNvSpPr txBox="1"/>
          <p:nvPr/>
        </p:nvSpPr>
        <p:spPr>
          <a:xfrm>
            <a:off x="212047" y="5161729"/>
            <a:ext cx="4335569" cy="909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60000"/>
            </a:pPr>
            <a:r>
              <a:rPr lang="en-US" cap="all" dirty="0" err="1">
                <a:solidFill>
                  <a:srgbClr val="F9E3CB"/>
                </a:solidFill>
                <a:latin typeface="Modern Love Caps" panose="04070805081001020A01" pitchFamily="82" charset="0"/>
              </a:rPr>
              <a:t>Créditos</a:t>
            </a:r>
            <a:r>
              <a:rPr lang="en-US" cap="all" dirty="0">
                <a:solidFill>
                  <a:srgbClr val="F9E3CB"/>
                </a:solidFill>
                <a:latin typeface="Modern Love Caps" panose="04070805081001020A01" pitchFamily="82" charset="0"/>
              </a:rPr>
              <a:t> a:  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60000"/>
            </a:pPr>
            <a:r>
              <a:rPr lang="en-US" cap="all" dirty="0">
                <a:solidFill>
                  <a:srgbClr val="F9E3CB"/>
                </a:solidFill>
                <a:latin typeface="Modern Love Caps" panose="04070805081001020A01" pitchFamily="82" charset="0"/>
              </a:rPr>
              <a:t>https://www.molaviajar.com/category/londres/</a:t>
            </a:r>
          </a:p>
        </p:txBody>
      </p:sp>
      <p:pic>
        <p:nvPicPr>
          <p:cNvPr id="6" name="Imagen 5" descr="Mapa&#10;&#10;Descripción generada automáticamente">
            <a:extLst>
              <a:ext uri="{FF2B5EF4-FFF2-40B4-BE49-F238E27FC236}">
                <a16:creationId xmlns:a16="http://schemas.microsoft.com/office/drawing/2014/main" id="{8297B4D1-15C4-2023-17C2-468F53F43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664" y="322618"/>
            <a:ext cx="7340850" cy="519021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BFBB0B5-C9A1-B31A-BA3F-9C7A123A885A}"/>
              </a:ext>
            </a:extLst>
          </p:cNvPr>
          <p:cNvSpPr txBox="1"/>
          <p:nvPr/>
        </p:nvSpPr>
        <p:spPr>
          <a:xfrm>
            <a:off x="445372" y="2321004"/>
            <a:ext cx="34869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rgbClr val="F9E3CB"/>
                </a:solidFill>
                <a:latin typeface="Modern Love Caps" panose="04070805081001020A01" pitchFamily="82" charset="0"/>
              </a:rPr>
              <a:t>Transporte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rgbClr val="F9E3CB"/>
                </a:solidFill>
                <a:latin typeface="Modern Love Caps" panose="04070805081001020A01" pitchFamily="82" charset="0"/>
              </a:rPr>
              <a:t>Ropa Cómoda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rgbClr val="F9E3CB"/>
                </a:solidFill>
                <a:latin typeface="Modern Love Caps" panose="04070805081001020A01" pitchFamily="82" charset="0"/>
              </a:rPr>
              <a:t>Comidas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3CBE8D3-987E-8F66-5515-9290700CE6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769" y="506726"/>
            <a:ext cx="10396882" cy="1151965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F9E3CB"/>
                </a:solidFill>
                <a:latin typeface="Modern Love Caps" panose="04070805081001020A01" pitchFamily="82" charset="0"/>
              </a:rPr>
              <a:t>Consejos </a:t>
            </a:r>
            <a:br>
              <a:rPr lang="es-ES" sz="3600" dirty="0">
                <a:solidFill>
                  <a:srgbClr val="F9E3CB"/>
                </a:solidFill>
                <a:latin typeface="Modern Love Caps" panose="04070805081001020A01" pitchFamily="82" charset="0"/>
              </a:rPr>
            </a:br>
            <a:r>
              <a:rPr lang="es-ES" sz="3600" dirty="0">
                <a:solidFill>
                  <a:srgbClr val="F9E3CB"/>
                </a:solidFill>
                <a:latin typeface="Modern Love Caps" panose="04070805081001020A01" pitchFamily="82" charset="0"/>
              </a:rPr>
              <a:t>adicionales</a:t>
            </a:r>
          </a:p>
        </p:txBody>
      </p:sp>
    </p:spTree>
    <p:extLst>
      <p:ext uri="{BB962C8B-B14F-4D97-AF65-F5344CB8AC3E}">
        <p14:creationId xmlns:p14="http://schemas.microsoft.com/office/powerpoint/2010/main" val="13983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710BDC6A-27CF-4D3D-987D-A64004D1B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E7FCAC22-642A-422B-8E48-FC011B5CD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EBB4D63D-5B79-4759-930C-06044A25A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C80661D-03E7-4C80-9634-B3F09E3E8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DA3758B-0FB4-4446-B0D7-04F22D909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7" name="Imagen 6" descr="Una torre con un reloj en la calle&#10;&#10;Descripción generada automáticamente">
            <a:extLst>
              <a:ext uri="{FF2B5EF4-FFF2-40B4-BE49-F238E27FC236}">
                <a16:creationId xmlns:a16="http://schemas.microsoft.com/office/drawing/2014/main" id="{2758A337-59D4-16A5-78EE-90131584BF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4" b="-1"/>
          <a:stretch/>
        </p:blipFill>
        <p:spPr>
          <a:xfrm rot="43200000">
            <a:off x="444106" y="1041591"/>
            <a:ext cx="5761522" cy="3912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FE779-BA4A-9D8D-4A92-792810C4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922" y="5816410"/>
            <a:ext cx="10109406" cy="49847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3800" kern="1200" cap="all" baseline="0" dirty="0">
                <a:solidFill>
                  <a:srgbClr val="F9E3CB"/>
                </a:solidFill>
                <a:latin typeface="Modern Love Caps" panose="04070805081001020A01" pitchFamily="82" charset="0"/>
              </a:rPr>
              <a:t>Dysmar Vidal</a:t>
            </a:r>
            <a:r>
              <a:rPr lang="en-US" sz="3800" dirty="0">
                <a:solidFill>
                  <a:srgbClr val="F9E3CB"/>
                </a:solidFill>
                <a:latin typeface="Modern Love Caps" panose="04070805081001020A01" pitchFamily="82" charset="0"/>
              </a:rPr>
              <a:t>.</a:t>
            </a:r>
            <a:r>
              <a:rPr lang="en-US" sz="3800" kern="1200" cap="all" baseline="0" dirty="0">
                <a:solidFill>
                  <a:srgbClr val="F9E3CB"/>
                </a:solidFill>
                <a:latin typeface="Modern Love Caps" panose="04070805081001020A01" pitchFamily="82" charset="0"/>
              </a:rPr>
              <a:t> </a:t>
            </a:r>
            <a:r>
              <a:rPr lang="en-US" sz="2400" kern="1200" cap="all" baseline="0" dirty="0">
                <a:solidFill>
                  <a:srgbClr val="F9E3CB"/>
                </a:solidFill>
                <a:latin typeface="Abadi Extra Light" panose="020B0204020104020204" pitchFamily="34" charset="0"/>
              </a:rPr>
              <a:t>data analist Modulo 2  10/12/2024</a:t>
            </a: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8A2AB759-551F-BF4F-975D-38299AFBD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6649733" y="1168796"/>
            <a:ext cx="4457179" cy="20280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632E27B-E944-41F5-58A2-2873A1E11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6694341" y="2741241"/>
            <a:ext cx="4409027" cy="1820115"/>
          </a:xfrm>
        </p:spPr>
        <p:txBody>
          <a:bodyPr>
            <a:normAutofit/>
          </a:bodyPr>
          <a:lstStyle/>
          <a:p>
            <a:r>
              <a:rPr lang="es-ES" sz="1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 Caps" panose="04070805081001020A01" pitchFamily="82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682932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3090</TotalTime>
  <Words>1304</Words>
  <Application>Microsoft Office PowerPoint</Application>
  <PresentationFormat>Panorámica</PresentationFormat>
  <Paragraphs>79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9" baseType="lpstr">
      <vt:lpstr>Abadi Extra Light</vt:lpstr>
      <vt:lpstr>Arial</vt:lpstr>
      <vt:lpstr>Bancors</vt:lpstr>
      <vt:lpstr>Calibri</vt:lpstr>
      <vt:lpstr>Consolas</vt:lpstr>
      <vt:lpstr>Google Sans</vt:lpstr>
      <vt:lpstr>Impact</vt:lpstr>
      <vt:lpstr>Modern Love Caps</vt:lpstr>
      <vt:lpstr>Montserrat</vt:lpstr>
      <vt:lpstr>Raleway</vt:lpstr>
      <vt:lpstr>Evento principal</vt:lpstr>
      <vt:lpstr>Modelo analítico airb&amp;b</vt:lpstr>
      <vt:lpstr>objetivo</vt:lpstr>
      <vt:lpstr>Perfil del viajero</vt:lpstr>
      <vt:lpstr>Barrios  </vt:lpstr>
      <vt:lpstr>Zonas recomendadas</vt:lpstr>
      <vt:lpstr>Power bi</vt:lpstr>
      <vt:lpstr>Consejos  adicionales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Dysmar Beatriz Vidal Romero</dc:creator>
  <cp:lastModifiedBy>Dysmar Beatriz Vidal Romero</cp:lastModifiedBy>
  <cp:revision>19</cp:revision>
  <dcterms:created xsi:type="dcterms:W3CDTF">2024-11-26T09:57:01Z</dcterms:created>
  <dcterms:modified xsi:type="dcterms:W3CDTF">2024-12-10T18:52:42Z</dcterms:modified>
</cp:coreProperties>
</file>