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9" r:id="rId6"/>
    <p:sldId id="293" r:id="rId7"/>
    <p:sldId id="279" r:id="rId8"/>
    <p:sldId id="274" r:id="rId9"/>
    <p:sldId id="268" r:id="rId10"/>
    <p:sldId id="277" r:id="rId11"/>
    <p:sldId id="292" r:id="rId12"/>
    <p:sldId id="286" r:id="rId13"/>
    <p:sldId id="295" r:id="rId14"/>
    <p:sldId id="296" r:id="rId15"/>
    <p:sldId id="288" r:id="rId1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48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92D14F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420" y="246"/>
      </p:cViewPr>
      <p:guideLst>
        <p:guide orient="horz" pos="255"/>
        <p:guide pos="5148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6/4/2018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6/4/2018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128728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0" y="2582616"/>
            <a:ext cx="7021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基于人脸识别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门禁系统</a:t>
            </a:r>
            <a:endParaRPr lang="en-US" altLang="zh-CN" sz="40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0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队名：除了发呆什么都不会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3625" y="4584676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9511" y="4600036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沈俊杰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24" y="5230519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答辩时间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00937" y="5298789"/>
            <a:ext cx="161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2018/04/07</a:t>
            </a:r>
            <a:endParaRPr lang="zh-HK" altLang="en-US" sz="12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3625" y="5876362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29511" y="5660890"/>
            <a:ext cx="1614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zh-CN" altLang="en-US" sz="16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</a:t>
            </a:r>
            <a:r>
              <a:rPr lang="zh-CN" altLang="en-US" sz="16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俊</a:t>
            </a:r>
            <a:endParaRPr lang="en-US" altLang="zh-CN" sz="1600" b="1" spc="3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沈俊杰</a:t>
            </a:r>
            <a:endParaRPr lang="en-US" altLang="zh-CN" sz="16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邓益贤</a:t>
            </a:r>
            <a:endParaRPr lang="zh-HK" altLang="en-US" sz="16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9639" y="2335750"/>
            <a:ext cx="7504271" cy="1744827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8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应用拓展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722733" y="3054803"/>
            <a:ext cx="1347046" cy="1347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37" name="Group 30"/>
          <p:cNvGrpSpPr>
            <a:grpSpLocks noChangeAspect="1"/>
          </p:cNvGrpSpPr>
          <p:nvPr/>
        </p:nvGrpSpPr>
        <p:grpSpPr bwMode="auto">
          <a:xfrm>
            <a:off x="3895316" y="3230970"/>
            <a:ext cx="1001875" cy="994719"/>
            <a:chOff x="907" y="586"/>
            <a:chExt cx="3357" cy="3333"/>
          </a:xfrm>
          <a:solidFill>
            <a:schemeClr val="bg1"/>
          </a:solidFill>
        </p:grpSpPr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1801" y="1277"/>
              <a:ext cx="1588" cy="2000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907" y="1291"/>
              <a:ext cx="1474" cy="233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3592" y="1459"/>
              <a:ext cx="672" cy="187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2736" y="2437"/>
              <a:ext cx="939" cy="1269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2073" y="586"/>
              <a:ext cx="1327" cy="606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2180" y="1097"/>
              <a:ext cx="1341" cy="94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872" y="3564"/>
              <a:ext cx="1228" cy="355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357" y="640"/>
              <a:ext cx="844" cy="486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3377" y="830"/>
              <a:ext cx="686" cy="786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1040" y="1216"/>
              <a:ext cx="622" cy="414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5496" y="2097854"/>
            <a:ext cx="3245198" cy="646331"/>
            <a:chOff x="435496" y="1546527"/>
            <a:chExt cx="3245198" cy="646331"/>
          </a:xfrm>
        </p:grpSpPr>
        <p:sp>
          <p:nvSpPr>
            <p:cNvPr id="48" name="矩形 47"/>
            <p:cNvSpPr/>
            <p:nvPr/>
          </p:nvSpPr>
          <p:spPr>
            <a:xfrm>
              <a:off x="435496" y="19312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04751" y="1546527"/>
              <a:ext cx="2375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提高产品容错率</a:t>
              </a:r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声、光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568260" y="46413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精简系统构成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840020" y="3081248"/>
            <a:ext cx="28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</a:t>
            </a:r>
            <a:r>
              <a: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他物联网产品</a:t>
            </a:r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" name="矩形 53"/>
          <p:cNvSpPr/>
          <p:nvPr/>
        </p:nvSpPr>
        <p:spPr>
          <a:xfrm>
            <a:off x="2721615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082" y="97509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55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系统展示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2116" y="5566450"/>
            <a:ext cx="2357331" cy="47846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74AB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82" y="839972"/>
            <a:ext cx="2357331" cy="478465"/>
          </a:xfrm>
          <a:prstGeom prst="rect">
            <a:avLst/>
          </a:prstGeom>
          <a:solidFill>
            <a:srgbClr val="0174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74AB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75" y="2401093"/>
            <a:ext cx="3249075" cy="2160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9" y="2427985"/>
            <a:ext cx="3240548" cy="215265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966528" y="4766823"/>
            <a:ext cx="25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识别错误，无操作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01984" y="4726050"/>
            <a:ext cx="281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识别正确，亮灯</a:t>
            </a:r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开锁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" name="矩形 53"/>
          <p:cNvSpPr/>
          <p:nvPr/>
        </p:nvSpPr>
        <p:spPr>
          <a:xfrm>
            <a:off x="4018577" y="103810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082" y="97509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684103" y="1065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HK" altLang="en-US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308762" y="3559294"/>
            <a:ext cx="859671" cy="34042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459990" y="2056515"/>
            <a:ext cx="147483" cy="12736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255184" y="1481412"/>
            <a:ext cx="43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摄像头黄灯亮起：</a:t>
            </a:r>
            <a:endParaRPr lang="en-US" altLang="zh-CN" b="1" dirty="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开始拍照</a:t>
            </a:r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84103" y="2870165"/>
            <a:ext cx="399339" cy="35149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椭圆 20"/>
          <p:cNvSpPr/>
          <p:nvPr/>
        </p:nvSpPr>
        <p:spPr>
          <a:xfrm>
            <a:off x="6898140" y="3045914"/>
            <a:ext cx="399339" cy="35149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" name="文本框 23"/>
          <p:cNvSpPr txBox="1"/>
          <p:nvPr/>
        </p:nvSpPr>
        <p:spPr>
          <a:xfrm>
            <a:off x="54082" y="881095"/>
            <a:ext cx="239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实际环境测试</a:t>
            </a:r>
            <a:endParaRPr lang="zh-HK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250" y="5583250"/>
            <a:ext cx="255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模拟环境演示</a:t>
            </a:r>
            <a:endParaRPr lang="zh-HK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6927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24101" y="4773356"/>
            <a:ext cx="4734893" cy="431800"/>
            <a:chOff x="2576726" y="4406898"/>
            <a:chExt cx="2801308" cy="431800"/>
          </a:xfrm>
        </p:grpSpPr>
        <p:sp>
          <p:nvSpPr>
            <p:cNvPr id="3" name="矩形 2"/>
            <p:cNvSpPr/>
            <p:nvPr/>
          </p:nvSpPr>
          <p:spPr>
            <a:xfrm>
              <a:off x="2576726" y="4406898"/>
              <a:ext cx="1093574" cy="43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答辩人：沈俊杰</a:t>
              </a:r>
              <a:endParaRPr lang="zh-HK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714334" y="4468909"/>
              <a:ext cx="1663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队名：除了</a:t>
              </a:r>
              <a:r>
                <a:rPr lang="zh-CN" altLang="en-US" sz="1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发呆什么都</a:t>
              </a:r>
              <a:r>
                <a:rPr lang="zh-CN" altLang="en-US" sz="1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</a:t>
              </a:r>
              <a:endParaRPr lang="zh-HK" altLang="en-US" sz="14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6" y="242138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6" y="34516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z="2800" b="1" spc="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48189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项目绪论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814262" y="4459554"/>
            <a:ext cx="520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识别优点：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、易于使用，用户接受度高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、成本低、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、识别速度快、精度准确率高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、高度安全性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49190" y="4459555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49190" y="1368924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14262" y="1368924"/>
            <a:ext cx="5432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人脸识别系统的发展状况：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由统计学方法转变为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（卷积神经网络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RCNN(Regions with CNN features)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学习方法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、刷脸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、安检、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4262" y="2844237"/>
            <a:ext cx="520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人脸识别基本过程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、输入图像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、人脸检测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、特征提取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、身份识别</a:t>
            </a:r>
            <a:endParaRPr lang="zh-HK" altLang="zh-HK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49190" y="2725555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1821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系统组成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4424497" y="1550340"/>
            <a:ext cx="13980" cy="169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1" name="矩形 70"/>
          <p:cNvSpPr/>
          <p:nvPr/>
        </p:nvSpPr>
        <p:spPr>
          <a:xfrm>
            <a:off x="1374143" y="10651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8928" y="10651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570580" y="4117710"/>
            <a:ext cx="17685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70580" y="3182079"/>
            <a:ext cx="17685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ESP8266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91558" y="3182079"/>
            <a:ext cx="17685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树莓派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540232" y="1259462"/>
            <a:ext cx="17685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91558" y="4035028"/>
            <a:ext cx="17685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罗技</a:t>
            </a:r>
            <a:r>
              <a:rPr lang="en-US" alt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C270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70580" y="5053341"/>
            <a:ext cx="17685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MG996R</a:t>
            </a:r>
            <a:r>
              <a:rPr lang="zh-CN" altLang="en-US" sz="1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舵</a:t>
            </a:r>
            <a:r>
              <a:rPr lang="zh-CN" altLang="en-US" sz="1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HK" altLang="en-US" sz="1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549602" y="3065189"/>
            <a:ext cx="1768530" cy="508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>
            <a:stCxn id="82" idx="2"/>
            <a:endCxn id="84" idx="0"/>
          </p:cNvCxnSpPr>
          <p:nvPr/>
        </p:nvCxnSpPr>
        <p:spPr>
          <a:xfrm>
            <a:off x="1475823" y="3690125"/>
            <a:ext cx="0" cy="3449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2" idx="0"/>
            <a:endCxn id="83" idx="2"/>
          </p:cNvCxnSpPr>
          <p:nvPr/>
        </p:nvCxnSpPr>
        <p:spPr>
          <a:xfrm flipV="1">
            <a:off x="1475823" y="1767508"/>
            <a:ext cx="2948674" cy="141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3" idx="2"/>
            <a:endCxn id="86" idx="0"/>
          </p:cNvCxnSpPr>
          <p:nvPr/>
        </p:nvCxnSpPr>
        <p:spPr>
          <a:xfrm>
            <a:off x="4424497" y="1767508"/>
            <a:ext cx="3009370" cy="129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1" idx="2"/>
            <a:endCxn id="80" idx="0"/>
          </p:cNvCxnSpPr>
          <p:nvPr/>
        </p:nvCxnSpPr>
        <p:spPr>
          <a:xfrm>
            <a:off x="4454845" y="3690125"/>
            <a:ext cx="0" cy="42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0" idx="2"/>
            <a:endCxn id="85" idx="0"/>
          </p:cNvCxnSpPr>
          <p:nvPr/>
        </p:nvCxnSpPr>
        <p:spPr>
          <a:xfrm>
            <a:off x="4454845" y="4625756"/>
            <a:ext cx="0" cy="42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42428" y="6198937"/>
            <a:ext cx="18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硬件组成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908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327326" y="815593"/>
            <a:ext cx="1645031" cy="1341765"/>
            <a:chOff x="7327326" y="815593"/>
            <a:chExt cx="1645031" cy="1341765"/>
          </a:xfrm>
        </p:grpSpPr>
        <p:sp>
          <p:nvSpPr>
            <p:cNvPr id="58" name="饼形 57"/>
            <p:cNvSpPr/>
            <p:nvPr/>
          </p:nvSpPr>
          <p:spPr>
            <a:xfrm>
              <a:off x="7455112" y="815593"/>
              <a:ext cx="1341765" cy="1341765"/>
            </a:xfrm>
            <a:prstGeom prst="pie">
              <a:avLst>
                <a:gd name="adj1" fmla="val 0"/>
                <a:gd name="adj2" fmla="val 10735662"/>
              </a:avLst>
            </a:prstGeom>
            <a:solidFill>
              <a:srgbClr val="0174AB"/>
            </a:solidFill>
            <a:ln w="28575">
              <a:solidFill>
                <a:srgbClr val="017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327326" y="1036806"/>
              <a:ext cx="1645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MG996R</a:t>
              </a:r>
              <a:r>
                <a:rPr lang="zh-CN" altLang="en-US" sz="20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699725" y="782849"/>
            <a:ext cx="5093140" cy="1530296"/>
            <a:chOff x="3028406" y="2157835"/>
            <a:chExt cx="5093140" cy="1530296"/>
          </a:xfrm>
        </p:grpSpPr>
        <p:grpSp>
          <p:nvGrpSpPr>
            <p:cNvPr id="20" name="组合 19"/>
            <p:cNvGrpSpPr/>
            <p:nvPr/>
          </p:nvGrpSpPr>
          <p:grpSpPr>
            <a:xfrm>
              <a:off x="3028406" y="2157835"/>
              <a:ext cx="5093140" cy="1530296"/>
              <a:chOff x="3420609" y="2024261"/>
              <a:chExt cx="9046622" cy="2718168"/>
            </a:xfrm>
          </p:grpSpPr>
          <p:sp>
            <p:nvSpPr>
              <p:cNvPr id="17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饼形 63"/>
              <p:cNvSpPr/>
              <p:nvPr/>
            </p:nvSpPr>
            <p:spPr>
              <a:xfrm flipV="1">
                <a:off x="10083939" y="2024261"/>
                <a:ext cx="2383292" cy="2383293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3168342" y="3091342"/>
              <a:ext cx="1036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无线接入模块</a:t>
              </a:r>
              <a:endParaRPr lang="zh-HK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3322" y="2567436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ESP8266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3944309" y="2466770"/>
            <a:ext cx="85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主要参数</a:t>
            </a:r>
            <a:endParaRPr lang="zh-HK" altLang="en-US" sz="12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374598" y="2891445"/>
            <a:ext cx="199214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802.11 b/g/n</a:t>
            </a:r>
          </a:p>
          <a:p>
            <a:pPr lvl="0" algn="just"/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sz="11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Tensilica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L106 32-bit RISC 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 50 kB</a:t>
            </a:r>
          </a:p>
          <a:p>
            <a:pPr lvl="0" algn="just"/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/ IP</a:t>
            </a:r>
            <a:r>
              <a:rPr lang="zh-CN" altLang="en-US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HK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it-IT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it-IT" altLang="zh-CN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 / AP / STA + AP</a:t>
            </a:r>
            <a:r>
              <a:rPr lang="zh-CN" altLang="it-IT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it-IT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HK" sz="1100" dirty="0" err="1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2.4GHz</a:t>
            </a:r>
            <a:r>
              <a:rPr lang="zh-HK" altLang="en-US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</a:t>
            </a:r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WPA / WPA2</a:t>
            </a:r>
            <a:r>
              <a:rPr lang="zh-HK" altLang="en-US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安全模式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32161" y="1555629"/>
            <a:ext cx="1721556" cy="3079929"/>
            <a:chOff x="4810902" y="2535222"/>
            <a:chExt cx="1721556" cy="3079929"/>
          </a:xfrm>
        </p:grpSpPr>
        <p:sp>
          <p:nvSpPr>
            <p:cNvPr id="39" name="文本框 38"/>
            <p:cNvSpPr txBox="1"/>
            <p:nvPr/>
          </p:nvSpPr>
          <p:spPr>
            <a:xfrm>
              <a:off x="5054193" y="2535222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舵机</a:t>
              </a:r>
              <a:endParaRPr lang="zh-HK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243924" y="3237871"/>
              <a:ext cx="852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主要参数</a:t>
              </a:r>
              <a:endParaRPr lang="zh-HK" altLang="en-US" sz="12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810902" y="3660770"/>
              <a:ext cx="1721556" cy="1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拉力</a:t>
              </a:r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9.4kg/cm(4.8V</a:t>
              </a:r>
              <a:r>
                <a:rPr lang="en-US" altLang="zh-CN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), </a:t>
              </a:r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11kg/cm(6V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HK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工作电压</a:t>
              </a:r>
              <a:r>
                <a:rPr lang="en-US" altLang="zh-HK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4.8-7.2V</a:t>
              </a:r>
            </a:p>
            <a:p>
              <a:pPr lvl="0" algn="just"/>
              <a:endParaRPr lang="en-US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HK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HK" altLang="en-US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净重</a:t>
              </a:r>
              <a:r>
                <a:rPr lang="en-US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HK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55g</a:t>
              </a:r>
            </a:p>
            <a:p>
              <a:pPr lvl="0" algn="just"/>
              <a:endPara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HK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反应</a:t>
              </a:r>
              <a:r>
                <a:rPr lang="zh-HK" altLang="en-US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速度</a:t>
              </a:r>
              <a:r>
                <a:rPr lang="en-US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0.17sec/60degree(4.8v) 0.14sec/60degree(6v)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87292" y="3284410"/>
            <a:ext cx="1992145" cy="3217381"/>
            <a:chOff x="6870784" y="1721033"/>
            <a:chExt cx="1992145" cy="3217381"/>
          </a:xfrm>
        </p:grpSpPr>
        <p:grpSp>
          <p:nvGrpSpPr>
            <p:cNvPr id="46" name="组合 45"/>
            <p:cNvGrpSpPr/>
            <p:nvPr/>
          </p:nvGrpSpPr>
          <p:grpSpPr>
            <a:xfrm>
              <a:off x="7195911" y="1721033"/>
              <a:ext cx="1341891" cy="1351148"/>
              <a:chOff x="7100407" y="2336983"/>
              <a:chExt cx="1341891" cy="1351148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7100407" y="2336983"/>
                <a:ext cx="1341891" cy="1351148"/>
                <a:chOff x="3420609" y="2342470"/>
                <a:chExt cx="2383516" cy="2399959"/>
              </a:xfrm>
            </p:grpSpPr>
            <p:sp>
              <p:nvSpPr>
                <p:cNvPr id="29" name="饼形 28"/>
                <p:cNvSpPr/>
                <p:nvPr/>
              </p:nvSpPr>
              <p:spPr>
                <a:xfrm>
                  <a:off x="3420609" y="2359137"/>
                  <a:ext cx="2383292" cy="2383292"/>
                </a:xfrm>
                <a:prstGeom prst="pie">
                  <a:avLst>
                    <a:gd name="adj1" fmla="val 0"/>
                    <a:gd name="adj2" fmla="val 10735662"/>
                  </a:avLst>
                </a:prstGeom>
                <a:solidFill>
                  <a:srgbClr val="0174AB"/>
                </a:solidFill>
                <a:ln w="28575">
                  <a:solidFill>
                    <a:srgbClr val="0174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饼形 29"/>
                <p:cNvSpPr/>
                <p:nvPr/>
              </p:nvSpPr>
              <p:spPr>
                <a:xfrm flipV="1">
                  <a:off x="3420833" y="2342470"/>
                  <a:ext cx="2383292" cy="2383292"/>
                </a:xfrm>
                <a:prstGeom prst="pie">
                  <a:avLst>
                    <a:gd name="adj1" fmla="val 0"/>
                    <a:gd name="adj2" fmla="val 10860741"/>
                  </a:avLst>
                </a:prstGeom>
                <a:noFill/>
                <a:ln w="28575">
                  <a:solidFill>
                    <a:srgbClr val="0174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文本框 35"/>
              <p:cNvSpPr txBox="1"/>
              <p:nvPr/>
            </p:nvSpPr>
            <p:spPr>
              <a:xfrm>
                <a:off x="7364952" y="3094274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HK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155323" y="2567436"/>
                <a:ext cx="123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罗技</a:t>
                </a:r>
                <a:r>
                  <a:rPr lang="en-US" altLang="zh-CN" dirty="0" smtClean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C270</a:t>
                </a:r>
                <a:endParaRPr lang="zh-HK" altLang="en-US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7440495" y="3225806"/>
              <a:ext cx="852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主要参数</a:t>
              </a:r>
              <a:endParaRPr lang="zh-HK" altLang="en-US" sz="12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870784" y="3661141"/>
              <a:ext cx="1992145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CMOS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感光元器件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摄像头像素</a:t>
              </a:r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USB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免驱动，可支持</a:t>
              </a:r>
              <a:r>
                <a:rPr lang="en-US" altLang="zh-CN" sz="1100" dirty="0" err="1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矩形 43"/>
          <p:cNvSpPr/>
          <p:nvPr/>
        </p:nvSpPr>
        <p:spPr>
          <a:xfrm>
            <a:off x="1374143" y="10651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928" y="10651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7826" y="663667"/>
            <a:ext cx="1992145" cy="4076466"/>
            <a:chOff x="281071" y="1714683"/>
            <a:chExt cx="1992145" cy="4076466"/>
          </a:xfrm>
        </p:grpSpPr>
        <p:sp>
          <p:nvSpPr>
            <p:cNvPr id="69" name="文本框 68"/>
            <p:cNvSpPr txBox="1"/>
            <p:nvPr/>
          </p:nvSpPr>
          <p:spPr>
            <a:xfrm>
              <a:off x="576120" y="2490612"/>
              <a:ext cx="1415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</a:t>
              </a:r>
              <a:r>
                <a:rPr lang="zh-CN" altLang="en-US" sz="14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</a:t>
              </a:r>
              <a:r>
                <a:rPr lang="zh-CN" altLang="en-US" sz="14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家居</a:t>
              </a:r>
              <a:r>
                <a:rPr lang="zh-CN" altLang="en-US" sz="14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  <a:r>
                <a:rPr lang="zh-CN" altLang="en-US" sz="14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</a:t>
              </a:r>
              <a:endParaRPr lang="zh-HK" altLang="en-US" sz="14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81071" y="1714683"/>
              <a:ext cx="1992145" cy="4076466"/>
              <a:chOff x="281071" y="1714683"/>
              <a:chExt cx="1992145" cy="4076466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06198" y="1714683"/>
                <a:ext cx="1341891" cy="1351148"/>
                <a:chOff x="639593" y="2275794"/>
                <a:chExt cx="1341891" cy="1351148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 flipV="1">
                  <a:off x="639593" y="2275794"/>
                  <a:ext cx="1341891" cy="1351148"/>
                  <a:chOff x="3420609" y="2342470"/>
                  <a:chExt cx="2383516" cy="2399959"/>
                </a:xfrm>
              </p:grpSpPr>
              <p:sp>
                <p:nvSpPr>
                  <p:cNvPr id="22" name="饼形 21"/>
                  <p:cNvSpPr/>
                  <p:nvPr/>
                </p:nvSpPr>
                <p:spPr>
                  <a:xfrm>
                    <a:off x="3420609" y="2359137"/>
                    <a:ext cx="2383292" cy="2383292"/>
                  </a:xfrm>
                  <a:prstGeom prst="pie">
                    <a:avLst>
                      <a:gd name="adj1" fmla="val 0"/>
                      <a:gd name="adj2" fmla="val 10735662"/>
                    </a:avLst>
                  </a:prstGeom>
                  <a:solidFill>
                    <a:srgbClr val="0174AB"/>
                  </a:solidFill>
                  <a:ln w="28575">
                    <a:solidFill>
                      <a:srgbClr val="0174A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饼形 22"/>
                  <p:cNvSpPr/>
                  <p:nvPr/>
                </p:nvSpPr>
                <p:spPr>
                  <a:xfrm flipV="1">
                    <a:off x="3420833" y="2342470"/>
                    <a:ext cx="2383292" cy="2383292"/>
                  </a:xfrm>
                  <a:prstGeom prst="pie">
                    <a:avLst>
                      <a:gd name="adj1" fmla="val 0"/>
                      <a:gd name="adj2" fmla="val 10860741"/>
                    </a:avLst>
                  </a:prstGeom>
                  <a:noFill/>
                  <a:ln w="28575">
                    <a:solidFill>
                      <a:srgbClr val="0174A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HK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4" name="文本框 23"/>
                <p:cNvSpPr txBox="1"/>
                <p:nvPr/>
              </p:nvSpPr>
              <p:spPr>
                <a:xfrm>
                  <a:off x="694495" y="2475008"/>
                  <a:ext cx="1231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树莓派</a:t>
                  </a:r>
                  <a:endParaRPr lang="zh-HK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850782" y="3213745"/>
                <a:ext cx="85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主要参数</a:t>
                </a:r>
                <a:endParaRPr lang="zh-HK" altLang="en-US" sz="12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81071" y="3667491"/>
                <a:ext cx="1992145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1.2GHz 64</a:t>
                </a:r>
                <a:r>
                  <a:rPr lang="zh-CN" altLang="en-US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 </a:t>
                </a:r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ARM </a:t>
                </a:r>
                <a:r>
                  <a:rPr lang="zh-CN" altLang="en-US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1GB(LPDDR2) RAM</a:t>
                </a:r>
              </a:p>
              <a:p>
                <a:pPr lvl="0" algn="just"/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4</a:t>
                </a:r>
                <a:r>
                  <a:rPr lang="zh-CN" altLang="en-US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 </a:t>
                </a:r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USB </a:t>
                </a:r>
                <a:r>
                  <a:rPr lang="zh-CN" altLang="en-US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</a:t>
                </a:r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Micro SD </a:t>
                </a:r>
                <a:r>
                  <a:rPr lang="zh-CN" altLang="en-US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卡插槽</a:t>
                </a:r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10/100</a:t>
                </a:r>
                <a:r>
                  <a:rPr lang="zh-CN" altLang="en-US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以太网接口</a:t>
                </a:r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en-US" altLang="zh-CN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802.11n </a:t>
                </a:r>
                <a:r>
                  <a:rPr lang="zh-CN" altLang="en-US" sz="11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无限局域网</a:t>
                </a:r>
                <a:endPara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endParaRPr lang="zh-HK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5235900" y="2795605"/>
            <a:ext cx="1992145" cy="3895759"/>
            <a:chOff x="4674213" y="1720398"/>
            <a:chExt cx="1992145" cy="3895759"/>
          </a:xfrm>
        </p:grpSpPr>
        <p:grpSp>
          <p:nvGrpSpPr>
            <p:cNvPr id="67" name="组合 66"/>
            <p:cNvGrpSpPr/>
            <p:nvPr/>
          </p:nvGrpSpPr>
          <p:grpSpPr>
            <a:xfrm>
              <a:off x="4999340" y="1720398"/>
              <a:ext cx="1341891" cy="1351148"/>
              <a:chOff x="5188770" y="2336983"/>
              <a:chExt cx="1341891" cy="1351148"/>
            </a:xfrm>
          </p:grpSpPr>
          <p:grpSp>
            <p:nvGrpSpPr>
              <p:cNvPr id="77" name="组合 76"/>
              <p:cNvGrpSpPr/>
              <p:nvPr/>
            </p:nvGrpSpPr>
            <p:grpSpPr>
              <a:xfrm flipV="1">
                <a:off x="5188770" y="2336983"/>
                <a:ext cx="1341891" cy="1351148"/>
                <a:chOff x="3420609" y="2342470"/>
                <a:chExt cx="2383516" cy="2399959"/>
              </a:xfrm>
            </p:grpSpPr>
            <p:sp>
              <p:nvSpPr>
                <p:cNvPr id="80" name="饼形 79"/>
                <p:cNvSpPr/>
                <p:nvPr/>
              </p:nvSpPr>
              <p:spPr>
                <a:xfrm>
                  <a:off x="3420609" y="2359136"/>
                  <a:ext cx="2383292" cy="2383293"/>
                </a:xfrm>
                <a:prstGeom prst="pie">
                  <a:avLst>
                    <a:gd name="adj1" fmla="val 0"/>
                    <a:gd name="adj2" fmla="val 10735662"/>
                  </a:avLst>
                </a:prstGeom>
                <a:solidFill>
                  <a:srgbClr val="0174AB"/>
                </a:solidFill>
                <a:ln w="28575">
                  <a:solidFill>
                    <a:srgbClr val="0174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饼形 80"/>
                <p:cNvSpPr/>
                <p:nvPr/>
              </p:nvSpPr>
              <p:spPr>
                <a:xfrm flipV="1">
                  <a:off x="3420833" y="2342470"/>
                  <a:ext cx="2383292" cy="2383292"/>
                </a:xfrm>
                <a:prstGeom prst="pie">
                  <a:avLst>
                    <a:gd name="adj1" fmla="val 0"/>
                    <a:gd name="adj2" fmla="val 10860741"/>
                  </a:avLst>
                </a:prstGeom>
                <a:noFill/>
                <a:ln w="28575">
                  <a:solidFill>
                    <a:srgbClr val="0174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文本框 77"/>
              <p:cNvSpPr txBox="1"/>
              <p:nvPr/>
            </p:nvSpPr>
            <p:spPr>
              <a:xfrm>
                <a:off x="5243560" y="2583160"/>
                <a:ext cx="114093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Arduino</a:t>
                </a:r>
              </a:p>
              <a:p>
                <a:pPr algn="ctr"/>
                <a:endParaRPr lang="zh-HK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243623" y="3134271"/>
                <a:ext cx="1232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电机控制</a:t>
                </a:r>
                <a:endParaRPr lang="zh-HK" altLang="en-US" sz="16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5243924" y="3237871"/>
              <a:ext cx="852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主要参数</a:t>
              </a:r>
              <a:endParaRPr lang="zh-HK" altLang="en-US" sz="12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674213" y="3661776"/>
              <a:ext cx="1992145" cy="1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ATmega328 MCU 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14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路数字</a:t>
              </a:r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</a:p>
            <a:p>
              <a:pPr lvl="0" algn="just"/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6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路模拟输入口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16MHz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陶瓷谐振器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及接口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32 KB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闪存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8040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692" y="3305714"/>
            <a:ext cx="1334434" cy="1190065"/>
          </a:xfrm>
          <a:prstGeom prst="rect">
            <a:avLst/>
          </a:prstGeom>
        </p:spPr>
      </p:pic>
      <p:cxnSp>
        <p:nvCxnSpPr>
          <p:cNvPr id="59" name="直接连接符 58"/>
          <p:cNvCxnSpPr/>
          <p:nvPr/>
        </p:nvCxnSpPr>
        <p:spPr>
          <a:xfrm flipH="1">
            <a:off x="6680154" y="4016521"/>
            <a:ext cx="1435715" cy="1364494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22" y="5564835"/>
            <a:ext cx="1043685" cy="1034789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3010439" y="1984741"/>
            <a:ext cx="1125626" cy="1079642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90900" y="2446099"/>
            <a:ext cx="794264" cy="351587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691410" y="6274645"/>
            <a:ext cx="6872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硬件图示</a:t>
            </a:r>
            <a:endParaRPr lang="zh-HK" altLang="zh-HK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026" name="Picture 2" descr="https://gss0.bdstatic.com/94o3dSag_xI4khGkpoWK1HF6hhy/baike/c0%3Dbaike92%2C5%2C5%2C92%2C30/sign=9a6ccc9dd6ca7bcb6976cf7ddf600006/b2de9c82d158ccbf84e3406418d8bc3eb13541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80" y="620325"/>
            <a:ext cx="2185109" cy="14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椭圆 37"/>
          <p:cNvSpPr/>
          <p:nvPr/>
        </p:nvSpPr>
        <p:spPr>
          <a:xfrm>
            <a:off x="176694" y="2446099"/>
            <a:ext cx="919360" cy="919360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9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904798" y="2231907"/>
            <a:ext cx="1006965" cy="394916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timgsa.baidu.com/timg?image&amp;quality=80&amp;size=b9999_10000&amp;sec=1523014555790&amp;di=a908f99fc04fcf1976a6586d2a1cca38&amp;imgtype=0&amp;src=http%3A%2F%2Fimg006.hc360.cn%2Fm7%2FM03%2FEE%2FD5%2FwKhQpFbIk-SESwFOAAAAAJLNwaA46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8" r="31136" b="1470"/>
          <a:stretch/>
        </p:blipFill>
        <p:spPr bwMode="auto">
          <a:xfrm>
            <a:off x="6715431" y="868829"/>
            <a:ext cx="953729" cy="1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直接连接符 53"/>
          <p:cNvCxnSpPr/>
          <p:nvPr/>
        </p:nvCxnSpPr>
        <p:spPr>
          <a:xfrm flipH="1" flipV="1">
            <a:off x="6706587" y="2494281"/>
            <a:ext cx="1093417" cy="871178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3840" y="26944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C270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13780" y="1352888"/>
            <a:ext cx="1381561" cy="1381561"/>
            <a:chOff x="1713780" y="1352888"/>
            <a:chExt cx="1381561" cy="1381561"/>
          </a:xfrm>
        </p:grpSpPr>
        <p:sp>
          <p:nvSpPr>
            <p:cNvPr id="20" name="椭圆 19"/>
            <p:cNvSpPr/>
            <p:nvPr/>
          </p:nvSpPr>
          <p:spPr>
            <a:xfrm>
              <a:off x="1713780" y="1352888"/>
              <a:ext cx="1381561" cy="1381561"/>
            </a:xfrm>
            <a:prstGeom prst="ellipse">
              <a:avLst/>
            </a:prstGeom>
            <a:solidFill>
              <a:srgbClr val="0174AB"/>
            </a:solidFill>
            <a:ln>
              <a:solidFill>
                <a:srgbClr val="0174A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01709" y="1810512"/>
              <a:ext cx="1223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树莓派</a:t>
              </a:r>
              <a:endParaRPr lang="zh-HK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52730" y="3711484"/>
            <a:ext cx="2117767" cy="1607033"/>
            <a:chOff x="2152730" y="3711484"/>
            <a:chExt cx="2117767" cy="1607033"/>
          </a:xfrm>
        </p:grpSpPr>
        <p:sp>
          <p:nvSpPr>
            <p:cNvPr id="19" name="椭圆 18"/>
            <p:cNvSpPr/>
            <p:nvPr/>
          </p:nvSpPr>
          <p:spPr>
            <a:xfrm>
              <a:off x="2152730" y="3936956"/>
              <a:ext cx="1381561" cy="1381561"/>
            </a:xfrm>
            <a:prstGeom prst="ellipse">
              <a:avLst/>
            </a:prstGeom>
            <a:solidFill>
              <a:srgbClr val="0174AB"/>
            </a:solidFill>
            <a:ln>
              <a:solidFill>
                <a:srgbClr val="0174A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3263168" y="3711484"/>
              <a:ext cx="1007329" cy="610075"/>
            </a:xfrm>
            <a:prstGeom prst="line">
              <a:avLst/>
            </a:prstGeom>
            <a:ln w="28575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356040" y="443179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zh-HK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236720" y="372465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C270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2859" y="1580590"/>
            <a:ext cx="1447833" cy="1296721"/>
            <a:chOff x="5712859" y="1580590"/>
            <a:chExt cx="1447833" cy="1296721"/>
          </a:xfrm>
        </p:grpSpPr>
        <p:sp>
          <p:nvSpPr>
            <p:cNvPr id="17" name="椭圆 16"/>
            <p:cNvSpPr/>
            <p:nvPr/>
          </p:nvSpPr>
          <p:spPr>
            <a:xfrm>
              <a:off x="5804600" y="1580590"/>
              <a:ext cx="1254567" cy="1296721"/>
            </a:xfrm>
            <a:prstGeom prst="ellipse">
              <a:avLst/>
            </a:prstGeom>
            <a:solidFill>
              <a:srgbClr val="0174AB"/>
            </a:solidFill>
            <a:ln>
              <a:solidFill>
                <a:srgbClr val="0174A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712859" y="2042160"/>
              <a:ext cx="1447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ESP8266</a:t>
              </a:r>
              <a:endParaRPr lang="zh-HK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36180" y="3064383"/>
            <a:ext cx="1413233" cy="1381561"/>
            <a:chOff x="7636180" y="3064383"/>
            <a:chExt cx="1413233" cy="1381561"/>
          </a:xfrm>
        </p:grpSpPr>
        <p:sp>
          <p:nvSpPr>
            <p:cNvPr id="53" name="椭圆 52"/>
            <p:cNvSpPr/>
            <p:nvPr/>
          </p:nvSpPr>
          <p:spPr>
            <a:xfrm>
              <a:off x="7636180" y="3064383"/>
              <a:ext cx="1381561" cy="1381561"/>
            </a:xfrm>
            <a:prstGeom prst="ellipse">
              <a:avLst/>
            </a:prstGeom>
            <a:solidFill>
              <a:srgbClr val="0174AB"/>
            </a:solidFill>
            <a:ln>
              <a:solidFill>
                <a:srgbClr val="0174A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52428" y="3602736"/>
              <a:ext cx="1396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</a:t>
              </a:r>
              <a:endParaRPr lang="zh-HK" altLang="en-US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564731" y="2231907"/>
            <a:ext cx="2014538" cy="2014538"/>
          </a:xfrm>
          <a:prstGeom prst="ellipse">
            <a:avLst/>
          </a:prstGeom>
          <a:solidFill>
            <a:srgbClr val="0174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sz="24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4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HK" sz="11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1GH</a:t>
            </a:r>
            <a:r>
              <a:rPr lang="en-US" altLang="zh-CN" sz="11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 CPU</a:t>
            </a:r>
          </a:p>
          <a:p>
            <a:pPr algn="ctr"/>
            <a:r>
              <a:rPr lang="en-US" altLang="zh-HK" sz="11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1GB RAM</a:t>
            </a:r>
            <a:endParaRPr lang="zh-HK" altLang="en-US" sz="11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74143" y="10651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8928" y="10651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5805587" y="5194160"/>
            <a:ext cx="1365666" cy="1148327"/>
            <a:chOff x="7552783" y="3064383"/>
            <a:chExt cx="1649230" cy="1381561"/>
          </a:xfrm>
        </p:grpSpPr>
        <p:sp>
          <p:nvSpPr>
            <p:cNvPr id="57" name="椭圆 56"/>
            <p:cNvSpPr/>
            <p:nvPr/>
          </p:nvSpPr>
          <p:spPr>
            <a:xfrm>
              <a:off x="7636180" y="3064383"/>
              <a:ext cx="1381561" cy="1381561"/>
            </a:xfrm>
            <a:prstGeom prst="ellipse">
              <a:avLst/>
            </a:prstGeom>
            <a:solidFill>
              <a:srgbClr val="0174AB"/>
            </a:solidFill>
            <a:ln>
              <a:solidFill>
                <a:srgbClr val="0174A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52783" y="3617379"/>
              <a:ext cx="1649230" cy="354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MG996R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舵机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endParaRPr lang="zh-HK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6" y="3453858"/>
            <a:ext cx="1157478" cy="11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86150" y="18557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易学易用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53260" y="363954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可移植性强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57860" y="507770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丰富的库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741380" y="2651684"/>
            <a:ext cx="2319432" cy="2319432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9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65" y="3435901"/>
            <a:ext cx="223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0709" y="4008872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本项目中服务器与树莓派均使用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（树莓派处理器为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45696" y="5469424"/>
            <a:ext cx="555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本项目的核心：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人脸识别使用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face_recognition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4143" y="10651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8928" y="106513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HK" altLang="en-US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应用拓展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43" grpId="0"/>
      <p:bldP spid="45" grpId="0"/>
      <p:bldP spid="41" grpId="0" animBg="1"/>
      <p:bldP spid="8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531</Words>
  <Application>Microsoft Office PowerPoint</Application>
  <PresentationFormat>全屏显示(4:3)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新細明體</vt:lpstr>
      <vt:lpstr>宋体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heartbeat Dyson</cp:lastModifiedBy>
  <cp:revision>131</cp:revision>
  <dcterms:created xsi:type="dcterms:W3CDTF">2015-02-19T23:46:49Z</dcterms:created>
  <dcterms:modified xsi:type="dcterms:W3CDTF">2018-04-06T17:03:24Z</dcterms:modified>
</cp:coreProperties>
</file>