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5" r:id="rId8"/>
    <p:sldId id="267" r:id="rId9"/>
    <p:sldId id="266" r:id="rId10"/>
    <p:sldId id="264" r:id="rId11"/>
    <p:sldId id="26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C288F-643B-4EC3-A86C-41E89FA4250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B73D461-0ECF-4E57-A7DB-AB2F957759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01378D4-76D5-4667-A7D2-F174F396260F}"/>
              </a:ext>
            </a:extLst>
          </p:cNvPr>
          <p:cNvSpPr>
            <a:spLocks noGrp="1"/>
          </p:cNvSpPr>
          <p:nvPr>
            <p:ph type="dt" sz="half" idx="10"/>
          </p:nvPr>
        </p:nvSpPr>
        <p:spPr/>
        <p:txBody>
          <a:bodyPr/>
          <a:lstStyle/>
          <a:p>
            <a:fld id="{B7D1AC75-99D0-441F-A149-CD2C9D91E315}" type="datetimeFigureOut">
              <a:rPr lang="zh-CN" altLang="en-US" smtClean="0"/>
              <a:t>2022-01-07</a:t>
            </a:fld>
            <a:endParaRPr lang="zh-CN" altLang="en-US"/>
          </a:p>
        </p:txBody>
      </p:sp>
      <p:sp>
        <p:nvSpPr>
          <p:cNvPr id="5" name="页脚占位符 4">
            <a:extLst>
              <a:ext uri="{FF2B5EF4-FFF2-40B4-BE49-F238E27FC236}">
                <a16:creationId xmlns:a16="http://schemas.microsoft.com/office/drawing/2014/main" id="{1A345DBA-7943-4C9A-B9A5-1CFEB3FBB3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5BB5A4-66E1-43C6-A563-F83F2B116EBA}"/>
              </a:ext>
            </a:extLst>
          </p:cNvPr>
          <p:cNvSpPr>
            <a:spLocks noGrp="1"/>
          </p:cNvSpPr>
          <p:nvPr>
            <p:ph type="sldNum" sz="quarter" idx="12"/>
          </p:nvPr>
        </p:nvSpPr>
        <p:spPr/>
        <p:txBody>
          <a:bodyPr/>
          <a:lstStyle/>
          <a:p>
            <a:fld id="{8BEB4AF8-A577-4769-8852-7752CE81A53C}" type="slidenum">
              <a:rPr lang="zh-CN" altLang="en-US" smtClean="0"/>
              <a:t>‹#›</a:t>
            </a:fld>
            <a:endParaRPr lang="zh-CN" altLang="en-US"/>
          </a:p>
        </p:txBody>
      </p:sp>
    </p:spTree>
    <p:extLst>
      <p:ext uri="{BB962C8B-B14F-4D97-AF65-F5344CB8AC3E}">
        <p14:creationId xmlns:p14="http://schemas.microsoft.com/office/powerpoint/2010/main" val="861088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8232B-B0D9-48CB-AFF8-E3D4AA92E4C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42BD30-219E-470D-A85D-58813BC88D1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50D2B8-3F80-43E1-B8A0-E82178FA2F0A}"/>
              </a:ext>
            </a:extLst>
          </p:cNvPr>
          <p:cNvSpPr>
            <a:spLocks noGrp="1"/>
          </p:cNvSpPr>
          <p:nvPr>
            <p:ph type="dt" sz="half" idx="10"/>
          </p:nvPr>
        </p:nvSpPr>
        <p:spPr/>
        <p:txBody>
          <a:bodyPr/>
          <a:lstStyle/>
          <a:p>
            <a:fld id="{B7D1AC75-99D0-441F-A149-CD2C9D91E315}" type="datetimeFigureOut">
              <a:rPr lang="zh-CN" altLang="en-US" smtClean="0"/>
              <a:t>2022-01-07</a:t>
            </a:fld>
            <a:endParaRPr lang="zh-CN" altLang="en-US"/>
          </a:p>
        </p:txBody>
      </p:sp>
      <p:sp>
        <p:nvSpPr>
          <p:cNvPr id="5" name="页脚占位符 4">
            <a:extLst>
              <a:ext uri="{FF2B5EF4-FFF2-40B4-BE49-F238E27FC236}">
                <a16:creationId xmlns:a16="http://schemas.microsoft.com/office/drawing/2014/main" id="{51F63A60-EDB7-4C31-85D8-83F86845BB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2D1A57-AA06-4B33-B1B4-A00BEF476E23}"/>
              </a:ext>
            </a:extLst>
          </p:cNvPr>
          <p:cNvSpPr>
            <a:spLocks noGrp="1"/>
          </p:cNvSpPr>
          <p:nvPr>
            <p:ph type="sldNum" sz="quarter" idx="12"/>
          </p:nvPr>
        </p:nvSpPr>
        <p:spPr/>
        <p:txBody>
          <a:bodyPr/>
          <a:lstStyle/>
          <a:p>
            <a:fld id="{8BEB4AF8-A577-4769-8852-7752CE81A53C}" type="slidenum">
              <a:rPr lang="zh-CN" altLang="en-US" smtClean="0"/>
              <a:t>‹#›</a:t>
            </a:fld>
            <a:endParaRPr lang="zh-CN" altLang="en-US"/>
          </a:p>
        </p:txBody>
      </p:sp>
    </p:spTree>
    <p:extLst>
      <p:ext uri="{BB962C8B-B14F-4D97-AF65-F5344CB8AC3E}">
        <p14:creationId xmlns:p14="http://schemas.microsoft.com/office/powerpoint/2010/main" val="51063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B0B289-E409-49A3-A321-03C3A135BC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E599249-DFA0-4E53-B800-1375298F140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AAF366-691A-47C5-ADEF-D2BC0ED30CA9}"/>
              </a:ext>
            </a:extLst>
          </p:cNvPr>
          <p:cNvSpPr>
            <a:spLocks noGrp="1"/>
          </p:cNvSpPr>
          <p:nvPr>
            <p:ph type="dt" sz="half" idx="10"/>
          </p:nvPr>
        </p:nvSpPr>
        <p:spPr/>
        <p:txBody>
          <a:bodyPr/>
          <a:lstStyle/>
          <a:p>
            <a:fld id="{B7D1AC75-99D0-441F-A149-CD2C9D91E315}" type="datetimeFigureOut">
              <a:rPr lang="zh-CN" altLang="en-US" smtClean="0"/>
              <a:t>2022-01-07</a:t>
            </a:fld>
            <a:endParaRPr lang="zh-CN" altLang="en-US"/>
          </a:p>
        </p:txBody>
      </p:sp>
      <p:sp>
        <p:nvSpPr>
          <p:cNvPr id="5" name="页脚占位符 4">
            <a:extLst>
              <a:ext uri="{FF2B5EF4-FFF2-40B4-BE49-F238E27FC236}">
                <a16:creationId xmlns:a16="http://schemas.microsoft.com/office/drawing/2014/main" id="{692336E2-6F5C-457B-83A0-6763FDB886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765D1B-563F-40C6-80B9-47F7195AFC43}"/>
              </a:ext>
            </a:extLst>
          </p:cNvPr>
          <p:cNvSpPr>
            <a:spLocks noGrp="1"/>
          </p:cNvSpPr>
          <p:nvPr>
            <p:ph type="sldNum" sz="quarter" idx="12"/>
          </p:nvPr>
        </p:nvSpPr>
        <p:spPr/>
        <p:txBody>
          <a:bodyPr/>
          <a:lstStyle/>
          <a:p>
            <a:fld id="{8BEB4AF8-A577-4769-8852-7752CE81A53C}" type="slidenum">
              <a:rPr lang="zh-CN" altLang="en-US" smtClean="0"/>
              <a:t>‹#›</a:t>
            </a:fld>
            <a:endParaRPr lang="zh-CN" altLang="en-US"/>
          </a:p>
        </p:txBody>
      </p:sp>
    </p:spTree>
    <p:extLst>
      <p:ext uri="{BB962C8B-B14F-4D97-AF65-F5344CB8AC3E}">
        <p14:creationId xmlns:p14="http://schemas.microsoft.com/office/powerpoint/2010/main" val="176558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9ADEF-FE92-44F2-B1CC-70A7EFDB7A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9C4010C-CDFE-4D3B-A061-A1A05C4D36E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28F7434-A622-43A1-873D-273A1070EC9D}"/>
              </a:ext>
            </a:extLst>
          </p:cNvPr>
          <p:cNvSpPr>
            <a:spLocks noGrp="1"/>
          </p:cNvSpPr>
          <p:nvPr>
            <p:ph type="dt" sz="half" idx="10"/>
          </p:nvPr>
        </p:nvSpPr>
        <p:spPr/>
        <p:txBody>
          <a:bodyPr/>
          <a:lstStyle/>
          <a:p>
            <a:fld id="{B7D1AC75-99D0-441F-A149-CD2C9D91E315}" type="datetimeFigureOut">
              <a:rPr lang="zh-CN" altLang="en-US" smtClean="0"/>
              <a:t>2022-01-07</a:t>
            </a:fld>
            <a:endParaRPr lang="zh-CN" altLang="en-US"/>
          </a:p>
        </p:txBody>
      </p:sp>
      <p:sp>
        <p:nvSpPr>
          <p:cNvPr id="5" name="页脚占位符 4">
            <a:extLst>
              <a:ext uri="{FF2B5EF4-FFF2-40B4-BE49-F238E27FC236}">
                <a16:creationId xmlns:a16="http://schemas.microsoft.com/office/drawing/2014/main" id="{7F9576E8-67E2-4541-88CE-F3F05FAF35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CEA38C-392C-481A-9E86-460CF02B5B3B}"/>
              </a:ext>
            </a:extLst>
          </p:cNvPr>
          <p:cNvSpPr>
            <a:spLocks noGrp="1"/>
          </p:cNvSpPr>
          <p:nvPr>
            <p:ph type="sldNum" sz="quarter" idx="12"/>
          </p:nvPr>
        </p:nvSpPr>
        <p:spPr/>
        <p:txBody>
          <a:bodyPr/>
          <a:lstStyle/>
          <a:p>
            <a:fld id="{8BEB4AF8-A577-4769-8852-7752CE81A53C}" type="slidenum">
              <a:rPr lang="zh-CN" altLang="en-US" smtClean="0"/>
              <a:t>‹#›</a:t>
            </a:fld>
            <a:endParaRPr lang="zh-CN" altLang="en-US"/>
          </a:p>
        </p:txBody>
      </p:sp>
    </p:spTree>
    <p:extLst>
      <p:ext uri="{BB962C8B-B14F-4D97-AF65-F5344CB8AC3E}">
        <p14:creationId xmlns:p14="http://schemas.microsoft.com/office/powerpoint/2010/main" val="192699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0409F-563E-4FEC-9B34-4DC2361A0E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02F0FCA-8BD5-4821-929B-1CA31491AB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513B285-B15D-44DC-BD32-0D6EA73ADFCB}"/>
              </a:ext>
            </a:extLst>
          </p:cNvPr>
          <p:cNvSpPr>
            <a:spLocks noGrp="1"/>
          </p:cNvSpPr>
          <p:nvPr>
            <p:ph type="dt" sz="half" idx="10"/>
          </p:nvPr>
        </p:nvSpPr>
        <p:spPr/>
        <p:txBody>
          <a:bodyPr/>
          <a:lstStyle/>
          <a:p>
            <a:fld id="{B7D1AC75-99D0-441F-A149-CD2C9D91E315}" type="datetimeFigureOut">
              <a:rPr lang="zh-CN" altLang="en-US" smtClean="0"/>
              <a:t>2022-01-07</a:t>
            </a:fld>
            <a:endParaRPr lang="zh-CN" altLang="en-US"/>
          </a:p>
        </p:txBody>
      </p:sp>
      <p:sp>
        <p:nvSpPr>
          <p:cNvPr id="5" name="页脚占位符 4">
            <a:extLst>
              <a:ext uri="{FF2B5EF4-FFF2-40B4-BE49-F238E27FC236}">
                <a16:creationId xmlns:a16="http://schemas.microsoft.com/office/drawing/2014/main" id="{C33F2FCA-AD58-4F7A-8421-CC0805203D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7079D1-824A-4B3C-9DEA-03F8FF918999}"/>
              </a:ext>
            </a:extLst>
          </p:cNvPr>
          <p:cNvSpPr>
            <a:spLocks noGrp="1"/>
          </p:cNvSpPr>
          <p:nvPr>
            <p:ph type="sldNum" sz="quarter" idx="12"/>
          </p:nvPr>
        </p:nvSpPr>
        <p:spPr/>
        <p:txBody>
          <a:bodyPr/>
          <a:lstStyle/>
          <a:p>
            <a:fld id="{8BEB4AF8-A577-4769-8852-7752CE81A53C}" type="slidenum">
              <a:rPr lang="zh-CN" altLang="en-US" smtClean="0"/>
              <a:t>‹#›</a:t>
            </a:fld>
            <a:endParaRPr lang="zh-CN" altLang="en-US"/>
          </a:p>
        </p:txBody>
      </p:sp>
    </p:spTree>
    <p:extLst>
      <p:ext uri="{BB962C8B-B14F-4D97-AF65-F5344CB8AC3E}">
        <p14:creationId xmlns:p14="http://schemas.microsoft.com/office/powerpoint/2010/main" val="153133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97B54-340C-4108-9E6A-B989C8E8C3F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D4555B-85C0-46B5-B988-3969A5E1A98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1F12B2F-BA15-4B80-A441-C9CD023809B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F9526A1-E6B3-4656-892A-8DADC4C727CB}"/>
              </a:ext>
            </a:extLst>
          </p:cNvPr>
          <p:cNvSpPr>
            <a:spLocks noGrp="1"/>
          </p:cNvSpPr>
          <p:nvPr>
            <p:ph type="dt" sz="half" idx="10"/>
          </p:nvPr>
        </p:nvSpPr>
        <p:spPr/>
        <p:txBody>
          <a:bodyPr/>
          <a:lstStyle/>
          <a:p>
            <a:fld id="{B7D1AC75-99D0-441F-A149-CD2C9D91E315}" type="datetimeFigureOut">
              <a:rPr lang="zh-CN" altLang="en-US" smtClean="0"/>
              <a:t>2022-01-07</a:t>
            </a:fld>
            <a:endParaRPr lang="zh-CN" altLang="en-US"/>
          </a:p>
        </p:txBody>
      </p:sp>
      <p:sp>
        <p:nvSpPr>
          <p:cNvPr id="6" name="页脚占位符 5">
            <a:extLst>
              <a:ext uri="{FF2B5EF4-FFF2-40B4-BE49-F238E27FC236}">
                <a16:creationId xmlns:a16="http://schemas.microsoft.com/office/drawing/2014/main" id="{BABA12BE-EF92-4ED5-8428-86ECA600B5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CC350C-78DE-439B-9B46-5FC8BA05F299}"/>
              </a:ext>
            </a:extLst>
          </p:cNvPr>
          <p:cNvSpPr>
            <a:spLocks noGrp="1"/>
          </p:cNvSpPr>
          <p:nvPr>
            <p:ph type="sldNum" sz="quarter" idx="12"/>
          </p:nvPr>
        </p:nvSpPr>
        <p:spPr/>
        <p:txBody>
          <a:bodyPr/>
          <a:lstStyle/>
          <a:p>
            <a:fld id="{8BEB4AF8-A577-4769-8852-7752CE81A53C}" type="slidenum">
              <a:rPr lang="zh-CN" altLang="en-US" smtClean="0"/>
              <a:t>‹#›</a:t>
            </a:fld>
            <a:endParaRPr lang="zh-CN" altLang="en-US"/>
          </a:p>
        </p:txBody>
      </p:sp>
    </p:spTree>
    <p:extLst>
      <p:ext uri="{BB962C8B-B14F-4D97-AF65-F5344CB8AC3E}">
        <p14:creationId xmlns:p14="http://schemas.microsoft.com/office/powerpoint/2010/main" val="418229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11CD9-531A-411E-AE91-B155A63F241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F8D6EB-0991-473C-8484-BBAC04D59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798688A-9546-4B10-AC5C-8B77BB4670A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84A0948-CDE2-4C3E-AC0C-F8B2F71AD5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9223916-C4CE-4CCC-BCFA-C5BDC02ECCC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0EBFC75-18F4-4B6D-949E-04DF84B1303B}"/>
              </a:ext>
            </a:extLst>
          </p:cNvPr>
          <p:cNvSpPr>
            <a:spLocks noGrp="1"/>
          </p:cNvSpPr>
          <p:nvPr>
            <p:ph type="dt" sz="half" idx="10"/>
          </p:nvPr>
        </p:nvSpPr>
        <p:spPr/>
        <p:txBody>
          <a:bodyPr/>
          <a:lstStyle/>
          <a:p>
            <a:fld id="{B7D1AC75-99D0-441F-A149-CD2C9D91E315}" type="datetimeFigureOut">
              <a:rPr lang="zh-CN" altLang="en-US" smtClean="0"/>
              <a:t>2022-01-07</a:t>
            </a:fld>
            <a:endParaRPr lang="zh-CN" altLang="en-US"/>
          </a:p>
        </p:txBody>
      </p:sp>
      <p:sp>
        <p:nvSpPr>
          <p:cNvPr id="8" name="页脚占位符 7">
            <a:extLst>
              <a:ext uri="{FF2B5EF4-FFF2-40B4-BE49-F238E27FC236}">
                <a16:creationId xmlns:a16="http://schemas.microsoft.com/office/drawing/2014/main" id="{68265589-F86A-4D27-A62D-3C9037E8FBA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C71A174-F730-428D-B940-81B7DE25F91B}"/>
              </a:ext>
            </a:extLst>
          </p:cNvPr>
          <p:cNvSpPr>
            <a:spLocks noGrp="1"/>
          </p:cNvSpPr>
          <p:nvPr>
            <p:ph type="sldNum" sz="quarter" idx="12"/>
          </p:nvPr>
        </p:nvSpPr>
        <p:spPr/>
        <p:txBody>
          <a:bodyPr/>
          <a:lstStyle/>
          <a:p>
            <a:fld id="{8BEB4AF8-A577-4769-8852-7752CE81A53C}" type="slidenum">
              <a:rPr lang="zh-CN" altLang="en-US" smtClean="0"/>
              <a:t>‹#›</a:t>
            </a:fld>
            <a:endParaRPr lang="zh-CN" altLang="en-US"/>
          </a:p>
        </p:txBody>
      </p:sp>
    </p:spTree>
    <p:extLst>
      <p:ext uri="{BB962C8B-B14F-4D97-AF65-F5344CB8AC3E}">
        <p14:creationId xmlns:p14="http://schemas.microsoft.com/office/powerpoint/2010/main" val="12410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116197-47BA-411B-9FA5-C9D98579DA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394D217-6EE4-4E87-9D7C-3637DB71F847}"/>
              </a:ext>
            </a:extLst>
          </p:cNvPr>
          <p:cNvSpPr>
            <a:spLocks noGrp="1"/>
          </p:cNvSpPr>
          <p:nvPr>
            <p:ph type="dt" sz="half" idx="10"/>
          </p:nvPr>
        </p:nvSpPr>
        <p:spPr/>
        <p:txBody>
          <a:bodyPr/>
          <a:lstStyle/>
          <a:p>
            <a:fld id="{B7D1AC75-99D0-441F-A149-CD2C9D91E315}" type="datetimeFigureOut">
              <a:rPr lang="zh-CN" altLang="en-US" smtClean="0"/>
              <a:t>2022-01-07</a:t>
            </a:fld>
            <a:endParaRPr lang="zh-CN" altLang="en-US"/>
          </a:p>
        </p:txBody>
      </p:sp>
      <p:sp>
        <p:nvSpPr>
          <p:cNvPr id="4" name="页脚占位符 3">
            <a:extLst>
              <a:ext uri="{FF2B5EF4-FFF2-40B4-BE49-F238E27FC236}">
                <a16:creationId xmlns:a16="http://schemas.microsoft.com/office/drawing/2014/main" id="{B065D0D0-C5EE-40D6-9775-B280974A09E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ADF943A-0A2E-4D93-9FFA-187441A8D2A7}"/>
              </a:ext>
            </a:extLst>
          </p:cNvPr>
          <p:cNvSpPr>
            <a:spLocks noGrp="1"/>
          </p:cNvSpPr>
          <p:nvPr>
            <p:ph type="sldNum" sz="quarter" idx="12"/>
          </p:nvPr>
        </p:nvSpPr>
        <p:spPr/>
        <p:txBody>
          <a:bodyPr/>
          <a:lstStyle/>
          <a:p>
            <a:fld id="{8BEB4AF8-A577-4769-8852-7752CE81A53C}" type="slidenum">
              <a:rPr lang="zh-CN" altLang="en-US" smtClean="0"/>
              <a:t>‹#›</a:t>
            </a:fld>
            <a:endParaRPr lang="zh-CN" altLang="en-US"/>
          </a:p>
        </p:txBody>
      </p:sp>
    </p:spTree>
    <p:extLst>
      <p:ext uri="{BB962C8B-B14F-4D97-AF65-F5344CB8AC3E}">
        <p14:creationId xmlns:p14="http://schemas.microsoft.com/office/powerpoint/2010/main" val="276786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63C4699-E0B9-4113-809B-073B57636318}"/>
              </a:ext>
            </a:extLst>
          </p:cNvPr>
          <p:cNvSpPr>
            <a:spLocks noGrp="1"/>
          </p:cNvSpPr>
          <p:nvPr>
            <p:ph type="dt" sz="half" idx="10"/>
          </p:nvPr>
        </p:nvSpPr>
        <p:spPr/>
        <p:txBody>
          <a:bodyPr/>
          <a:lstStyle/>
          <a:p>
            <a:fld id="{B7D1AC75-99D0-441F-A149-CD2C9D91E315}" type="datetimeFigureOut">
              <a:rPr lang="zh-CN" altLang="en-US" smtClean="0"/>
              <a:t>2022-01-07</a:t>
            </a:fld>
            <a:endParaRPr lang="zh-CN" altLang="en-US"/>
          </a:p>
        </p:txBody>
      </p:sp>
      <p:sp>
        <p:nvSpPr>
          <p:cNvPr id="3" name="页脚占位符 2">
            <a:extLst>
              <a:ext uri="{FF2B5EF4-FFF2-40B4-BE49-F238E27FC236}">
                <a16:creationId xmlns:a16="http://schemas.microsoft.com/office/drawing/2014/main" id="{23A632BF-FE1D-4A9D-8F14-B4C941C32BF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F32A001-DCBB-4878-B68A-5A20D6CC0E06}"/>
              </a:ext>
            </a:extLst>
          </p:cNvPr>
          <p:cNvSpPr>
            <a:spLocks noGrp="1"/>
          </p:cNvSpPr>
          <p:nvPr>
            <p:ph type="sldNum" sz="quarter" idx="12"/>
          </p:nvPr>
        </p:nvSpPr>
        <p:spPr/>
        <p:txBody>
          <a:bodyPr/>
          <a:lstStyle/>
          <a:p>
            <a:fld id="{8BEB4AF8-A577-4769-8852-7752CE81A53C}" type="slidenum">
              <a:rPr lang="zh-CN" altLang="en-US" smtClean="0"/>
              <a:t>‹#›</a:t>
            </a:fld>
            <a:endParaRPr lang="zh-CN" altLang="en-US"/>
          </a:p>
        </p:txBody>
      </p:sp>
    </p:spTree>
    <p:extLst>
      <p:ext uri="{BB962C8B-B14F-4D97-AF65-F5344CB8AC3E}">
        <p14:creationId xmlns:p14="http://schemas.microsoft.com/office/powerpoint/2010/main" val="4161254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05E4B7-4BF5-4B68-9F00-A4F96D7580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A1A65E-A981-494E-93ED-CC491C0FBB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A1B6544-2B99-4B7F-AA85-2B568BD939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F62E5ED-2442-41A1-9573-1AE301DF0D46}"/>
              </a:ext>
            </a:extLst>
          </p:cNvPr>
          <p:cNvSpPr>
            <a:spLocks noGrp="1"/>
          </p:cNvSpPr>
          <p:nvPr>
            <p:ph type="dt" sz="half" idx="10"/>
          </p:nvPr>
        </p:nvSpPr>
        <p:spPr/>
        <p:txBody>
          <a:bodyPr/>
          <a:lstStyle/>
          <a:p>
            <a:fld id="{B7D1AC75-99D0-441F-A149-CD2C9D91E315}" type="datetimeFigureOut">
              <a:rPr lang="zh-CN" altLang="en-US" smtClean="0"/>
              <a:t>2022-01-07</a:t>
            </a:fld>
            <a:endParaRPr lang="zh-CN" altLang="en-US"/>
          </a:p>
        </p:txBody>
      </p:sp>
      <p:sp>
        <p:nvSpPr>
          <p:cNvPr id="6" name="页脚占位符 5">
            <a:extLst>
              <a:ext uri="{FF2B5EF4-FFF2-40B4-BE49-F238E27FC236}">
                <a16:creationId xmlns:a16="http://schemas.microsoft.com/office/drawing/2014/main" id="{8D640724-571B-43CE-B5C5-4E372EC14A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A07318-9BAB-46A9-8EC8-0158690F9E3F}"/>
              </a:ext>
            </a:extLst>
          </p:cNvPr>
          <p:cNvSpPr>
            <a:spLocks noGrp="1"/>
          </p:cNvSpPr>
          <p:nvPr>
            <p:ph type="sldNum" sz="quarter" idx="12"/>
          </p:nvPr>
        </p:nvSpPr>
        <p:spPr/>
        <p:txBody>
          <a:bodyPr/>
          <a:lstStyle/>
          <a:p>
            <a:fld id="{8BEB4AF8-A577-4769-8852-7752CE81A53C}" type="slidenum">
              <a:rPr lang="zh-CN" altLang="en-US" smtClean="0"/>
              <a:t>‹#›</a:t>
            </a:fld>
            <a:endParaRPr lang="zh-CN" altLang="en-US"/>
          </a:p>
        </p:txBody>
      </p:sp>
    </p:spTree>
    <p:extLst>
      <p:ext uri="{BB962C8B-B14F-4D97-AF65-F5344CB8AC3E}">
        <p14:creationId xmlns:p14="http://schemas.microsoft.com/office/powerpoint/2010/main" val="1723715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26027-DD5A-436A-83C2-D5ED589241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BFB56E5-A8F9-48A9-AF94-47399A496F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9E24974-9D2D-4DC2-8A49-EF1461AB9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6E28FFA-2BF7-45FC-82C8-1D7D24844736}"/>
              </a:ext>
            </a:extLst>
          </p:cNvPr>
          <p:cNvSpPr>
            <a:spLocks noGrp="1"/>
          </p:cNvSpPr>
          <p:nvPr>
            <p:ph type="dt" sz="half" idx="10"/>
          </p:nvPr>
        </p:nvSpPr>
        <p:spPr/>
        <p:txBody>
          <a:bodyPr/>
          <a:lstStyle/>
          <a:p>
            <a:fld id="{B7D1AC75-99D0-441F-A149-CD2C9D91E315}" type="datetimeFigureOut">
              <a:rPr lang="zh-CN" altLang="en-US" smtClean="0"/>
              <a:t>2022-01-07</a:t>
            </a:fld>
            <a:endParaRPr lang="zh-CN" altLang="en-US"/>
          </a:p>
        </p:txBody>
      </p:sp>
      <p:sp>
        <p:nvSpPr>
          <p:cNvPr id="6" name="页脚占位符 5">
            <a:extLst>
              <a:ext uri="{FF2B5EF4-FFF2-40B4-BE49-F238E27FC236}">
                <a16:creationId xmlns:a16="http://schemas.microsoft.com/office/drawing/2014/main" id="{3D3A7209-400E-4D95-8A04-6D7A78F46C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5CE488-2B35-4E89-B037-D11889B78117}"/>
              </a:ext>
            </a:extLst>
          </p:cNvPr>
          <p:cNvSpPr>
            <a:spLocks noGrp="1"/>
          </p:cNvSpPr>
          <p:nvPr>
            <p:ph type="sldNum" sz="quarter" idx="12"/>
          </p:nvPr>
        </p:nvSpPr>
        <p:spPr/>
        <p:txBody>
          <a:bodyPr/>
          <a:lstStyle/>
          <a:p>
            <a:fld id="{8BEB4AF8-A577-4769-8852-7752CE81A53C}" type="slidenum">
              <a:rPr lang="zh-CN" altLang="en-US" smtClean="0"/>
              <a:t>‹#›</a:t>
            </a:fld>
            <a:endParaRPr lang="zh-CN" altLang="en-US"/>
          </a:p>
        </p:txBody>
      </p:sp>
    </p:spTree>
    <p:extLst>
      <p:ext uri="{BB962C8B-B14F-4D97-AF65-F5344CB8AC3E}">
        <p14:creationId xmlns:p14="http://schemas.microsoft.com/office/powerpoint/2010/main" val="1823088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E689BB7-1F05-4C6E-94AF-2BF5641D8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D0765F3-21D1-438A-896B-A5DE47AFA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4CDB644-B71D-4DF2-830D-68FD9A24F4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D1AC75-99D0-441F-A149-CD2C9D91E315}" type="datetimeFigureOut">
              <a:rPr lang="zh-CN" altLang="en-US" smtClean="0"/>
              <a:t>2022-01-07</a:t>
            </a:fld>
            <a:endParaRPr lang="zh-CN" altLang="en-US"/>
          </a:p>
        </p:txBody>
      </p:sp>
      <p:sp>
        <p:nvSpPr>
          <p:cNvPr id="5" name="页脚占位符 4">
            <a:extLst>
              <a:ext uri="{FF2B5EF4-FFF2-40B4-BE49-F238E27FC236}">
                <a16:creationId xmlns:a16="http://schemas.microsoft.com/office/drawing/2014/main" id="{DB2B9350-0494-4686-A46B-409142F163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5A9C153-7412-420F-AC55-EA586E940A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EB4AF8-A577-4769-8852-7752CE81A53C}" type="slidenum">
              <a:rPr lang="zh-CN" altLang="en-US" smtClean="0"/>
              <a:t>‹#›</a:t>
            </a:fld>
            <a:endParaRPr lang="zh-CN" altLang="en-US"/>
          </a:p>
        </p:txBody>
      </p:sp>
    </p:spTree>
    <p:extLst>
      <p:ext uri="{BB962C8B-B14F-4D97-AF65-F5344CB8AC3E}">
        <p14:creationId xmlns:p14="http://schemas.microsoft.com/office/powerpoint/2010/main" val="883115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2F04E20-AA7B-4FA3-891C-8B947A1FC984}"/>
              </a:ext>
            </a:extLst>
          </p:cNvPr>
          <p:cNvSpPr txBox="1"/>
          <p:nvPr/>
        </p:nvSpPr>
        <p:spPr>
          <a:xfrm>
            <a:off x="443345" y="415333"/>
            <a:ext cx="1569660" cy="646331"/>
          </a:xfrm>
          <a:prstGeom prst="rect">
            <a:avLst/>
          </a:prstGeom>
          <a:noFill/>
        </p:spPr>
        <p:txBody>
          <a:bodyPr wrap="none" rtlCol="0">
            <a:spAutoFit/>
          </a:bodyPr>
          <a:lstStyle/>
          <a:p>
            <a:r>
              <a:rPr lang="zh-CN" altLang="en-US" b="1" dirty="0"/>
              <a:t>数据结构实验</a:t>
            </a:r>
            <a:endParaRPr lang="en-US" altLang="zh-CN" b="1" dirty="0"/>
          </a:p>
          <a:p>
            <a:endParaRPr lang="en-US" altLang="zh-CN" b="1" dirty="0"/>
          </a:p>
        </p:txBody>
      </p:sp>
      <p:sp>
        <p:nvSpPr>
          <p:cNvPr id="5" name="文本框 4">
            <a:extLst>
              <a:ext uri="{FF2B5EF4-FFF2-40B4-BE49-F238E27FC236}">
                <a16:creationId xmlns:a16="http://schemas.microsoft.com/office/drawing/2014/main" id="{37979574-E169-4F6C-BF89-6CED4AB4DDA8}"/>
              </a:ext>
            </a:extLst>
          </p:cNvPr>
          <p:cNvSpPr txBox="1"/>
          <p:nvPr/>
        </p:nvSpPr>
        <p:spPr>
          <a:xfrm>
            <a:off x="517236" y="2059072"/>
            <a:ext cx="6853158" cy="707886"/>
          </a:xfrm>
          <a:prstGeom prst="rect">
            <a:avLst/>
          </a:prstGeom>
          <a:noFill/>
        </p:spPr>
        <p:txBody>
          <a:bodyPr wrap="none" rtlCol="0">
            <a:spAutoFit/>
          </a:bodyPr>
          <a:lstStyle/>
          <a:p>
            <a:r>
              <a:rPr lang="zh-CN" altLang="en-US" sz="4000" b="1" dirty="0"/>
              <a:t>基于马尔可夫链的写作机器人</a:t>
            </a:r>
          </a:p>
        </p:txBody>
      </p:sp>
      <p:sp>
        <p:nvSpPr>
          <p:cNvPr id="6" name="文本框 5">
            <a:extLst>
              <a:ext uri="{FF2B5EF4-FFF2-40B4-BE49-F238E27FC236}">
                <a16:creationId xmlns:a16="http://schemas.microsoft.com/office/drawing/2014/main" id="{6B70A2D6-301C-47DE-8DDB-F3810A575D47}"/>
              </a:ext>
            </a:extLst>
          </p:cNvPr>
          <p:cNvSpPr txBox="1"/>
          <p:nvPr/>
        </p:nvSpPr>
        <p:spPr>
          <a:xfrm>
            <a:off x="526473" y="5802745"/>
            <a:ext cx="3209533" cy="461665"/>
          </a:xfrm>
          <a:prstGeom prst="rect">
            <a:avLst/>
          </a:prstGeom>
          <a:noFill/>
        </p:spPr>
        <p:txBody>
          <a:bodyPr wrap="none" rtlCol="0">
            <a:spAutoFit/>
          </a:bodyPr>
          <a:lstStyle/>
          <a:p>
            <a:r>
              <a:rPr lang="zh-CN" altLang="en-US" sz="2400" dirty="0"/>
              <a:t>邓岳 熊圳 赵千慧 赵凯</a:t>
            </a:r>
          </a:p>
        </p:txBody>
      </p:sp>
      <p:sp>
        <p:nvSpPr>
          <p:cNvPr id="7" name="文本框 6">
            <a:extLst>
              <a:ext uri="{FF2B5EF4-FFF2-40B4-BE49-F238E27FC236}">
                <a16:creationId xmlns:a16="http://schemas.microsoft.com/office/drawing/2014/main" id="{D0CD3737-A7EC-413D-B744-4D611E718DE8}"/>
              </a:ext>
            </a:extLst>
          </p:cNvPr>
          <p:cNvSpPr txBox="1"/>
          <p:nvPr/>
        </p:nvSpPr>
        <p:spPr>
          <a:xfrm>
            <a:off x="526473" y="2766958"/>
            <a:ext cx="6361037" cy="523220"/>
          </a:xfrm>
          <a:prstGeom prst="rect">
            <a:avLst/>
          </a:prstGeom>
          <a:noFill/>
        </p:spPr>
        <p:txBody>
          <a:bodyPr wrap="none" rtlCol="0">
            <a:spAutoFit/>
          </a:bodyPr>
          <a:lstStyle/>
          <a:p>
            <a:r>
              <a:rPr lang="en-US" altLang="zh-CN" sz="2800" b="1" dirty="0"/>
              <a:t>A Writing bot based on Markov Chain</a:t>
            </a:r>
            <a:endParaRPr lang="zh-CN" altLang="en-US" sz="2800" dirty="0"/>
          </a:p>
        </p:txBody>
      </p:sp>
      <p:cxnSp>
        <p:nvCxnSpPr>
          <p:cNvPr id="11" name="直接连接符 10">
            <a:extLst>
              <a:ext uri="{FF2B5EF4-FFF2-40B4-BE49-F238E27FC236}">
                <a16:creationId xmlns:a16="http://schemas.microsoft.com/office/drawing/2014/main" id="{EDF87E61-B192-4A97-A38E-020BAB473F54}"/>
              </a:ext>
            </a:extLst>
          </p:cNvPr>
          <p:cNvCxnSpPr>
            <a:cxnSpLocks/>
          </p:cNvCxnSpPr>
          <p:nvPr/>
        </p:nvCxnSpPr>
        <p:spPr>
          <a:xfrm>
            <a:off x="443345" y="824422"/>
            <a:ext cx="1845598" cy="0"/>
          </a:xfrm>
          <a:prstGeom prst="line">
            <a:avLst/>
          </a:prstGeom>
        </p:spPr>
        <p:style>
          <a:lnRef idx="3">
            <a:schemeClr val="accent1"/>
          </a:lnRef>
          <a:fillRef idx="0">
            <a:schemeClr val="accent1"/>
          </a:fillRef>
          <a:effectRef idx="2">
            <a:schemeClr val="accent1"/>
          </a:effectRef>
          <a:fontRef idx="minor">
            <a:schemeClr val="tx1"/>
          </a:fontRef>
        </p:style>
      </p:cxnSp>
      <p:pic>
        <p:nvPicPr>
          <p:cNvPr id="3" name="图片 2">
            <a:extLst>
              <a:ext uri="{FF2B5EF4-FFF2-40B4-BE49-F238E27FC236}">
                <a16:creationId xmlns:a16="http://schemas.microsoft.com/office/drawing/2014/main" id="{C97C6467-2B09-4476-8F56-1D7183AAB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6927" y="2059072"/>
            <a:ext cx="4038600" cy="2990850"/>
          </a:xfrm>
          <a:prstGeom prst="rect">
            <a:avLst/>
          </a:prstGeom>
        </p:spPr>
      </p:pic>
    </p:spTree>
    <p:extLst>
      <p:ext uri="{BB962C8B-B14F-4D97-AF65-F5344CB8AC3E}">
        <p14:creationId xmlns:p14="http://schemas.microsoft.com/office/powerpoint/2010/main" val="238746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0E0C3-A532-462B-947B-D50A72F09BB5}"/>
              </a:ext>
            </a:extLst>
          </p:cNvPr>
          <p:cNvSpPr>
            <a:spLocks noGrp="1"/>
          </p:cNvSpPr>
          <p:nvPr>
            <p:ph type="title"/>
          </p:nvPr>
        </p:nvSpPr>
        <p:spPr/>
        <p:txBody>
          <a:bodyPr/>
          <a:lstStyle/>
          <a:p>
            <a:r>
              <a:rPr lang="zh-CN" altLang="zh-CN" b="1" dirty="0"/>
              <a:t>测试分析</a:t>
            </a:r>
            <a:endParaRPr lang="zh-CN" altLang="en-US" dirty="0"/>
          </a:p>
        </p:txBody>
      </p:sp>
      <p:sp>
        <p:nvSpPr>
          <p:cNvPr id="4" name="矩形 3">
            <a:extLst>
              <a:ext uri="{FF2B5EF4-FFF2-40B4-BE49-F238E27FC236}">
                <a16:creationId xmlns:a16="http://schemas.microsoft.com/office/drawing/2014/main" id="{1E525337-A1D7-45D6-8B75-CCF8144BB031}"/>
              </a:ext>
            </a:extLst>
          </p:cNvPr>
          <p:cNvSpPr/>
          <p:nvPr/>
        </p:nvSpPr>
        <p:spPr>
          <a:xfrm>
            <a:off x="838200" y="1690688"/>
            <a:ext cx="6096000" cy="3693319"/>
          </a:xfrm>
          <a:prstGeom prst="rect">
            <a:avLst/>
          </a:prstGeom>
        </p:spPr>
        <p:txBody>
          <a:bodyPr>
            <a:spAutoFit/>
          </a:bodyPr>
          <a:lstStyle/>
          <a:p>
            <a:pPr algn="just">
              <a:spcAft>
                <a:spcPts val="0"/>
              </a:spcAft>
            </a:pPr>
            <a:r>
              <a:rPr lang="zh-CN" altLang="zh-CN" b="1" kern="100" dirty="0">
                <a:latin typeface="Times New Roman" panose="02020603050405020304" pitchFamily="18" charset="0"/>
                <a:ea typeface="宋体" panose="02010600030101010101" pitchFamily="2" charset="-122"/>
              </a:rPr>
              <a:t>发现的问题：</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1</a:t>
            </a:r>
            <a:r>
              <a:rPr lang="zh-CN" altLang="zh-CN" kern="100" dirty="0">
                <a:latin typeface="Times New Roman" panose="02020603050405020304" pitchFamily="18" charset="0"/>
                <a:ea typeface="宋体" panose="02010600030101010101" pitchFamily="2" charset="-122"/>
              </a:rPr>
              <a:t>、存在输入数据不符合实际约束条件</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如输入的数小于等于</a:t>
            </a:r>
            <a:r>
              <a:rPr lang="en-US" altLang="zh-CN" kern="100" dirty="0">
                <a:latin typeface="Times New Roman" panose="02020603050405020304" pitchFamily="18" charset="0"/>
                <a:ea typeface="宋体" panose="02010600030101010101" pitchFamily="2" charset="-122"/>
              </a:rPr>
              <a:t>0</a:t>
            </a:r>
            <a:r>
              <a:rPr lang="zh-CN" altLang="zh-CN" kern="100" dirty="0">
                <a:latin typeface="Times New Roman" panose="02020603050405020304" pitchFamily="18" charset="0"/>
                <a:ea typeface="宋体" panose="02010600030101010101" pitchFamily="2" charset="-122"/>
              </a:rPr>
              <a:t>或为浮点数，甚至其他字符串</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的风险问题</a:t>
            </a:r>
          </a:p>
          <a:p>
            <a:pPr algn="just">
              <a:spcAft>
                <a:spcPts val="0"/>
              </a:spcAft>
            </a:pPr>
            <a:r>
              <a:rPr lang="en-US" altLang="zh-CN" kern="100" dirty="0">
                <a:latin typeface="Times New Roman" panose="02020603050405020304" pitchFamily="18" charset="0"/>
                <a:ea typeface="宋体" panose="02010600030101010101" pitchFamily="2" charset="-122"/>
              </a:rPr>
              <a:t>2</a:t>
            </a:r>
            <a:r>
              <a:rPr lang="zh-CN" altLang="zh-CN" kern="100" dirty="0">
                <a:latin typeface="Times New Roman" panose="02020603050405020304" pitchFamily="18" charset="0"/>
                <a:ea typeface="宋体" panose="02010600030101010101" pitchFamily="2" charset="-122"/>
              </a:rPr>
              <a:t>、如果用户上传的文本并非</a:t>
            </a:r>
            <a:r>
              <a:rPr lang="en-US" altLang="zh-CN" kern="100" dirty="0">
                <a:latin typeface="Times New Roman" panose="02020603050405020304" pitchFamily="18" charset="0"/>
                <a:ea typeface="宋体" panose="02010600030101010101" pitchFamily="2" charset="-122"/>
              </a:rPr>
              <a:t>.txt</a:t>
            </a:r>
            <a:r>
              <a:rPr lang="zh-CN" altLang="zh-CN" kern="100" dirty="0">
                <a:latin typeface="Times New Roman" panose="02020603050405020304" pitchFamily="18" charset="0"/>
                <a:ea typeface="宋体" panose="02010600030101010101" pitchFamily="2" charset="-122"/>
              </a:rPr>
              <a:t>格式的文件，网页会报错。因为后端无法解析这样的文字，有一部分可以被后端解析的文字中间含有非法字符会导致程序崩溃。</a:t>
            </a:r>
          </a:p>
          <a:p>
            <a:pPr algn="just">
              <a:spcAft>
                <a:spcPts val="0"/>
              </a:spcAft>
            </a:pPr>
            <a:r>
              <a:rPr lang="en-US" altLang="zh-CN" kern="100" dirty="0">
                <a:latin typeface="Times New Roman" panose="02020603050405020304" pitchFamily="18"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zh-CN" altLang="zh-CN" b="1" kern="100" dirty="0">
                <a:latin typeface="Times New Roman" panose="02020603050405020304" pitchFamily="18" charset="0"/>
                <a:ea typeface="宋体" panose="02010600030101010101" pitchFamily="2" charset="-122"/>
              </a:rPr>
              <a:t>解决方案：</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1</a:t>
            </a:r>
            <a:r>
              <a:rPr lang="zh-CN" altLang="zh-CN" kern="100" dirty="0">
                <a:latin typeface="Times New Roman" panose="02020603050405020304" pitchFamily="18" charset="0"/>
                <a:ea typeface="宋体" panose="02010600030101010101" pitchFamily="2" charset="-122"/>
              </a:rPr>
              <a:t>、考虑到页面显示与最终效果，我们将生成句数约束在</a:t>
            </a:r>
            <a:r>
              <a:rPr lang="en-US" altLang="zh-CN" kern="100" dirty="0">
                <a:latin typeface="Times New Roman" panose="02020603050405020304" pitchFamily="18" charset="0"/>
                <a:ea typeface="宋体" panose="02010600030101010101" pitchFamily="2" charset="-122"/>
              </a:rPr>
              <a:t>0</a:t>
            </a:r>
            <a:r>
              <a:rPr lang="zh-CN"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1000</a:t>
            </a:r>
            <a:r>
              <a:rPr lang="zh-CN" altLang="zh-CN" kern="100" dirty="0">
                <a:latin typeface="Times New Roman" panose="02020603050405020304" pitchFamily="18" charset="0"/>
                <a:ea typeface="宋体" panose="02010600030101010101" pitchFamily="2" charset="-122"/>
              </a:rPr>
              <a:t>的正整数中，并预设定为</a:t>
            </a:r>
            <a:r>
              <a:rPr lang="en-US" altLang="zh-CN" kern="100" dirty="0">
                <a:latin typeface="Times New Roman" panose="02020603050405020304" pitchFamily="18" charset="0"/>
                <a:ea typeface="宋体" panose="02010600030101010101" pitchFamily="2" charset="-122"/>
              </a:rPr>
              <a:t>10</a:t>
            </a:r>
            <a:r>
              <a:rPr lang="zh-CN" altLang="zh-CN" kern="100" dirty="0">
                <a:latin typeface="Times New Roman" panose="02020603050405020304" pitchFamily="18" charset="0"/>
                <a:ea typeface="宋体" panose="02010600030101010101" pitchFamily="2" charset="-122"/>
              </a:rPr>
              <a:t>。</a:t>
            </a:r>
          </a:p>
          <a:p>
            <a:pPr algn="just">
              <a:spcAft>
                <a:spcPts val="0"/>
              </a:spcAft>
            </a:pPr>
            <a:r>
              <a:rPr lang="en-US" altLang="zh-CN" kern="100" dirty="0">
                <a:latin typeface="Times New Roman" panose="02020603050405020304" pitchFamily="18" charset="0"/>
                <a:ea typeface="宋体" panose="02010600030101010101" pitchFamily="2" charset="-122"/>
              </a:rPr>
              <a:t>2</a:t>
            </a:r>
            <a:r>
              <a:rPr lang="zh-CN" altLang="zh-CN" kern="100" dirty="0">
                <a:latin typeface="Times New Roman" panose="02020603050405020304" pitchFamily="18" charset="0"/>
                <a:ea typeface="宋体" panose="02010600030101010101" pitchFamily="2" charset="-122"/>
              </a:rPr>
              <a:t>、首先在前端的上传选项中只保留</a:t>
            </a:r>
            <a:r>
              <a:rPr lang="en-US" altLang="zh-CN" kern="100" dirty="0">
                <a:latin typeface="Times New Roman" panose="02020603050405020304" pitchFamily="18" charset="0"/>
                <a:ea typeface="宋体" panose="02010600030101010101" pitchFamily="2" charset="-122"/>
              </a:rPr>
              <a:t>.txt</a:t>
            </a:r>
            <a:r>
              <a:rPr lang="zh-CN" altLang="zh-CN" kern="100" dirty="0">
                <a:latin typeface="Times New Roman" panose="02020603050405020304" pitchFamily="18" charset="0"/>
                <a:ea typeface="宋体" panose="02010600030101010101" pitchFamily="2" charset="-122"/>
              </a:rPr>
              <a:t>格式的文件，其次在后端使用</a:t>
            </a:r>
            <a:r>
              <a:rPr lang="en-US" altLang="zh-CN" kern="100" dirty="0">
                <a:latin typeface="Times New Roman" panose="02020603050405020304" pitchFamily="18" charset="0"/>
                <a:ea typeface="宋体" panose="02010600030101010101" pitchFamily="2" charset="-122"/>
              </a:rPr>
              <a:t>try/except</a:t>
            </a:r>
            <a:r>
              <a:rPr lang="zh-CN" altLang="zh-CN" kern="100" dirty="0">
                <a:latin typeface="Times New Roman" panose="02020603050405020304" pitchFamily="18" charset="0"/>
                <a:ea typeface="宋体" panose="02010600030101010101" pitchFamily="2" charset="-122"/>
              </a:rPr>
              <a:t>但检测到异常时，直接返回提示文字。</a:t>
            </a:r>
          </a:p>
        </p:txBody>
      </p:sp>
    </p:spTree>
    <p:extLst>
      <p:ext uri="{BB962C8B-B14F-4D97-AF65-F5344CB8AC3E}">
        <p14:creationId xmlns:p14="http://schemas.microsoft.com/office/powerpoint/2010/main" val="3950783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0E0C3-A532-462B-947B-D50A72F09BB5}"/>
              </a:ext>
            </a:extLst>
          </p:cNvPr>
          <p:cNvSpPr>
            <a:spLocks noGrp="1"/>
          </p:cNvSpPr>
          <p:nvPr>
            <p:ph type="title"/>
          </p:nvPr>
        </p:nvSpPr>
        <p:spPr/>
        <p:txBody>
          <a:bodyPr/>
          <a:lstStyle/>
          <a:p>
            <a:r>
              <a:rPr lang="zh-CN" altLang="en-US" b="1" dirty="0">
                <a:latin typeface="+mj-ea"/>
              </a:rPr>
              <a:t>小组分工</a:t>
            </a:r>
          </a:p>
        </p:txBody>
      </p:sp>
      <p:graphicFrame>
        <p:nvGraphicFramePr>
          <p:cNvPr id="4" name="内容占位符 3">
            <a:extLst>
              <a:ext uri="{FF2B5EF4-FFF2-40B4-BE49-F238E27FC236}">
                <a16:creationId xmlns:a16="http://schemas.microsoft.com/office/drawing/2014/main" id="{2E2C7713-1159-4404-A16F-B45C728ED8C8}"/>
              </a:ext>
            </a:extLst>
          </p:cNvPr>
          <p:cNvGraphicFramePr>
            <a:graphicFrameLocks noGrp="1"/>
          </p:cNvGraphicFramePr>
          <p:nvPr>
            <p:ph idx="1"/>
            <p:extLst>
              <p:ext uri="{D42A27DB-BD31-4B8C-83A1-F6EECF244321}">
                <p14:modId xmlns:p14="http://schemas.microsoft.com/office/powerpoint/2010/main" val="552253938"/>
              </p:ext>
            </p:extLst>
          </p:nvPr>
        </p:nvGraphicFramePr>
        <p:xfrm>
          <a:off x="3931920" y="2456656"/>
          <a:ext cx="4328160" cy="2948464"/>
        </p:xfrm>
        <a:graphic>
          <a:graphicData uri="http://schemas.openxmlformats.org/drawingml/2006/table">
            <a:tbl>
              <a:tblPr>
                <a:tableStyleId>{5C22544A-7EE6-4342-B048-85BDC9FD1C3A}</a:tableStyleId>
              </a:tblPr>
              <a:tblGrid>
                <a:gridCol w="559177">
                  <a:extLst>
                    <a:ext uri="{9D8B030D-6E8A-4147-A177-3AD203B41FA5}">
                      <a16:colId xmlns:a16="http://schemas.microsoft.com/office/drawing/2014/main" val="2583114584"/>
                    </a:ext>
                  </a:extLst>
                </a:gridCol>
                <a:gridCol w="719667">
                  <a:extLst>
                    <a:ext uri="{9D8B030D-6E8A-4147-A177-3AD203B41FA5}">
                      <a16:colId xmlns:a16="http://schemas.microsoft.com/office/drawing/2014/main" val="721590297"/>
                    </a:ext>
                  </a:extLst>
                </a:gridCol>
                <a:gridCol w="720175">
                  <a:extLst>
                    <a:ext uri="{9D8B030D-6E8A-4147-A177-3AD203B41FA5}">
                      <a16:colId xmlns:a16="http://schemas.microsoft.com/office/drawing/2014/main" val="354733117"/>
                    </a:ext>
                  </a:extLst>
                </a:gridCol>
                <a:gridCol w="1583572">
                  <a:extLst>
                    <a:ext uri="{9D8B030D-6E8A-4147-A177-3AD203B41FA5}">
                      <a16:colId xmlns:a16="http://schemas.microsoft.com/office/drawing/2014/main" val="2561895378"/>
                    </a:ext>
                  </a:extLst>
                </a:gridCol>
                <a:gridCol w="745569">
                  <a:extLst>
                    <a:ext uri="{9D8B030D-6E8A-4147-A177-3AD203B41FA5}">
                      <a16:colId xmlns:a16="http://schemas.microsoft.com/office/drawing/2014/main" val="42618788"/>
                    </a:ext>
                  </a:extLst>
                </a:gridCol>
              </a:tblGrid>
              <a:tr h="540544">
                <a:tc>
                  <a:txBody>
                    <a:bodyPr/>
                    <a:lstStyle/>
                    <a:p>
                      <a:pPr algn="ctr">
                        <a:spcAft>
                          <a:spcPts val="0"/>
                        </a:spcAft>
                      </a:pPr>
                      <a:r>
                        <a:rPr lang="zh-CN" sz="1050" kern="100">
                          <a:effectLst/>
                        </a:rPr>
                        <a:t>计科</a:t>
                      </a:r>
                      <a:r>
                        <a:rPr lang="en-US" sz="1050" kern="100">
                          <a:effectLst/>
                        </a:rPr>
                        <a:t>A2001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2019080184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dirty="0">
                          <a:effectLst/>
                        </a:rPr>
                        <a:t>邓岳</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99325793"/>
                  </a:ext>
                </a:extLst>
              </a:tr>
              <a:tr h="807720">
                <a:tc>
                  <a:txBody>
                    <a:bodyPr/>
                    <a:lstStyle/>
                    <a:p>
                      <a:pPr algn="ctr">
                        <a:spcAft>
                          <a:spcPts val="0"/>
                        </a:spcAft>
                      </a:pPr>
                      <a:r>
                        <a:rPr lang="zh-CN" sz="1050" kern="100">
                          <a:effectLst/>
                        </a:rPr>
                        <a:t>计科</a:t>
                      </a:r>
                      <a:r>
                        <a:rPr lang="en-US" sz="1050" kern="100">
                          <a:effectLst/>
                        </a:rPr>
                        <a:t>A2001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2020020360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熊圳</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30665722"/>
                  </a:ext>
                </a:extLst>
              </a:tr>
              <a:tr h="800100">
                <a:tc>
                  <a:txBody>
                    <a:bodyPr/>
                    <a:lstStyle/>
                    <a:p>
                      <a:pPr algn="ctr">
                        <a:spcAft>
                          <a:spcPts val="0"/>
                        </a:spcAft>
                      </a:pPr>
                      <a:r>
                        <a:rPr lang="zh-CN" sz="1050" kern="100">
                          <a:effectLst/>
                        </a:rPr>
                        <a:t>计科</a:t>
                      </a:r>
                      <a:r>
                        <a:rPr lang="en-US" sz="1050" kern="100">
                          <a:effectLst/>
                        </a:rPr>
                        <a:t>A2001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2019010025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赵千慧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682222005"/>
                  </a:ext>
                </a:extLst>
              </a:tr>
              <a:tr h="800100">
                <a:tc>
                  <a:txBody>
                    <a:bodyPr/>
                    <a:lstStyle/>
                    <a:p>
                      <a:pPr algn="ctr">
                        <a:spcAft>
                          <a:spcPts val="0"/>
                        </a:spcAft>
                      </a:pPr>
                      <a:r>
                        <a:rPr lang="zh-CN" sz="1050" kern="100">
                          <a:effectLst/>
                        </a:rPr>
                        <a:t>计科</a:t>
                      </a:r>
                      <a:r>
                        <a:rPr lang="en-US" sz="1050" kern="100">
                          <a:effectLst/>
                        </a:rPr>
                        <a:t>A2001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2017060315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赵凯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dirty="0">
                          <a:effectLst/>
                        </a:rPr>
                        <a:t>A+</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63931916"/>
                  </a:ext>
                </a:extLst>
              </a:tr>
            </a:tbl>
          </a:graphicData>
        </a:graphic>
      </p:graphicFrame>
      <p:graphicFrame>
        <p:nvGraphicFramePr>
          <p:cNvPr id="5" name="表格 4">
            <a:extLst>
              <a:ext uri="{FF2B5EF4-FFF2-40B4-BE49-F238E27FC236}">
                <a16:creationId xmlns:a16="http://schemas.microsoft.com/office/drawing/2014/main" id="{DB1145D6-4AAB-4CCE-9A3A-0A0E346E05BF}"/>
              </a:ext>
            </a:extLst>
          </p:cNvPr>
          <p:cNvGraphicFramePr>
            <a:graphicFrameLocks noGrp="1"/>
          </p:cNvGraphicFramePr>
          <p:nvPr>
            <p:extLst>
              <p:ext uri="{D42A27DB-BD31-4B8C-83A1-F6EECF244321}">
                <p14:modId xmlns:p14="http://schemas.microsoft.com/office/powerpoint/2010/main" val="3627776795"/>
              </p:ext>
            </p:extLst>
          </p:nvPr>
        </p:nvGraphicFramePr>
        <p:xfrm>
          <a:off x="838200" y="1654176"/>
          <a:ext cx="10866119" cy="4354512"/>
        </p:xfrm>
        <a:graphic>
          <a:graphicData uri="http://schemas.openxmlformats.org/drawingml/2006/table">
            <a:tbl>
              <a:tblPr>
                <a:tableStyleId>{073A0DAA-6AF3-43AB-8588-CEC1D06C72B9}</a:tableStyleId>
              </a:tblPr>
              <a:tblGrid>
                <a:gridCol w="1696003">
                  <a:extLst>
                    <a:ext uri="{9D8B030D-6E8A-4147-A177-3AD203B41FA5}">
                      <a16:colId xmlns:a16="http://schemas.microsoft.com/office/drawing/2014/main" val="1938852128"/>
                    </a:ext>
                  </a:extLst>
                </a:gridCol>
                <a:gridCol w="2182774">
                  <a:extLst>
                    <a:ext uri="{9D8B030D-6E8A-4147-A177-3AD203B41FA5}">
                      <a16:colId xmlns:a16="http://schemas.microsoft.com/office/drawing/2014/main" val="2647448499"/>
                    </a:ext>
                  </a:extLst>
                </a:gridCol>
                <a:gridCol w="2184315">
                  <a:extLst>
                    <a:ext uri="{9D8B030D-6E8A-4147-A177-3AD203B41FA5}">
                      <a16:colId xmlns:a16="http://schemas.microsoft.com/office/drawing/2014/main" val="1670570197"/>
                    </a:ext>
                  </a:extLst>
                </a:gridCol>
                <a:gridCol w="4803027">
                  <a:extLst>
                    <a:ext uri="{9D8B030D-6E8A-4147-A177-3AD203B41FA5}">
                      <a16:colId xmlns:a16="http://schemas.microsoft.com/office/drawing/2014/main" val="678754361"/>
                    </a:ext>
                  </a:extLst>
                </a:gridCol>
              </a:tblGrid>
              <a:tr h="960409">
                <a:tc>
                  <a:txBody>
                    <a:bodyPr/>
                    <a:lstStyle/>
                    <a:p>
                      <a:pPr algn="ctr">
                        <a:spcAft>
                          <a:spcPts val="0"/>
                        </a:spcAft>
                      </a:pPr>
                      <a:r>
                        <a:rPr lang="zh-CN" sz="1800" kern="100" dirty="0">
                          <a:effectLst/>
                        </a:rPr>
                        <a:t>计科</a:t>
                      </a:r>
                      <a:r>
                        <a:rPr lang="en-US" sz="1800" kern="100" dirty="0">
                          <a:effectLst/>
                        </a:rPr>
                        <a:t>A2001</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800" kern="100" dirty="0">
                          <a:effectLst/>
                        </a:rPr>
                        <a:t>2019080184</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邓岳</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800" kern="100" dirty="0">
                          <a:effectLst/>
                        </a:rPr>
                        <a:t>前后端整合、完成实验报告</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342070159"/>
                  </a:ext>
                </a:extLst>
              </a:tr>
              <a:tr h="1138529">
                <a:tc>
                  <a:txBody>
                    <a:bodyPr/>
                    <a:lstStyle/>
                    <a:p>
                      <a:pPr algn="ctr">
                        <a:spcAft>
                          <a:spcPts val="0"/>
                        </a:spcAft>
                      </a:pPr>
                      <a:r>
                        <a:rPr lang="zh-CN" sz="1800" kern="100">
                          <a:effectLst/>
                        </a:rPr>
                        <a:t>计科</a:t>
                      </a:r>
                      <a:r>
                        <a:rPr lang="en-US" sz="1800" kern="100">
                          <a:effectLst/>
                        </a:rPr>
                        <a:t>A2001</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800" kern="100" dirty="0">
                          <a:effectLst/>
                        </a:rPr>
                        <a:t>2020020360</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800" kern="100" dirty="0">
                          <a:effectLst/>
                        </a:rPr>
                        <a:t>熊圳</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800" kern="100" dirty="0">
                          <a:effectLst/>
                        </a:rPr>
                        <a:t> </a:t>
                      </a:r>
                      <a:r>
                        <a:rPr lang="zh-CN" altLang="en-US" sz="1800" kern="100" dirty="0">
                          <a:effectLst/>
                        </a:rPr>
                        <a:t>后端代码实现、完成实验报告</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362677138"/>
                  </a:ext>
                </a:extLst>
              </a:tr>
              <a:tr h="1127787">
                <a:tc>
                  <a:txBody>
                    <a:bodyPr/>
                    <a:lstStyle/>
                    <a:p>
                      <a:pPr algn="ctr">
                        <a:spcAft>
                          <a:spcPts val="0"/>
                        </a:spcAft>
                      </a:pPr>
                      <a:r>
                        <a:rPr lang="zh-CN" sz="1800" kern="100">
                          <a:effectLst/>
                        </a:rPr>
                        <a:t>计科</a:t>
                      </a:r>
                      <a:r>
                        <a:rPr lang="en-US" sz="1800" kern="100">
                          <a:effectLst/>
                        </a:rPr>
                        <a:t>A2001</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800" kern="100">
                          <a:effectLst/>
                        </a:rPr>
                        <a:t>2019010025</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800" kern="100" dirty="0">
                          <a:effectLst/>
                        </a:rPr>
                        <a:t>赵千慧</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800" kern="100" dirty="0">
                          <a:effectLst/>
                        </a:rPr>
                        <a:t>前后端整合、完成实验报告、录制视频</a:t>
                      </a:r>
                      <a:r>
                        <a:rPr lang="en-US" sz="1800" kern="100" dirty="0">
                          <a:effectLst/>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30330834"/>
                  </a:ext>
                </a:extLst>
              </a:tr>
              <a:tr h="1127787">
                <a:tc>
                  <a:txBody>
                    <a:bodyPr/>
                    <a:lstStyle/>
                    <a:p>
                      <a:pPr algn="ctr">
                        <a:spcAft>
                          <a:spcPts val="0"/>
                        </a:spcAft>
                      </a:pPr>
                      <a:r>
                        <a:rPr lang="zh-CN" sz="1800" kern="100">
                          <a:effectLst/>
                        </a:rPr>
                        <a:t>计科</a:t>
                      </a:r>
                      <a:r>
                        <a:rPr lang="en-US" sz="1800" kern="100">
                          <a:effectLst/>
                        </a:rPr>
                        <a:t>A2001</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800" kern="100">
                          <a:effectLst/>
                        </a:rPr>
                        <a:t>2017060315</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800" kern="100">
                          <a:effectLst/>
                        </a:rPr>
                        <a:t>赵凯</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800" kern="100" dirty="0">
                          <a:effectLst/>
                        </a:rPr>
                        <a:t>前端代码实现</a:t>
                      </a:r>
                      <a:r>
                        <a:rPr lang="en-US" sz="1800" kern="100" dirty="0">
                          <a:effectLst/>
                        </a:rPr>
                        <a:t> </a:t>
                      </a:r>
                      <a:r>
                        <a:rPr lang="zh-CN" altLang="en-US" sz="1800" kern="100" dirty="0">
                          <a:effectLst/>
                        </a:rPr>
                        <a:t>、完成实验报告</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028071407"/>
                  </a:ext>
                </a:extLst>
              </a:tr>
            </a:tbl>
          </a:graphicData>
        </a:graphic>
      </p:graphicFrame>
    </p:spTree>
    <p:extLst>
      <p:ext uri="{BB962C8B-B14F-4D97-AF65-F5344CB8AC3E}">
        <p14:creationId xmlns:p14="http://schemas.microsoft.com/office/powerpoint/2010/main" val="3378185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0E0C3-A532-462B-947B-D50A72F09BB5}"/>
              </a:ext>
            </a:extLst>
          </p:cNvPr>
          <p:cNvSpPr>
            <a:spLocks noGrp="1"/>
          </p:cNvSpPr>
          <p:nvPr>
            <p:ph type="title"/>
          </p:nvPr>
        </p:nvSpPr>
        <p:spPr/>
        <p:txBody>
          <a:bodyPr/>
          <a:lstStyle/>
          <a:p>
            <a:r>
              <a:rPr lang="zh-CN" altLang="en-US" b="1" dirty="0"/>
              <a:t>需求分析</a:t>
            </a:r>
          </a:p>
        </p:txBody>
      </p:sp>
      <p:sp>
        <p:nvSpPr>
          <p:cNvPr id="3" name="内容占位符 2">
            <a:extLst>
              <a:ext uri="{FF2B5EF4-FFF2-40B4-BE49-F238E27FC236}">
                <a16:creationId xmlns:a16="http://schemas.microsoft.com/office/drawing/2014/main" id="{4CDFC944-027D-461F-B739-645E70915A3F}"/>
              </a:ext>
            </a:extLst>
          </p:cNvPr>
          <p:cNvSpPr>
            <a:spLocks noGrp="1"/>
          </p:cNvSpPr>
          <p:nvPr>
            <p:ph idx="1"/>
          </p:nvPr>
        </p:nvSpPr>
        <p:spPr/>
        <p:txBody>
          <a:bodyPr/>
          <a:lstStyle/>
          <a:p>
            <a:r>
              <a:rPr lang="zh-CN" altLang="zh-CN" dirty="0"/>
              <a:t>马尔可夫链是描述可能事件序列的随机模型，其中每个事件的概率仅取决于前一个事件中获得的状态。马尔可夫链文本生成的思想与此相同，即试图找出某个词出现在另一个词之后的概率。为了确定转换的概率，我们用一些文本来训练模型。它使用历史文本，将其分割成单个单词（或单词集），然后随机选择一个单词，之后基于之前选择的单词序列随机选择一个相似的单词。这个过程一直继续，直到生成一段由规定数量的句子组成的文本段落。</a:t>
            </a:r>
          </a:p>
          <a:p>
            <a:endParaRPr lang="zh-CN" altLang="en-US" dirty="0"/>
          </a:p>
        </p:txBody>
      </p:sp>
    </p:spTree>
    <p:extLst>
      <p:ext uri="{BB962C8B-B14F-4D97-AF65-F5344CB8AC3E}">
        <p14:creationId xmlns:p14="http://schemas.microsoft.com/office/powerpoint/2010/main" val="212545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0E0C3-A532-462B-947B-D50A72F09BB5}"/>
              </a:ext>
            </a:extLst>
          </p:cNvPr>
          <p:cNvSpPr>
            <a:spLocks noGrp="1"/>
          </p:cNvSpPr>
          <p:nvPr>
            <p:ph type="title"/>
          </p:nvPr>
        </p:nvSpPr>
        <p:spPr/>
        <p:txBody>
          <a:bodyPr/>
          <a:lstStyle/>
          <a:p>
            <a:r>
              <a:rPr lang="zh-CN" altLang="zh-CN" b="1" dirty="0"/>
              <a:t>概要设计</a:t>
            </a:r>
            <a:endParaRPr lang="zh-CN" altLang="en-US" dirty="0"/>
          </a:p>
        </p:txBody>
      </p:sp>
      <p:sp>
        <p:nvSpPr>
          <p:cNvPr id="5" name="矩形 4">
            <a:extLst>
              <a:ext uri="{FF2B5EF4-FFF2-40B4-BE49-F238E27FC236}">
                <a16:creationId xmlns:a16="http://schemas.microsoft.com/office/drawing/2014/main" id="{621FEC4B-FDB4-4CCE-96AA-2B2421C69D4D}"/>
              </a:ext>
            </a:extLst>
          </p:cNvPr>
          <p:cNvSpPr/>
          <p:nvPr/>
        </p:nvSpPr>
        <p:spPr>
          <a:xfrm>
            <a:off x="5669280" y="1715136"/>
            <a:ext cx="6096000" cy="4194738"/>
          </a:xfrm>
          <a:prstGeom prst="rect">
            <a:avLst/>
          </a:prstGeom>
        </p:spPr>
        <p:txBody>
          <a:bodyPr>
            <a:spAutoFit/>
          </a:bodyPr>
          <a:lstStyle/>
          <a:p>
            <a:pPr algn="just">
              <a:lnSpc>
                <a:spcPct val="150000"/>
              </a:lnSpc>
              <a:spcAft>
                <a:spcPts val="0"/>
              </a:spcAft>
            </a:pPr>
            <a:r>
              <a:rPr lang="zh-CN" altLang="zh-CN" kern="100" dirty="0">
                <a:latin typeface="Times New Roman" panose="02020603050405020304" pitchFamily="18" charset="0"/>
                <a:ea typeface="宋体" panose="02010600030101010101" pitchFamily="2" charset="-122"/>
              </a:rPr>
              <a:t>本项目分为前端和后端两个部分，前端部分主要处理接受用户的请求和参数，并且把参数传给后端，后端部分主要实现解析文本、生成文本，并将生成的文本返回给前端。</a:t>
            </a:r>
            <a:endParaRPr lang="zh-CN" altLang="zh-CN" sz="1400" kern="100" dirty="0">
              <a:latin typeface="Times New Roman" panose="02020603050405020304" pitchFamily="18" charset="0"/>
              <a:ea typeface="宋体" panose="02010600030101010101" pitchFamily="2" charset="-122"/>
            </a:endParaRPr>
          </a:p>
          <a:p>
            <a:pPr algn="just">
              <a:lnSpc>
                <a:spcPct val="150000"/>
              </a:lnSpc>
              <a:spcAft>
                <a:spcPts val="0"/>
              </a:spcAft>
            </a:pPr>
            <a:r>
              <a:rPr lang="zh-CN" altLang="zh-CN" kern="100" dirty="0">
                <a:latin typeface="Times New Roman" panose="02020603050405020304" pitchFamily="18" charset="0"/>
                <a:ea typeface="宋体" panose="02010600030101010101" pitchFamily="2" charset="-122"/>
              </a:rPr>
              <a:t>首先在前端，用户可以选择我们给出的演示文档，或者自行上传</a:t>
            </a:r>
            <a:r>
              <a:rPr lang="en-US" altLang="zh-CN" kern="100" dirty="0">
                <a:latin typeface="Times New Roman" panose="02020603050405020304" pitchFamily="18" charset="0"/>
                <a:ea typeface="宋体" panose="02010600030101010101" pitchFamily="2" charset="-122"/>
              </a:rPr>
              <a:t>.txt</a:t>
            </a:r>
            <a:r>
              <a:rPr lang="zh-CN" altLang="zh-CN" kern="100" dirty="0">
                <a:latin typeface="Times New Roman" panose="02020603050405020304" pitchFamily="18" charset="0"/>
                <a:ea typeface="宋体" panose="02010600030101010101" pitchFamily="2" charset="-122"/>
              </a:rPr>
              <a:t>文件进行解析，选择要生成的句子的数量，后端就可以开始解析。后端对于给定的文本，会首先将文本进行分词，再逐词解析，生成文中每个单词的频数统计表。根据该数据集，每生成一个单词，会根据马尔可夫链随机生成下一个与之有关连的单词，直到句子结束。最终生成指定数量的句子，返回给前端，前端再将其展示在页面中。</a:t>
            </a:r>
            <a:endParaRPr lang="zh-CN" altLang="zh-CN" sz="1400" kern="100" dirty="0">
              <a:effectLst/>
              <a:latin typeface="Times New Roman" panose="02020603050405020304" pitchFamily="18" charset="0"/>
              <a:ea typeface="宋体" panose="02010600030101010101" pitchFamily="2" charset="-122"/>
            </a:endParaRPr>
          </a:p>
        </p:txBody>
      </p:sp>
      <p:pic>
        <p:nvPicPr>
          <p:cNvPr id="6" name="图片 5">
            <a:extLst>
              <a:ext uri="{FF2B5EF4-FFF2-40B4-BE49-F238E27FC236}">
                <a16:creationId xmlns:a16="http://schemas.microsoft.com/office/drawing/2014/main" id="{CC471949-C200-49C8-B98E-7E4AB9FADF8C}"/>
              </a:ext>
            </a:extLst>
          </p:cNvPr>
          <p:cNvPicPr/>
          <p:nvPr/>
        </p:nvPicPr>
        <p:blipFill>
          <a:blip r:embed="rId2">
            <a:extLst>
              <a:ext uri="{28A0092B-C50C-407E-A947-70E740481C1C}">
                <a14:useLocalDpi xmlns:a14="http://schemas.microsoft.com/office/drawing/2010/main" val="0"/>
              </a:ext>
            </a:extLst>
          </a:blip>
          <a:stretch>
            <a:fillRect/>
          </a:stretch>
        </p:blipFill>
        <p:spPr>
          <a:xfrm>
            <a:off x="979905" y="1715136"/>
            <a:ext cx="3907055" cy="4592955"/>
          </a:xfrm>
          <a:prstGeom prst="rect">
            <a:avLst/>
          </a:prstGeom>
        </p:spPr>
      </p:pic>
    </p:spTree>
    <p:extLst>
      <p:ext uri="{BB962C8B-B14F-4D97-AF65-F5344CB8AC3E}">
        <p14:creationId xmlns:p14="http://schemas.microsoft.com/office/powerpoint/2010/main" val="3078816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0E0C3-A532-462B-947B-D50A72F09BB5}"/>
              </a:ext>
            </a:extLst>
          </p:cNvPr>
          <p:cNvSpPr>
            <a:spLocks noGrp="1"/>
          </p:cNvSpPr>
          <p:nvPr>
            <p:ph type="title"/>
          </p:nvPr>
        </p:nvSpPr>
        <p:spPr/>
        <p:txBody>
          <a:bodyPr/>
          <a:lstStyle/>
          <a:p>
            <a:r>
              <a:rPr lang="zh-CN" altLang="zh-CN" b="1" dirty="0"/>
              <a:t>系统设计与实现</a:t>
            </a:r>
            <a:endParaRPr lang="zh-CN" altLang="en-US" dirty="0"/>
          </a:p>
        </p:txBody>
      </p:sp>
      <p:sp>
        <p:nvSpPr>
          <p:cNvPr id="6" name="矩形 5">
            <a:extLst>
              <a:ext uri="{FF2B5EF4-FFF2-40B4-BE49-F238E27FC236}">
                <a16:creationId xmlns:a16="http://schemas.microsoft.com/office/drawing/2014/main" id="{7943D932-D1EB-44BE-ACE7-D58201694720}"/>
              </a:ext>
            </a:extLst>
          </p:cNvPr>
          <p:cNvSpPr/>
          <p:nvPr/>
        </p:nvSpPr>
        <p:spPr>
          <a:xfrm>
            <a:off x="6096000" y="1719834"/>
            <a:ext cx="5923280" cy="4062651"/>
          </a:xfrm>
          <a:prstGeom prst="rect">
            <a:avLst/>
          </a:prstGeom>
        </p:spPr>
        <p:txBody>
          <a:bodyPr wrap="square">
            <a:spAutoFit/>
          </a:bodyPr>
          <a:lstStyle/>
          <a:p>
            <a:pPr algn="just">
              <a:spcAft>
                <a:spcPts val="0"/>
              </a:spcAft>
            </a:pPr>
            <a:r>
              <a:rPr lang="zh-CN" altLang="zh-CN" sz="2400" b="1" kern="100" dirty="0">
                <a:latin typeface="Times New Roman" panose="02020603050405020304" pitchFamily="18" charset="0"/>
                <a:ea typeface="宋体" panose="02010600030101010101" pitchFamily="2" charset="-122"/>
              </a:rPr>
              <a:t>前端</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zh-CN" altLang="zh-CN" kern="100" dirty="0">
                <a:latin typeface="Times New Roman" panose="02020603050405020304" pitchFamily="18" charset="0"/>
                <a:ea typeface="宋体" panose="02010600030101010101" pitchFamily="2" charset="-122"/>
              </a:rPr>
              <a:t>前端通过</a:t>
            </a:r>
            <a:r>
              <a:rPr lang="en-US" altLang="zh-CN" kern="100" dirty="0">
                <a:latin typeface="Times New Roman" panose="02020603050405020304" pitchFamily="18" charset="0"/>
                <a:ea typeface="宋体" panose="02010600030101010101" pitchFamily="2" charset="-122"/>
              </a:rPr>
              <a:t>web</a:t>
            </a:r>
            <a:r>
              <a:rPr lang="zh-CN" altLang="zh-CN" kern="100" dirty="0">
                <a:latin typeface="Times New Roman" panose="02020603050405020304" pitchFamily="18" charset="0"/>
                <a:ea typeface="宋体" panose="02010600030101010101" pitchFamily="2" charset="-122"/>
              </a:rPr>
              <a:t>实现，页面由</a:t>
            </a:r>
            <a:r>
              <a:rPr lang="en-US" altLang="zh-CN" kern="100" dirty="0">
                <a:latin typeface="Times New Roman" panose="02020603050405020304" pitchFamily="18" charset="0"/>
                <a:ea typeface="宋体" panose="02010600030101010101" pitchFamily="2" charset="-122"/>
              </a:rPr>
              <a:t>html</a:t>
            </a:r>
            <a:r>
              <a:rPr lang="zh-CN" altLang="zh-CN" kern="100" dirty="0">
                <a:latin typeface="Times New Roman" panose="02020603050405020304" pitchFamily="18" charset="0"/>
                <a:ea typeface="宋体" panose="02010600030101010101" pitchFamily="2" charset="-122"/>
              </a:rPr>
              <a:t>搭建框架，通过</a:t>
            </a:r>
            <a:r>
              <a:rPr lang="en-US" altLang="zh-CN" kern="100" dirty="0" err="1">
                <a:latin typeface="Times New Roman" panose="02020603050405020304" pitchFamily="18" charset="0"/>
                <a:ea typeface="宋体" panose="02010600030101010101" pitchFamily="2" charset="-122"/>
              </a:rPr>
              <a:t>css</a:t>
            </a:r>
            <a:r>
              <a:rPr lang="zh-CN" altLang="zh-CN" kern="100" dirty="0">
                <a:latin typeface="Times New Roman" panose="02020603050405020304" pitchFamily="18" charset="0"/>
                <a:ea typeface="宋体" panose="02010600030101010101" pitchFamily="2" charset="-122"/>
              </a:rPr>
              <a:t>美化。页面主要有三大部分：</a:t>
            </a:r>
          </a:p>
          <a:p>
            <a:pPr algn="just">
              <a:spcAft>
                <a:spcPts val="0"/>
              </a:spcAft>
            </a:pPr>
            <a:r>
              <a:rPr lang="zh-CN" altLang="zh-CN" kern="100" dirty="0">
                <a:latin typeface="Times New Roman" panose="02020603050405020304" pitchFamily="18" charset="0"/>
                <a:ea typeface="宋体" panose="02010600030101010101" pitchFamily="2" charset="-122"/>
              </a:rPr>
              <a:t>第一部分：页面的信息</a:t>
            </a:r>
          </a:p>
          <a:p>
            <a:pPr algn="just">
              <a:spcAft>
                <a:spcPts val="0"/>
              </a:spcAft>
            </a:pPr>
            <a:r>
              <a:rPr lang="zh-CN" altLang="zh-CN" kern="100" dirty="0">
                <a:latin typeface="Times New Roman" panose="02020603050405020304" pitchFamily="18" charset="0"/>
                <a:ea typeface="宋体" panose="02010600030101010101" pitchFamily="2" charset="-122"/>
              </a:rPr>
              <a:t>包括页面标题、</a:t>
            </a:r>
            <a:r>
              <a:rPr lang="en-US" altLang="zh-CN" kern="100" dirty="0">
                <a:latin typeface="Times New Roman" panose="02020603050405020304" pitchFamily="18" charset="0"/>
                <a:ea typeface="宋体" panose="02010600030101010101" pitchFamily="2" charset="-122"/>
              </a:rPr>
              <a:t>logo</a:t>
            </a:r>
            <a:r>
              <a:rPr lang="zh-CN" altLang="zh-CN" kern="100" dirty="0">
                <a:latin typeface="Times New Roman" panose="02020603050405020304" pitchFamily="18" charset="0"/>
                <a:ea typeface="宋体" panose="02010600030101010101" pitchFamily="2" charset="-122"/>
              </a:rPr>
              <a:t>、</a:t>
            </a:r>
            <a:r>
              <a:rPr lang="en-US" altLang="zh-CN" kern="100" dirty="0" err="1">
                <a:latin typeface="Times New Roman" panose="02020603050405020304" pitchFamily="18" charset="0"/>
                <a:ea typeface="宋体" panose="02010600030101010101" pitchFamily="2" charset="-122"/>
              </a:rPr>
              <a:t>Github</a:t>
            </a:r>
            <a:r>
              <a:rPr lang="zh-CN" altLang="zh-CN" kern="100" dirty="0">
                <a:latin typeface="Times New Roman" panose="02020603050405020304" pitchFamily="18" charset="0"/>
                <a:ea typeface="宋体" panose="02010600030101010101" pitchFamily="2" charset="-122"/>
              </a:rPr>
              <a:t>链接以及中英文跳转链接。</a:t>
            </a:r>
          </a:p>
          <a:p>
            <a:pPr algn="just">
              <a:spcAft>
                <a:spcPts val="0"/>
              </a:spcAft>
            </a:pPr>
            <a:r>
              <a:rPr lang="zh-CN" altLang="zh-CN" kern="100" dirty="0">
                <a:latin typeface="Times New Roman" panose="02020603050405020304" pitchFamily="18" charset="0"/>
                <a:ea typeface="宋体" panose="02010600030101010101" pitchFamily="2" charset="-122"/>
              </a:rPr>
              <a:t>第二部分：输入部分</a:t>
            </a:r>
          </a:p>
          <a:p>
            <a:pPr algn="just">
              <a:spcAft>
                <a:spcPts val="0"/>
              </a:spcAft>
            </a:pPr>
            <a:r>
              <a:rPr lang="zh-CN" altLang="zh-CN" kern="100" dirty="0">
                <a:latin typeface="Times New Roman" panose="02020603050405020304" pitchFamily="18" charset="0"/>
                <a:ea typeface="宋体" panose="02010600030101010101" pitchFamily="2" charset="-122"/>
              </a:rPr>
              <a:t>用户输入通过一个</a:t>
            </a:r>
            <a:r>
              <a:rPr lang="en-US" altLang="zh-CN" kern="100" dirty="0">
                <a:latin typeface="Times New Roman" panose="02020603050405020304" pitchFamily="18" charset="0"/>
                <a:ea typeface="宋体" panose="02010600030101010101" pitchFamily="2" charset="-122"/>
              </a:rPr>
              <a:t>form</a:t>
            </a:r>
            <a:r>
              <a:rPr lang="zh-CN" altLang="zh-CN" kern="100" dirty="0">
                <a:latin typeface="Times New Roman" panose="02020603050405020304" pitchFamily="18" charset="0"/>
                <a:ea typeface="宋体" panose="02010600030101010101" pitchFamily="2" charset="-122"/>
              </a:rPr>
              <a:t>表单进行输入以及提交。 表单中有四个部分，</a:t>
            </a:r>
            <a:r>
              <a:rPr lang="en-US" altLang="zh-CN" kern="100" dirty="0">
                <a:latin typeface="Times New Roman" panose="02020603050405020304" pitchFamily="18" charset="0"/>
                <a:ea typeface="宋体" panose="02010600030101010101" pitchFamily="2" charset="-122"/>
              </a:rPr>
              <a:t>&lt;select&gt;</a:t>
            </a:r>
            <a:r>
              <a:rPr lang="zh-CN" altLang="zh-CN" kern="100" dirty="0">
                <a:latin typeface="Times New Roman" panose="02020603050405020304" pitchFamily="18" charset="0"/>
                <a:ea typeface="宋体" panose="02010600030101010101" pitchFamily="2" charset="-122"/>
              </a:rPr>
              <a:t>下拉框，文件域，</a:t>
            </a:r>
            <a:r>
              <a:rPr lang="en-US" altLang="zh-CN" kern="100" dirty="0">
                <a:latin typeface="Times New Roman" panose="02020603050405020304" pitchFamily="18" charset="0"/>
                <a:ea typeface="宋体" panose="02010600030101010101" pitchFamily="2" charset="-122"/>
              </a:rPr>
              <a:t>number</a:t>
            </a:r>
            <a:r>
              <a:rPr lang="zh-CN" altLang="zh-CN" kern="100" dirty="0">
                <a:latin typeface="Times New Roman" panose="02020603050405020304" pitchFamily="18" charset="0"/>
                <a:ea typeface="宋体" panose="02010600030101010101" pitchFamily="2" charset="-122"/>
              </a:rPr>
              <a:t>字段和一个</a:t>
            </a:r>
            <a:r>
              <a:rPr lang="en-US" altLang="zh-CN" kern="100" dirty="0">
                <a:latin typeface="Times New Roman" panose="02020603050405020304" pitchFamily="18" charset="0"/>
                <a:ea typeface="宋体" panose="02010600030101010101" pitchFamily="2" charset="-122"/>
              </a:rPr>
              <a:t>&lt;button&gt;</a:t>
            </a:r>
            <a:r>
              <a:rPr lang="zh-CN" altLang="zh-CN" kern="100" dirty="0">
                <a:latin typeface="Times New Roman" panose="02020603050405020304" pitchFamily="18" charset="0"/>
                <a:ea typeface="宋体" panose="02010600030101010101" pitchFamily="2" charset="-122"/>
              </a:rPr>
              <a:t>按钮。用户可以通过下拉框选择预置好的文章或者点击自行上传按钮上传一篇文章，然后在文本框中输入要生成的句子数量（限制了类型为数字，输入范围是</a:t>
            </a:r>
            <a:r>
              <a:rPr lang="en-US" altLang="zh-CN" kern="100" dirty="0">
                <a:latin typeface="Times New Roman" panose="02020603050405020304" pitchFamily="18" charset="0"/>
                <a:ea typeface="宋体" panose="02010600030101010101" pitchFamily="2" charset="-122"/>
              </a:rPr>
              <a:t>0~1000</a:t>
            </a:r>
            <a:r>
              <a:rPr lang="zh-CN" altLang="zh-CN" kern="100" dirty="0">
                <a:latin typeface="Times New Roman" panose="02020603050405020304" pitchFamily="18" charset="0"/>
                <a:ea typeface="宋体" panose="02010600030101010101" pitchFamily="2" charset="-122"/>
              </a:rPr>
              <a:t>），最后点击生成按钮。此时表单数据会通过</a:t>
            </a:r>
            <a:r>
              <a:rPr lang="en-US" altLang="zh-CN" kern="100" dirty="0">
                <a:latin typeface="Times New Roman" panose="02020603050405020304" pitchFamily="18" charset="0"/>
                <a:ea typeface="宋体" panose="02010600030101010101" pitchFamily="2" charset="-122"/>
              </a:rPr>
              <a:t>flask</a:t>
            </a:r>
            <a:r>
              <a:rPr lang="zh-CN" altLang="zh-CN" kern="100" dirty="0">
                <a:latin typeface="Times New Roman" panose="02020603050405020304" pitchFamily="18" charset="0"/>
                <a:ea typeface="宋体" panose="02010600030101010101" pitchFamily="2" charset="-122"/>
              </a:rPr>
              <a:t>框架传递给后端。自行上传按钮本质上是一个文件域，通过</a:t>
            </a:r>
            <a:r>
              <a:rPr lang="en-US" altLang="zh-CN" kern="100" dirty="0" err="1">
                <a:latin typeface="Times New Roman" panose="02020603050405020304" pitchFamily="18" charset="0"/>
                <a:ea typeface="宋体" panose="02010600030101010101" pitchFamily="2" charset="-122"/>
              </a:rPr>
              <a:t>css</a:t>
            </a:r>
            <a:r>
              <a:rPr lang="zh-CN" altLang="zh-CN" kern="100" dirty="0">
                <a:latin typeface="Times New Roman" panose="02020603050405020304" pitchFamily="18" charset="0"/>
                <a:ea typeface="宋体" panose="02010600030101010101" pitchFamily="2" charset="-122"/>
              </a:rPr>
              <a:t>重新设计样式使其和生成按钮统一。</a:t>
            </a:r>
          </a:p>
        </p:txBody>
      </p:sp>
      <p:pic>
        <p:nvPicPr>
          <p:cNvPr id="7" name="内容占位符 3">
            <a:extLst>
              <a:ext uri="{FF2B5EF4-FFF2-40B4-BE49-F238E27FC236}">
                <a16:creationId xmlns:a16="http://schemas.microsoft.com/office/drawing/2014/main" id="{75DBDAC9-A279-4671-8A73-C5AA51102D46}"/>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60680" y="1908746"/>
            <a:ext cx="5735320" cy="3667464"/>
          </a:xfrm>
          <a:prstGeom prst="rect">
            <a:avLst/>
          </a:prstGeom>
          <a:noFill/>
          <a:ln>
            <a:noFill/>
          </a:ln>
        </p:spPr>
      </p:pic>
    </p:spTree>
    <p:extLst>
      <p:ext uri="{BB962C8B-B14F-4D97-AF65-F5344CB8AC3E}">
        <p14:creationId xmlns:p14="http://schemas.microsoft.com/office/powerpoint/2010/main" val="2896716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0E0C3-A532-462B-947B-D50A72F09BB5}"/>
              </a:ext>
            </a:extLst>
          </p:cNvPr>
          <p:cNvSpPr>
            <a:spLocks noGrp="1"/>
          </p:cNvSpPr>
          <p:nvPr>
            <p:ph type="title"/>
          </p:nvPr>
        </p:nvSpPr>
        <p:spPr/>
        <p:txBody>
          <a:bodyPr/>
          <a:lstStyle/>
          <a:p>
            <a:r>
              <a:rPr lang="zh-CN" altLang="zh-CN" b="1" dirty="0"/>
              <a:t>系统设计与实现</a:t>
            </a:r>
            <a:endParaRPr lang="zh-CN" altLang="en-US" dirty="0"/>
          </a:p>
        </p:txBody>
      </p:sp>
      <p:pic>
        <p:nvPicPr>
          <p:cNvPr id="4" name="图片 3">
            <a:extLst>
              <a:ext uri="{FF2B5EF4-FFF2-40B4-BE49-F238E27FC236}">
                <a16:creationId xmlns:a16="http://schemas.microsoft.com/office/drawing/2014/main" id="{9C05518F-7EB2-401C-93F7-67D85606081A}"/>
              </a:ext>
            </a:extLst>
          </p:cNvPr>
          <p:cNvPicPr/>
          <p:nvPr/>
        </p:nvPicPr>
        <p:blipFill>
          <a:blip r:embed="rId2">
            <a:extLst>
              <a:ext uri="{28A0092B-C50C-407E-A947-70E740481C1C}">
                <a14:useLocalDpi xmlns:a14="http://schemas.microsoft.com/office/drawing/2010/main" val="0"/>
              </a:ext>
            </a:extLst>
          </a:blip>
          <a:stretch>
            <a:fillRect/>
          </a:stretch>
        </p:blipFill>
        <p:spPr>
          <a:xfrm>
            <a:off x="725905" y="1387475"/>
            <a:ext cx="4210050" cy="5105400"/>
          </a:xfrm>
          <a:prstGeom prst="rect">
            <a:avLst/>
          </a:prstGeom>
        </p:spPr>
      </p:pic>
      <p:sp>
        <p:nvSpPr>
          <p:cNvPr id="5" name="矩形 4">
            <a:extLst>
              <a:ext uri="{FF2B5EF4-FFF2-40B4-BE49-F238E27FC236}">
                <a16:creationId xmlns:a16="http://schemas.microsoft.com/office/drawing/2014/main" id="{40ADFC9C-13A3-4A77-8A1C-00118B5344AA}"/>
              </a:ext>
            </a:extLst>
          </p:cNvPr>
          <p:cNvSpPr/>
          <p:nvPr/>
        </p:nvSpPr>
        <p:spPr>
          <a:xfrm>
            <a:off x="5375110" y="895723"/>
            <a:ext cx="6096000" cy="5355312"/>
          </a:xfrm>
          <a:prstGeom prst="rect">
            <a:avLst/>
          </a:prstGeom>
        </p:spPr>
        <p:txBody>
          <a:bodyPr>
            <a:spAutoFit/>
          </a:bodyPr>
          <a:lstStyle/>
          <a:p>
            <a:pPr algn="just">
              <a:spcAft>
                <a:spcPts val="0"/>
              </a:spcAft>
            </a:pPr>
            <a:r>
              <a:rPr lang="zh-CN" altLang="zh-CN" b="1" kern="100" dirty="0">
                <a:latin typeface="Times New Roman" panose="02020603050405020304" pitchFamily="18" charset="0"/>
                <a:ea typeface="宋体" panose="02010600030101010101" pitchFamily="2" charset="-122"/>
              </a:rPr>
              <a:t>解析文本模块</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b="1" kern="100" dirty="0">
                <a:latin typeface="Times New Roman" panose="02020603050405020304" pitchFamily="18"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zh-CN" altLang="zh-CN" kern="100" dirty="0">
                <a:latin typeface="Times New Roman" panose="02020603050405020304" pitchFamily="18" charset="0"/>
                <a:ea typeface="宋体" panose="02010600030101010101" pitchFamily="2" charset="-122"/>
              </a:rPr>
              <a:t>解析收到的</a:t>
            </a:r>
            <a:r>
              <a:rPr lang="en-US" altLang="zh-CN" kern="100" dirty="0">
                <a:latin typeface="Times New Roman" panose="02020603050405020304" pitchFamily="18" charset="0"/>
                <a:ea typeface="宋体" panose="02010600030101010101" pitchFamily="2" charset="-122"/>
              </a:rPr>
              <a:t>txt</a:t>
            </a:r>
            <a:r>
              <a:rPr lang="zh-CN" altLang="zh-CN" kern="100" dirty="0">
                <a:latin typeface="Times New Roman" panose="02020603050405020304" pitchFamily="18" charset="0"/>
                <a:ea typeface="宋体" panose="02010600030101010101" pitchFamily="2" charset="-122"/>
              </a:rPr>
              <a:t>格式文本文件，首先消除文本中的</a:t>
            </a:r>
            <a:r>
              <a:rPr lang="en-US" altLang="zh-CN" kern="100" dirty="0">
                <a:latin typeface="Times New Roman" panose="02020603050405020304" pitchFamily="18" charset="0"/>
                <a:ea typeface="宋体" panose="02010600030101010101" pitchFamily="2" charset="-122"/>
              </a:rPr>
              <a:t>\n</a:t>
            </a:r>
            <a:r>
              <a:rPr lang="zh-CN" altLang="zh-CN" kern="100" dirty="0">
                <a:latin typeface="Times New Roman" panose="02020603050405020304" pitchFamily="18" charset="0"/>
                <a:ea typeface="宋体" panose="02010600030101010101" pitchFamily="2" charset="-122"/>
              </a:rPr>
              <a:t>和类似“</a:t>
            </a:r>
            <a:r>
              <a:rPr lang="en-US" altLang="zh-CN" kern="100" dirty="0">
                <a:latin typeface="Times New Roman" panose="02020603050405020304" pitchFamily="18" charset="0"/>
                <a:ea typeface="宋体" panose="02010600030101010101" pitchFamily="2" charset="-122"/>
              </a:rPr>
              <a:t>Page</a:t>
            </a:r>
            <a:r>
              <a:rPr lang="zh-CN" altLang="zh-CN" kern="100" dirty="0">
                <a:latin typeface="Times New Roman" panose="02020603050405020304" pitchFamily="18" charset="0"/>
                <a:ea typeface="宋体" panose="02010600030101010101" pitchFamily="2" charset="-122"/>
              </a:rPr>
              <a:t>”字样，然后利用正则表达式将文本根据文本结束符（句号、感叹号、问号等）分隔句子。对每个句子添加</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作为句首标记，</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作为句尾标记，循环遍历每个句子，对每个单词和其后的单词，如果这样的组合从未出现，则将其放入字典中，并将</a:t>
            </a:r>
            <a:r>
              <a:rPr lang="en-US" altLang="zh-CN" kern="100" dirty="0">
                <a:latin typeface="Times New Roman" panose="02020603050405020304" pitchFamily="18" charset="0"/>
                <a:ea typeface="宋体" panose="02010600030101010101" pitchFamily="2" charset="-122"/>
              </a:rPr>
              <a:t>count</a:t>
            </a:r>
            <a:r>
              <a:rPr lang="zh-CN" altLang="zh-CN" kern="100" dirty="0">
                <a:latin typeface="Times New Roman" panose="02020603050405020304" pitchFamily="18" charset="0"/>
                <a:ea typeface="宋体" panose="02010600030101010101" pitchFamily="2" charset="-122"/>
              </a:rPr>
              <a:t>设置为</a:t>
            </a:r>
            <a:r>
              <a:rPr lang="en-US" altLang="zh-CN" kern="100" dirty="0">
                <a:latin typeface="Times New Roman" panose="02020603050405020304" pitchFamily="18" charset="0"/>
                <a:ea typeface="宋体" panose="02010600030101010101" pitchFamily="2" charset="-122"/>
              </a:rPr>
              <a:t>1</a:t>
            </a:r>
            <a:r>
              <a:rPr lang="zh-CN" altLang="zh-CN" kern="100" dirty="0">
                <a:latin typeface="Times New Roman" panose="02020603050405020304" pitchFamily="18" charset="0"/>
                <a:ea typeface="宋体" panose="02010600030101010101" pitchFamily="2" charset="-122"/>
              </a:rPr>
              <a:t>；如果这样的组合已经出现，则将对应的</a:t>
            </a:r>
            <a:r>
              <a:rPr lang="en-US" altLang="zh-CN" kern="100" dirty="0">
                <a:latin typeface="Times New Roman" panose="02020603050405020304" pitchFamily="18" charset="0"/>
                <a:ea typeface="宋体" panose="02010600030101010101" pitchFamily="2" charset="-122"/>
              </a:rPr>
              <a:t>count</a:t>
            </a:r>
            <a:r>
              <a:rPr lang="zh-CN" altLang="zh-CN" kern="100" dirty="0">
                <a:latin typeface="Times New Roman" panose="02020603050405020304" pitchFamily="18" charset="0"/>
                <a:ea typeface="宋体" panose="02010600030101010101" pitchFamily="2" charset="-122"/>
              </a:rPr>
              <a:t>加</a:t>
            </a:r>
            <a:r>
              <a:rPr lang="en-US" altLang="zh-CN" kern="100" dirty="0">
                <a:latin typeface="Times New Roman" panose="02020603050405020304" pitchFamily="18" charset="0"/>
                <a:ea typeface="宋体" panose="02010600030101010101" pitchFamily="2" charset="-122"/>
              </a:rPr>
              <a:t>1</a:t>
            </a:r>
            <a:r>
              <a:rPr lang="zh-CN" altLang="zh-CN" kern="100" dirty="0">
                <a:latin typeface="Times New Roman" panose="02020603050405020304" pitchFamily="18" charset="0"/>
                <a:ea typeface="宋体" panose="02010600030101010101" pitchFamily="2" charset="-122"/>
              </a:rPr>
              <a:t>。这样可以得到一个以字典为基础的数据集。</a:t>
            </a:r>
          </a:p>
          <a:p>
            <a:pPr algn="just">
              <a:spcAft>
                <a:spcPts val="0"/>
              </a:spcAft>
            </a:pPr>
            <a:r>
              <a:rPr lang="en-US" altLang="zh-CN" kern="100" dirty="0">
                <a:latin typeface="Times New Roman" panose="02020603050405020304" pitchFamily="18"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zh-CN" altLang="zh-CN" b="1" kern="100" dirty="0">
                <a:latin typeface="Times New Roman" panose="02020603050405020304" pitchFamily="18" charset="0"/>
                <a:ea typeface="宋体" panose="02010600030101010101" pitchFamily="2" charset="-122"/>
              </a:rPr>
              <a:t>生成文本模块</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zh-CN" altLang="zh-CN" kern="100" dirty="0">
                <a:latin typeface="Times New Roman" panose="02020603050405020304" pitchFamily="18" charset="0"/>
                <a:ea typeface="宋体" panose="02010600030101010101" pitchFamily="2" charset="-122"/>
              </a:rPr>
              <a:t>针对生成的数据集，设定一个句子的句首必须为</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，以此为首单词，根据马尔可夫链的思想，生成下一个单词，随机生成的过程如下：首先，对某一单词的下一单词列表的</a:t>
            </a:r>
            <a:r>
              <a:rPr lang="en-US" altLang="zh-CN" kern="100" dirty="0">
                <a:latin typeface="Times New Roman" panose="02020603050405020304" pitchFamily="18" charset="0"/>
                <a:ea typeface="宋体" panose="02010600030101010101" pitchFamily="2" charset="-122"/>
              </a:rPr>
              <a:t>count</a:t>
            </a:r>
            <a:r>
              <a:rPr lang="zh-CN" altLang="zh-CN" kern="100" dirty="0">
                <a:latin typeface="Times New Roman" panose="02020603050405020304" pitchFamily="18" charset="0"/>
                <a:ea typeface="宋体" panose="02010600030101010101" pitchFamily="2" charset="-122"/>
              </a:rPr>
              <a:t>值进行遍历求和，得到下一单词出现的频数总和，生成一个随机数范围在</a:t>
            </a:r>
            <a:r>
              <a:rPr lang="en-US" altLang="zh-CN" kern="100" dirty="0">
                <a:latin typeface="Times New Roman" panose="02020603050405020304" pitchFamily="18" charset="0"/>
                <a:ea typeface="宋体" panose="02010600030101010101" pitchFamily="2" charset="-122"/>
              </a:rPr>
              <a:t>1</a:t>
            </a:r>
            <a:r>
              <a:rPr lang="zh-CN" altLang="zh-CN" kern="100" dirty="0">
                <a:latin typeface="Times New Roman" panose="02020603050405020304" pitchFamily="18" charset="0"/>
                <a:ea typeface="宋体" panose="02010600030101010101" pitchFamily="2" charset="-122"/>
              </a:rPr>
              <a:t>到频数总和之间，继续遍历下一单词的字典，得到下一单词，直到生成的下一单词为</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，停止生成。</a:t>
            </a:r>
          </a:p>
        </p:txBody>
      </p:sp>
    </p:spTree>
    <p:extLst>
      <p:ext uri="{BB962C8B-B14F-4D97-AF65-F5344CB8AC3E}">
        <p14:creationId xmlns:p14="http://schemas.microsoft.com/office/powerpoint/2010/main" val="322047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0E0C3-A532-462B-947B-D50A72F09BB5}"/>
              </a:ext>
            </a:extLst>
          </p:cNvPr>
          <p:cNvSpPr>
            <a:spLocks noGrp="1"/>
          </p:cNvSpPr>
          <p:nvPr>
            <p:ph type="title"/>
          </p:nvPr>
        </p:nvSpPr>
        <p:spPr/>
        <p:txBody>
          <a:bodyPr/>
          <a:lstStyle/>
          <a:p>
            <a:r>
              <a:rPr lang="zh-CN" altLang="zh-CN" b="1" dirty="0"/>
              <a:t>测试分析</a:t>
            </a:r>
            <a:endParaRPr lang="zh-CN" altLang="en-US" dirty="0"/>
          </a:p>
        </p:txBody>
      </p:sp>
      <p:pic>
        <p:nvPicPr>
          <p:cNvPr id="6" name="内容占位符 5">
            <a:extLst>
              <a:ext uri="{FF2B5EF4-FFF2-40B4-BE49-F238E27FC236}">
                <a16:creationId xmlns:a16="http://schemas.microsoft.com/office/drawing/2014/main" id="{36D32E77-08A0-49A8-8FF7-52D5C9C0EE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4078" y="1690688"/>
            <a:ext cx="7283843" cy="4351338"/>
          </a:xfrm>
        </p:spPr>
      </p:pic>
    </p:spTree>
    <p:extLst>
      <p:ext uri="{BB962C8B-B14F-4D97-AF65-F5344CB8AC3E}">
        <p14:creationId xmlns:p14="http://schemas.microsoft.com/office/powerpoint/2010/main" val="2382667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0E0C3-A532-462B-947B-D50A72F09BB5}"/>
              </a:ext>
            </a:extLst>
          </p:cNvPr>
          <p:cNvSpPr>
            <a:spLocks noGrp="1"/>
          </p:cNvSpPr>
          <p:nvPr>
            <p:ph type="title"/>
          </p:nvPr>
        </p:nvSpPr>
        <p:spPr/>
        <p:txBody>
          <a:bodyPr/>
          <a:lstStyle/>
          <a:p>
            <a:r>
              <a:rPr lang="zh-CN" altLang="zh-CN" b="1" dirty="0"/>
              <a:t>测试分析</a:t>
            </a:r>
            <a:endParaRPr lang="zh-CN" altLang="en-US" dirty="0"/>
          </a:p>
        </p:txBody>
      </p:sp>
      <p:pic>
        <p:nvPicPr>
          <p:cNvPr id="7" name="内容占位符 6">
            <a:extLst>
              <a:ext uri="{FF2B5EF4-FFF2-40B4-BE49-F238E27FC236}">
                <a16:creationId xmlns:a16="http://schemas.microsoft.com/office/drawing/2014/main" id="{3330D745-76CF-499D-B144-303F5A5E2A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0722" y="1690688"/>
            <a:ext cx="6950556" cy="4351338"/>
          </a:xfrm>
        </p:spPr>
      </p:pic>
    </p:spTree>
    <p:extLst>
      <p:ext uri="{BB962C8B-B14F-4D97-AF65-F5344CB8AC3E}">
        <p14:creationId xmlns:p14="http://schemas.microsoft.com/office/powerpoint/2010/main" val="152721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0E0C3-A532-462B-947B-D50A72F09BB5}"/>
              </a:ext>
            </a:extLst>
          </p:cNvPr>
          <p:cNvSpPr>
            <a:spLocks noGrp="1"/>
          </p:cNvSpPr>
          <p:nvPr>
            <p:ph type="title"/>
          </p:nvPr>
        </p:nvSpPr>
        <p:spPr/>
        <p:txBody>
          <a:bodyPr/>
          <a:lstStyle/>
          <a:p>
            <a:r>
              <a:rPr lang="zh-CN" altLang="zh-CN" b="1" dirty="0"/>
              <a:t>测试分析</a:t>
            </a:r>
            <a:endParaRPr lang="zh-CN" altLang="en-US" dirty="0"/>
          </a:p>
        </p:txBody>
      </p:sp>
      <p:pic>
        <p:nvPicPr>
          <p:cNvPr id="6" name="内容占位符 5">
            <a:extLst>
              <a:ext uri="{FF2B5EF4-FFF2-40B4-BE49-F238E27FC236}">
                <a16:creationId xmlns:a16="http://schemas.microsoft.com/office/drawing/2014/main" id="{0C55FE72-0F41-4712-B683-937CD9DF4D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443" y="1690688"/>
            <a:ext cx="8119114" cy="4351338"/>
          </a:xfrm>
        </p:spPr>
      </p:pic>
    </p:spTree>
    <p:extLst>
      <p:ext uri="{BB962C8B-B14F-4D97-AF65-F5344CB8AC3E}">
        <p14:creationId xmlns:p14="http://schemas.microsoft.com/office/powerpoint/2010/main" val="234558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0E0C3-A532-462B-947B-D50A72F09BB5}"/>
              </a:ext>
            </a:extLst>
          </p:cNvPr>
          <p:cNvSpPr>
            <a:spLocks noGrp="1"/>
          </p:cNvSpPr>
          <p:nvPr>
            <p:ph type="title"/>
          </p:nvPr>
        </p:nvSpPr>
        <p:spPr/>
        <p:txBody>
          <a:bodyPr/>
          <a:lstStyle/>
          <a:p>
            <a:r>
              <a:rPr lang="zh-CN" altLang="zh-CN" b="1" dirty="0"/>
              <a:t>测试分析</a:t>
            </a:r>
            <a:endParaRPr lang="zh-CN" altLang="en-US" dirty="0"/>
          </a:p>
        </p:txBody>
      </p:sp>
      <p:pic>
        <p:nvPicPr>
          <p:cNvPr id="7" name="内容占位符 6">
            <a:extLst>
              <a:ext uri="{FF2B5EF4-FFF2-40B4-BE49-F238E27FC236}">
                <a16:creationId xmlns:a16="http://schemas.microsoft.com/office/drawing/2014/main" id="{D7C3FB9F-53A0-430B-836D-BBDED71707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1764" y="1690688"/>
            <a:ext cx="7128471" cy="4351338"/>
          </a:xfrm>
        </p:spPr>
      </p:pic>
    </p:spTree>
    <p:extLst>
      <p:ext uri="{BB962C8B-B14F-4D97-AF65-F5344CB8AC3E}">
        <p14:creationId xmlns:p14="http://schemas.microsoft.com/office/powerpoint/2010/main" val="11216645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961</Words>
  <Application>Microsoft Office PowerPoint</Application>
  <PresentationFormat>宽屏</PresentationFormat>
  <Paragraphs>73</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宋体</vt:lpstr>
      <vt:lpstr>Arial</vt:lpstr>
      <vt:lpstr>Times New Roman</vt:lpstr>
      <vt:lpstr>Office 主题​​</vt:lpstr>
      <vt:lpstr>PowerPoint 演示文稿</vt:lpstr>
      <vt:lpstr>需求分析</vt:lpstr>
      <vt:lpstr>概要设计</vt:lpstr>
      <vt:lpstr>系统设计与实现</vt:lpstr>
      <vt:lpstr>系统设计与实现</vt:lpstr>
      <vt:lpstr>测试分析</vt:lpstr>
      <vt:lpstr>测试分析</vt:lpstr>
      <vt:lpstr>测试分析</vt:lpstr>
      <vt:lpstr>测试分析</vt:lpstr>
      <vt:lpstr>测试分析</vt:lpstr>
      <vt:lpstr>小组分工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K66949</dc:creator>
  <cp:lastModifiedBy>K66949</cp:lastModifiedBy>
  <cp:revision>10</cp:revision>
  <dcterms:created xsi:type="dcterms:W3CDTF">2022-01-04T14:24:19Z</dcterms:created>
  <dcterms:modified xsi:type="dcterms:W3CDTF">2022-01-07T03:06:45Z</dcterms:modified>
</cp:coreProperties>
</file>