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Raleway"/>
      <p:regular r:id="rId31"/>
      <p:bold r:id="rId32"/>
      <p:italic r:id="rId33"/>
      <p:boldItalic r:id="rId34"/>
    </p:embeddedFont>
    <p:embeddedFont>
      <p:font typeface="Roboto Mono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aleway-italic.fntdata"/><Relationship Id="rId10" Type="http://schemas.openxmlformats.org/officeDocument/2006/relationships/slide" Target="slides/slide5.xml"/><Relationship Id="rId32" Type="http://schemas.openxmlformats.org/officeDocument/2006/relationships/font" Target="fonts/Raleway-bold.fntdata"/><Relationship Id="rId13" Type="http://schemas.openxmlformats.org/officeDocument/2006/relationships/slide" Target="slides/slide8.xml"/><Relationship Id="rId35" Type="http://schemas.openxmlformats.org/officeDocument/2006/relationships/font" Target="fonts/RobotoMono-regular.fntdata"/><Relationship Id="rId12" Type="http://schemas.openxmlformats.org/officeDocument/2006/relationships/slide" Target="slides/slide7.xml"/><Relationship Id="rId34" Type="http://schemas.openxmlformats.org/officeDocument/2006/relationships/font" Target="fonts/Raleway-boldItalic.fntdata"/><Relationship Id="rId15" Type="http://schemas.openxmlformats.org/officeDocument/2006/relationships/slide" Target="slides/slide10.xml"/><Relationship Id="rId37" Type="http://schemas.openxmlformats.org/officeDocument/2006/relationships/font" Target="fonts/RobotoMono-italic.fntdata"/><Relationship Id="rId14" Type="http://schemas.openxmlformats.org/officeDocument/2006/relationships/slide" Target="slides/slide9.xml"/><Relationship Id="rId36" Type="http://schemas.openxmlformats.org/officeDocument/2006/relationships/font" Target="fonts/RobotoMono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RobotoMono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4caf580d04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g34caf580d04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4caf580d04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4caf580d04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4caf580d04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4caf580d04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4caf580d04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4caf580d04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4caf580d04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g34caf580d04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4caf580d04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4caf580d04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4caf580d04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4caf580d04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4caf580d04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4caf580d04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4caf580d04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g34caf580d04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4caf580d04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4caf580d04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4caf580d04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4caf580d04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4caf580d04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4caf580d04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4caf580d04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g34caf580d04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4caf580d04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4caf580d04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4caf580d04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4caf580d04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4caf580d04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4caf580d04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4caf580d04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4caf580d04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50">
              <a:solidFill>
                <a:srgbClr val="2021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4caf580d04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4caf580d0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4caf580d04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4caf580d04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Arial"/>
              <a:buNone/>
              <a:defRPr sz="120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Arial"/>
              <a:buNone/>
              <a:defRPr sz="12000">
                <a:latin typeface="Arial"/>
                <a:ea typeface="Arial"/>
                <a:cs typeface="Arial"/>
                <a:sym typeface="Aria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Arial"/>
              <a:buNone/>
              <a:defRPr sz="12000">
                <a:latin typeface="Arial"/>
                <a:ea typeface="Arial"/>
                <a:cs typeface="Arial"/>
                <a:sym typeface="Aria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Arial"/>
              <a:buNone/>
              <a:defRPr sz="12000">
                <a:latin typeface="Arial"/>
                <a:ea typeface="Arial"/>
                <a:cs typeface="Arial"/>
                <a:sym typeface="Aria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Arial"/>
              <a:buNone/>
              <a:defRPr sz="12000">
                <a:latin typeface="Arial"/>
                <a:ea typeface="Arial"/>
                <a:cs typeface="Arial"/>
                <a:sym typeface="Aria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Arial"/>
              <a:buNone/>
              <a:defRPr sz="12000">
                <a:latin typeface="Arial"/>
                <a:ea typeface="Arial"/>
                <a:cs typeface="Arial"/>
                <a:sym typeface="Aria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Arial"/>
              <a:buNone/>
              <a:defRPr sz="12000">
                <a:latin typeface="Arial"/>
                <a:ea typeface="Arial"/>
                <a:cs typeface="Arial"/>
                <a:sym typeface="Aria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Arial"/>
              <a:buNone/>
              <a:defRPr sz="12000">
                <a:latin typeface="Arial"/>
                <a:ea typeface="Arial"/>
                <a:cs typeface="Arial"/>
                <a:sym typeface="Aria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Font typeface="Arial"/>
              <a:buNone/>
              <a:defRPr sz="12000"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i="0" sz="30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239750" y="107925"/>
            <a:ext cx="804875" cy="5687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www.analyticsvidhya.com/blog/2020/10/overcoming-class-imbalance-using-smote-techniques/" TargetMode="External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4000"/>
              <a:t>Decision Trees</a:t>
            </a:r>
            <a:endParaRPr sz="4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4000"/>
              <a:t>Random Forest</a:t>
            </a:r>
            <a:endParaRPr sz="4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96525" y="7617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</a:t>
            </a:r>
            <a:endParaRPr/>
          </a:p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178500" y="699575"/>
            <a:ext cx="8520600" cy="24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2"/>
                </a:solidFill>
              </a:rPr>
              <a:t>What is a Random Forest?</a:t>
            </a:r>
            <a:endParaRPr b="1" sz="1100">
              <a:solidFill>
                <a:schemeClr val="dk2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100">
                <a:solidFill>
                  <a:schemeClr val="dk2"/>
                </a:solidFill>
              </a:rPr>
              <a:t>An </a:t>
            </a:r>
            <a:r>
              <a:rPr b="1" lang="en" sz="1100">
                <a:solidFill>
                  <a:schemeClr val="dk2"/>
                </a:solidFill>
              </a:rPr>
              <a:t>ensemble</a:t>
            </a:r>
            <a:r>
              <a:rPr lang="en" sz="1100">
                <a:solidFill>
                  <a:schemeClr val="dk2"/>
                </a:solidFill>
              </a:rPr>
              <a:t> of multiple </a:t>
            </a:r>
            <a:r>
              <a:rPr b="1" lang="en" sz="1100">
                <a:solidFill>
                  <a:schemeClr val="dk2"/>
                </a:solidFill>
              </a:rPr>
              <a:t>Decision Trees</a:t>
            </a:r>
            <a:br>
              <a:rPr b="1" lang="en" sz="1100">
                <a:solidFill>
                  <a:schemeClr val="dk2"/>
                </a:solidFill>
              </a:rPr>
            </a:br>
            <a:endParaRPr b="1" sz="1100">
              <a:solidFill>
                <a:schemeClr val="dk2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100">
                <a:solidFill>
                  <a:schemeClr val="dk2"/>
                </a:solidFill>
              </a:rPr>
              <a:t>Each tree sees a </a:t>
            </a:r>
            <a:r>
              <a:rPr b="1" lang="en" sz="1100">
                <a:solidFill>
                  <a:schemeClr val="dk2"/>
                </a:solidFill>
              </a:rPr>
              <a:t>random subset of data and features</a:t>
            </a:r>
            <a:br>
              <a:rPr b="1" lang="en" sz="1100">
                <a:solidFill>
                  <a:schemeClr val="dk2"/>
                </a:solidFill>
              </a:rPr>
            </a:br>
            <a:endParaRPr b="1" sz="1100">
              <a:solidFill>
                <a:schemeClr val="dk2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100">
                <a:solidFill>
                  <a:schemeClr val="dk2"/>
                </a:solidFill>
              </a:rPr>
              <a:t>Final prediction is made by:</a:t>
            </a:r>
            <a:br>
              <a:rPr lang="en" sz="1100">
                <a:solidFill>
                  <a:schemeClr val="dk2"/>
                </a:solidFill>
              </a:rPr>
            </a:br>
            <a:endParaRPr sz="1100">
              <a:solidFill>
                <a:schemeClr val="dk2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</a:pPr>
            <a:r>
              <a:rPr b="1" lang="en" sz="1100">
                <a:solidFill>
                  <a:schemeClr val="dk2"/>
                </a:solidFill>
              </a:rPr>
              <a:t>Majority voting</a:t>
            </a:r>
            <a:r>
              <a:rPr lang="en" sz="1100">
                <a:solidFill>
                  <a:schemeClr val="dk2"/>
                </a:solidFill>
              </a:rPr>
              <a:t> (for classification)</a:t>
            </a:r>
            <a:br>
              <a:rPr lang="en" sz="1100">
                <a:solidFill>
                  <a:schemeClr val="dk2"/>
                </a:solidFill>
              </a:rPr>
            </a:br>
            <a:endParaRPr sz="1100">
              <a:solidFill>
                <a:schemeClr val="dk2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</a:pPr>
            <a:r>
              <a:rPr b="1" lang="en" sz="1100">
                <a:solidFill>
                  <a:schemeClr val="dk2"/>
                </a:solidFill>
              </a:rPr>
              <a:t>Averaging</a:t>
            </a:r>
            <a:r>
              <a:rPr lang="en" sz="1100">
                <a:solidFill>
                  <a:schemeClr val="dk2"/>
                </a:solidFill>
              </a:rPr>
              <a:t> (for regression)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100">
                <a:solidFill>
                  <a:schemeClr val="dk2"/>
                </a:solidFill>
              </a:rPr>
              <a:t>Why use Random Forests? (Intuition:  </a:t>
            </a:r>
            <a:r>
              <a:rPr lang="en" sz="1100">
                <a:solidFill>
                  <a:schemeClr val="dk2"/>
                </a:solidFill>
              </a:rPr>
              <a:t>“Don’t trust one tree’s opinion—take a </a:t>
            </a:r>
            <a:r>
              <a:rPr b="1" lang="en" sz="1100">
                <a:solidFill>
                  <a:schemeClr val="dk2"/>
                </a:solidFill>
              </a:rPr>
              <a:t>vote</a:t>
            </a:r>
            <a:r>
              <a:rPr lang="en" sz="1100">
                <a:solidFill>
                  <a:schemeClr val="dk2"/>
                </a:solidFill>
              </a:rPr>
              <a:t> from a </a:t>
            </a:r>
            <a:r>
              <a:rPr b="1" lang="en" sz="1100">
                <a:solidFill>
                  <a:schemeClr val="dk2"/>
                </a:solidFill>
              </a:rPr>
              <a:t>forest</a:t>
            </a:r>
            <a:r>
              <a:rPr lang="en" sz="1100">
                <a:solidFill>
                  <a:schemeClr val="dk2"/>
                </a:solidFill>
              </a:rPr>
              <a:t> of trees trained differently.”</a:t>
            </a:r>
            <a:r>
              <a:rPr b="1" lang="en" sz="1100">
                <a:solidFill>
                  <a:schemeClr val="dk2"/>
                </a:solidFill>
              </a:rPr>
              <a:t>)</a:t>
            </a:r>
            <a:endParaRPr b="1" sz="1100">
              <a:solidFill>
                <a:schemeClr val="dk2"/>
              </a:solidFill>
            </a:endParaRPr>
          </a:p>
        </p:txBody>
      </p:sp>
      <p:pic>
        <p:nvPicPr>
          <p:cNvPr id="118" name="Google Shape;11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250" y="3190773"/>
            <a:ext cx="7600950" cy="160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XGBoost</a:t>
            </a:r>
            <a:endParaRPr/>
          </a:p>
        </p:txBody>
      </p:sp>
      <p:sp>
        <p:nvSpPr>
          <p:cNvPr id="124" name="Google Shape;124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2"/>
                </a:solidFill>
              </a:rPr>
              <a:t>What is XGBoost?</a:t>
            </a:r>
            <a:endParaRPr b="1" sz="1100">
              <a:solidFill>
                <a:schemeClr val="dk2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b="1" lang="en" sz="1100">
                <a:solidFill>
                  <a:schemeClr val="dk2"/>
                </a:solidFill>
              </a:rPr>
              <a:t>XGBoost</a:t>
            </a:r>
            <a:r>
              <a:rPr lang="en" sz="1100">
                <a:solidFill>
                  <a:schemeClr val="dk2"/>
                </a:solidFill>
              </a:rPr>
              <a:t> stands for </a:t>
            </a:r>
            <a:r>
              <a:rPr b="1" lang="en" sz="1100">
                <a:solidFill>
                  <a:schemeClr val="dk2"/>
                </a:solidFill>
              </a:rPr>
              <a:t>Extreme Gradient Boosting</a:t>
            </a:r>
            <a:r>
              <a:rPr lang="en" sz="1100">
                <a:solidFill>
                  <a:schemeClr val="dk2"/>
                </a:solidFill>
              </a:rPr>
              <a:t>.</a:t>
            </a:r>
            <a:br>
              <a:rPr lang="en" sz="1100">
                <a:solidFill>
                  <a:schemeClr val="dk2"/>
                </a:solidFill>
              </a:rPr>
            </a:b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100">
                <a:solidFill>
                  <a:schemeClr val="dk2"/>
                </a:solidFill>
              </a:rPr>
              <a:t>A </a:t>
            </a:r>
            <a:r>
              <a:rPr b="1" lang="en" sz="1100">
                <a:solidFill>
                  <a:schemeClr val="dk2"/>
                </a:solidFill>
              </a:rPr>
              <a:t>boosting</a:t>
            </a:r>
            <a:r>
              <a:rPr lang="en" sz="1100">
                <a:solidFill>
                  <a:schemeClr val="dk2"/>
                </a:solidFill>
              </a:rPr>
              <a:t> algorithm → builds trees </a:t>
            </a:r>
            <a:r>
              <a:rPr b="1" lang="en" sz="1100">
                <a:solidFill>
                  <a:schemeClr val="dk2"/>
                </a:solidFill>
              </a:rPr>
              <a:t>sequentially</a:t>
            </a:r>
            <a:r>
              <a:rPr lang="en" sz="1100">
                <a:solidFill>
                  <a:schemeClr val="dk2"/>
                </a:solidFill>
              </a:rPr>
              <a:t>, each fixing errors made by the last.</a:t>
            </a:r>
            <a:br>
              <a:rPr lang="en" sz="1100">
                <a:solidFill>
                  <a:schemeClr val="dk2"/>
                </a:solidFill>
              </a:rPr>
            </a:b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100">
                <a:solidFill>
                  <a:schemeClr val="dk2"/>
                </a:solidFill>
              </a:rPr>
              <a:t>Known for being </a:t>
            </a:r>
            <a:r>
              <a:rPr b="1" lang="en" sz="1100">
                <a:solidFill>
                  <a:schemeClr val="dk2"/>
                </a:solidFill>
              </a:rPr>
              <a:t>super fast</a:t>
            </a:r>
            <a:r>
              <a:rPr lang="en" sz="1100">
                <a:solidFill>
                  <a:schemeClr val="dk2"/>
                </a:solidFill>
              </a:rPr>
              <a:t>, </a:t>
            </a:r>
            <a:r>
              <a:rPr b="1" lang="en" sz="1100">
                <a:solidFill>
                  <a:schemeClr val="dk2"/>
                </a:solidFill>
              </a:rPr>
              <a:t>accurate</a:t>
            </a:r>
            <a:r>
              <a:rPr lang="en" sz="1100">
                <a:solidFill>
                  <a:schemeClr val="dk2"/>
                </a:solidFill>
              </a:rPr>
              <a:t>, and </a:t>
            </a:r>
            <a:r>
              <a:rPr b="1" lang="en" sz="1100">
                <a:solidFill>
                  <a:schemeClr val="dk2"/>
                </a:solidFill>
              </a:rPr>
              <a:t>regularized</a:t>
            </a:r>
            <a:r>
              <a:rPr lang="en" sz="1100">
                <a:solidFill>
                  <a:schemeClr val="dk2"/>
                </a:solidFill>
              </a:rPr>
              <a:t>.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title"/>
          </p:nvPr>
        </p:nvSpPr>
        <p:spPr>
          <a:xfrm>
            <a:off x="199000" y="1786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Random Forest Hyperparameters</a:t>
            </a:r>
            <a:endParaRPr/>
          </a:p>
        </p:txBody>
      </p:sp>
      <p:sp>
        <p:nvSpPr>
          <p:cNvPr id="130" name="Google Shape;130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2"/>
                </a:solidFill>
              </a:rPr>
              <a:t>All Decision Tree hyperparameters  </a:t>
            </a:r>
            <a:r>
              <a:rPr lang="en" sz="1100">
                <a:solidFill>
                  <a:schemeClr val="dk2"/>
                </a:solidFill>
              </a:rPr>
              <a:t>(Like: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max_depth</a:t>
            </a:r>
            <a:r>
              <a:rPr lang="en" sz="1100">
                <a:solidFill>
                  <a:schemeClr val="dk2"/>
                </a:solidFill>
              </a:rPr>
              <a:t>,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min_samples_split</a:t>
            </a:r>
            <a:r>
              <a:rPr lang="en" sz="1100">
                <a:solidFill>
                  <a:schemeClr val="dk2"/>
                </a:solidFill>
              </a:rPr>
              <a:t>,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max_features</a:t>
            </a:r>
            <a:r>
              <a:rPr lang="en" sz="1100">
                <a:solidFill>
                  <a:schemeClr val="dk2"/>
                </a:solidFill>
              </a:rPr>
              <a:t>, etc.) </a:t>
            </a:r>
            <a:r>
              <a:rPr b="1" lang="en" sz="1200">
                <a:solidFill>
                  <a:schemeClr val="dk2"/>
                </a:solidFill>
              </a:rPr>
              <a:t>+</a:t>
            </a:r>
            <a:endParaRPr b="1"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1. n_estimators</a:t>
            </a:r>
            <a:r>
              <a:rPr lang="en" sz="1100">
                <a:solidFill>
                  <a:schemeClr val="dk2"/>
                </a:solidFill>
              </a:rPr>
              <a:t> – Number of Trees</a:t>
            </a: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100">
                <a:solidFill>
                  <a:schemeClr val="dk2"/>
                </a:solidFill>
              </a:rPr>
              <a:t>The </a:t>
            </a:r>
            <a:r>
              <a:rPr b="1" lang="en" sz="1100">
                <a:solidFill>
                  <a:schemeClr val="dk2"/>
                </a:solidFill>
              </a:rPr>
              <a:t>number of decision trees</a:t>
            </a:r>
            <a:r>
              <a:rPr lang="en" sz="1100">
                <a:solidFill>
                  <a:schemeClr val="dk2"/>
                </a:solidFill>
              </a:rPr>
              <a:t> in the Random Forest.</a:t>
            </a: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100">
                <a:solidFill>
                  <a:schemeClr val="dk2"/>
                </a:solidFill>
              </a:rPr>
              <a:t>More trees → Better average prediction (to a point).</a:t>
            </a: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b="1" lang="en" sz="1100">
                <a:solidFill>
                  <a:schemeClr val="dk2"/>
                </a:solidFill>
              </a:rPr>
              <a:t>Low (e.g., 10)</a:t>
            </a:r>
            <a:r>
              <a:rPr lang="en" sz="1100">
                <a:solidFill>
                  <a:schemeClr val="dk2"/>
                </a:solidFill>
              </a:rPr>
              <a:t>: </a:t>
            </a:r>
            <a:r>
              <a:rPr lang="en" sz="1100">
                <a:solidFill>
                  <a:schemeClr val="dk2"/>
                </a:solidFill>
              </a:rPr>
              <a:t>Faster training, but might underperform.</a:t>
            </a: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b="1" lang="en" sz="1100">
                <a:solidFill>
                  <a:schemeClr val="dk2"/>
                </a:solidFill>
              </a:rPr>
              <a:t>Moderate (e.g., 100–200)</a:t>
            </a:r>
            <a:r>
              <a:rPr lang="en" sz="1100">
                <a:solidFill>
                  <a:schemeClr val="dk2"/>
                </a:solidFill>
              </a:rPr>
              <a:t>: </a:t>
            </a:r>
            <a:r>
              <a:rPr lang="en" sz="1100">
                <a:solidFill>
                  <a:schemeClr val="dk2"/>
                </a:solidFill>
              </a:rPr>
              <a:t>Good balance for most tasks.</a:t>
            </a: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b="1" lang="en" sz="1100">
                <a:solidFill>
                  <a:schemeClr val="dk2"/>
                </a:solidFill>
              </a:rPr>
              <a:t>Very high (e.g., 1000+)</a:t>
            </a:r>
            <a:r>
              <a:rPr lang="en" sz="1100">
                <a:solidFill>
                  <a:schemeClr val="dk2"/>
                </a:solidFill>
              </a:rPr>
              <a:t>: </a:t>
            </a:r>
            <a:r>
              <a:rPr lang="en" sz="1100">
                <a:solidFill>
                  <a:schemeClr val="dk2"/>
                </a:solidFill>
              </a:rPr>
              <a:t>Can improve slightly, but slows training and increases memory usage.</a:t>
            </a: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n_estimators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200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300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500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2: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bootstrap</a:t>
            </a:r>
            <a:r>
              <a:rPr lang="en" sz="1100">
                <a:solidFill>
                  <a:schemeClr val="dk2"/>
                </a:solidFill>
              </a:rPr>
              <a:t> – Sampling with Replacement</a:t>
            </a: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100">
                <a:solidFill>
                  <a:schemeClr val="dk2"/>
                </a:solidFill>
              </a:rPr>
              <a:t>Controls </a:t>
            </a:r>
            <a:r>
              <a:rPr b="1" lang="en" sz="1100">
                <a:solidFill>
                  <a:schemeClr val="dk2"/>
                </a:solidFill>
              </a:rPr>
              <a:t>how data is sampled</a:t>
            </a:r>
            <a:r>
              <a:rPr lang="en" sz="1100">
                <a:solidFill>
                  <a:schemeClr val="dk2"/>
                </a:solidFill>
              </a:rPr>
              <a:t> for each tree.</a:t>
            </a: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100">
                <a:solidFill>
                  <a:schemeClr val="dk2"/>
                </a:solidFill>
              </a:rPr>
              <a:t>If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bootstrap=True</a:t>
            </a:r>
            <a:r>
              <a:rPr lang="en" sz="1100">
                <a:solidFill>
                  <a:schemeClr val="dk2"/>
                </a:solidFill>
              </a:rPr>
              <a:t>, each tree sees a </a:t>
            </a:r>
            <a:r>
              <a:rPr b="1" lang="en" sz="1100">
                <a:solidFill>
                  <a:schemeClr val="dk2"/>
                </a:solidFill>
              </a:rPr>
              <a:t>random subset with replacement</a:t>
            </a:r>
            <a:r>
              <a:rPr lang="en" sz="1100">
                <a:solidFill>
                  <a:schemeClr val="dk2"/>
                </a:solidFill>
              </a:rPr>
              <a:t>.</a:t>
            </a: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200">
                <a:solidFill>
                  <a:srgbClr val="222832"/>
                </a:solidFill>
                <a:highlight>
                  <a:srgbClr val="FFFFFF"/>
                </a:highlight>
              </a:rPr>
              <a:t>If False, the whole dataset is used to build each tree.</a:t>
            </a: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bootstrap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lang="en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1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4000"/>
              <a:t>XG Boost</a:t>
            </a:r>
            <a:endParaRPr sz="4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XGBoost</a:t>
            </a:r>
            <a:endParaRPr/>
          </a:p>
        </p:txBody>
      </p:sp>
      <p:sp>
        <p:nvSpPr>
          <p:cNvPr id="141" name="Google Shape;141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2"/>
                </a:solidFill>
              </a:rPr>
              <a:t>What is XGBoost?</a:t>
            </a:r>
            <a:endParaRPr b="1" sz="1100">
              <a:solidFill>
                <a:schemeClr val="dk2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b="1" lang="en" sz="1100">
                <a:solidFill>
                  <a:schemeClr val="dk2"/>
                </a:solidFill>
              </a:rPr>
              <a:t>XGBoost</a:t>
            </a:r>
            <a:r>
              <a:rPr lang="en" sz="1100">
                <a:solidFill>
                  <a:schemeClr val="dk2"/>
                </a:solidFill>
              </a:rPr>
              <a:t> stands for </a:t>
            </a:r>
            <a:r>
              <a:rPr b="1" lang="en" sz="1100">
                <a:solidFill>
                  <a:schemeClr val="dk2"/>
                </a:solidFill>
              </a:rPr>
              <a:t>Extreme Gradient Boosting</a:t>
            </a:r>
            <a:r>
              <a:rPr lang="en" sz="1100">
                <a:solidFill>
                  <a:schemeClr val="dk2"/>
                </a:solidFill>
              </a:rPr>
              <a:t>.</a:t>
            </a: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100">
                <a:solidFill>
                  <a:schemeClr val="dk2"/>
                </a:solidFill>
              </a:rPr>
              <a:t>A </a:t>
            </a:r>
            <a:r>
              <a:rPr b="1" lang="en" sz="1100">
                <a:solidFill>
                  <a:schemeClr val="dk2"/>
                </a:solidFill>
              </a:rPr>
              <a:t>boosting</a:t>
            </a:r>
            <a:r>
              <a:rPr lang="en" sz="1100">
                <a:solidFill>
                  <a:schemeClr val="dk2"/>
                </a:solidFill>
              </a:rPr>
              <a:t> algorithm → builds trees </a:t>
            </a:r>
            <a:r>
              <a:rPr b="1" lang="en" sz="1100">
                <a:solidFill>
                  <a:schemeClr val="dk2"/>
                </a:solidFill>
              </a:rPr>
              <a:t>sequentially</a:t>
            </a:r>
            <a:r>
              <a:rPr lang="en" sz="1100">
                <a:solidFill>
                  <a:schemeClr val="dk2"/>
                </a:solidFill>
              </a:rPr>
              <a:t>, each fixing errors made by the last.</a:t>
            </a: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100">
                <a:solidFill>
                  <a:schemeClr val="dk2"/>
                </a:solidFill>
              </a:rPr>
              <a:t>Known for being </a:t>
            </a:r>
            <a:r>
              <a:rPr b="1" lang="en" sz="1100">
                <a:solidFill>
                  <a:schemeClr val="dk2"/>
                </a:solidFill>
              </a:rPr>
              <a:t>super fast</a:t>
            </a:r>
            <a:r>
              <a:rPr lang="en" sz="1100">
                <a:solidFill>
                  <a:schemeClr val="dk2"/>
                </a:solidFill>
              </a:rPr>
              <a:t>, </a:t>
            </a:r>
            <a:r>
              <a:rPr b="1" lang="en" sz="1100">
                <a:solidFill>
                  <a:schemeClr val="dk2"/>
                </a:solidFill>
              </a:rPr>
              <a:t>accurate</a:t>
            </a:r>
            <a:r>
              <a:rPr lang="en" sz="1100">
                <a:solidFill>
                  <a:schemeClr val="dk2"/>
                </a:solidFill>
              </a:rPr>
              <a:t>, and </a:t>
            </a:r>
            <a:r>
              <a:rPr b="1" lang="en" sz="1100">
                <a:solidFill>
                  <a:schemeClr val="dk2"/>
                </a:solidFill>
              </a:rPr>
              <a:t>regularized</a:t>
            </a:r>
            <a:r>
              <a:rPr lang="en" sz="1100">
                <a:solidFill>
                  <a:schemeClr val="dk2"/>
                </a:solidFill>
              </a:rPr>
              <a:t>.</a:t>
            </a: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100">
                <a:solidFill>
                  <a:schemeClr val="dk2"/>
                </a:solidFill>
              </a:rPr>
              <a:t>B</a:t>
            </a:r>
            <a:r>
              <a:rPr lang="en" sz="1100">
                <a:solidFill>
                  <a:schemeClr val="dk2"/>
                </a:solidFill>
              </a:rPr>
              <a:t>a</a:t>
            </a:r>
            <a:r>
              <a:rPr lang="en" sz="1100">
                <a:solidFill>
                  <a:schemeClr val="dk2"/>
                </a:solidFill>
              </a:rPr>
              <a:t>sed on </a:t>
            </a:r>
            <a:r>
              <a:rPr b="1" lang="en" sz="1100">
                <a:solidFill>
                  <a:schemeClr val="dk2"/>
                </a:solidFill>
              </a:rPr>
              <a:t>gradient boosting framework</a:t>
            </a:r>
            <a:endParaRPr b="1" sz="1100">
              <a:solidFill>
                <a:schemeClr val="dk2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100">
                <a:solidFill>
                  <a:schemeClr val="dk2"/>
                </a:solidFill>
              </a:rPr>
              <a:t>Uses </a:t>
            </a:r>
            <a:r>
              <a:rPr b="1" lang="en" sz="1100">
                <a:solidFill>
                  <a:schemeClr val="dk2"/>
                </a:solidFill>
              </a:rPr>
              <a:t>decision trees</a:t>
            </a:r>
            <a:r>
              <a:rPr lang="en" sz="1100">
                <a:solidFill>
                  <a:schemeClr val="dk2"/>
                </a:solidFill>
              </a:rPr>
              <a:t> as weak learners</a:t>
            </a: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100">
                <a:solidFill>
                  <a:schemeClr val="dk2"/>
                </a:solidFill>
              </a:rPr>
              <a:t>Each new tree focuses on </a:t>
            </a:r>
            <a:r>
              <a:rPr b="1" lang="en" sz="1100">
                <a:solidFill>
                  <a:schemeClr val="dk2"/>
                </a:solidFill>
              </a:rPr>
              <a:t>minimizing previous error</a:t>
            </a:r>
            <a:endParaRPr b="1"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2"/>
                </a:solidFill>
              </a:rPr>
              <a:t>Why Use XGBoost?(or Gradient Boosting)?</a:t>
            </a:r>
            <a:endParaRPr b="1" sz="1100">
              <a:solidFill>
                <a:schemeClr val="dk2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100">
                <a:solidFill>
                  <a:schemeClr val="dk2"/>
                </a:solidFill>
              </a:rPr>
              <a:t>Random Forest builds </a:t>
            </a:r>
            <a:r>
              <a:rPr b="1" lang="en" sz="1100">
                <a:solidFill>
                  <a:schemeClr val="dk2"/>
                </a:solidFill>
              </a:rPr>
              <a:t>many decision trees independently</a:t>
            </a:r>
            <a:r>
              <a:rPr lang="en" sz="1100">
                <a:solidFill>
                  <a:schemeClr val="dk2"/>
                </a:solidFill>
              </a:rPr>
              <a:t>.(❌ It </a:t>
            </a:r>
            <a:r>
              <a:rPr b="1" lang="en" sz="1100">
                <a:solidFill>
                  <a:schemeClr val="dk2"/>
                </a:solidFill>
              </a:rPr>
              <a:t>doesn’t learn from mistakes</a:t>
            </a:r>
            <a:r>
              <a:rPr lang="en" sz="1100">
                <a:solidFill>
                  <a:schemeClr val="dk2"/>
                </a:solidFill>
              </a:rPr>
              <a:t> made by other trees.)</a:t>
            </a:r>
            <a:br>
              <a:rPr lang="en" sz="1100">
                <a:solidFill>
                  <a:schemeClr val="dk2"/>
                </a:solidFill>
              </a:rPr>
            </a:b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100">
                <a:solidFill>
                  <a:schemeClr val="dk2"/>
                </a:solidFill>
              </a:rPr>
              <a:t>Each tree is trained on a </a:t>
            </a:r>
            <a:r>
              <a:rPr b="1" lang="en" sz="1100">
                <a:solidFill>
                  <a:schemeClr val="dk2"/>
                </a:solidFill>
              </a:rPr>
              <a:t>random subset of data</a:t>
            </a:r>
            <a:r>
              <a:rPr lang="en" sz="1100">
                <a:solidFill>
                  <a:schemeClr val="dk2"/>
                </a:solidFill>
              </a:rPr>
              <a:t> and features.(❌ All trees are </a:t>
            </a:r>
            <a:r>
              <a:rPr b="1" lang="en" sz="1100">
                <a:solidFill>
                  <a:schemeClr val="dk2"/>
                </a:solidFill>
              </a:rPr>
              <a:t>equally weighted</a:t>
            </a:r>
            <a:r>
              <a:rPr lang="en" sz="1100">
                <a:solidFill>
                  <a:schemeClr val="dk2"/>
                </a:solidFill>
              </a:rPr>
              <a:t>, even bad ones.)</a:t>
            </a:r>
            <a:br>
              <a:rPr lang="en" sz="1100">
                <a:solidFill>
                  <a:schemeClr val="dk2"/>
                </a:solidFill>
              </a:rPr>
            </a:b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100">
                <a:solidFill>
                  <a:schemeClr val="dk2"/>
                </a:solidFill>
              </a:rPr>
              <a:t>Final output = </a:t>
            </a:r>
            <a:r>
              <a:rPr b="1" lang="en" sz="1100">
                <a:solidFill>
                  <a:schemeClr val="dk2"/>
                </a:solidFill>
              </a:rPr>
              <a:t>majority vote</a:t>
            </a:r>
            <a:r>
              <a:rPr lang="en" sz="1100">
                <a:solidFill>
                  <a:schemeClr val="dk2"/>
                </a:solidFill>
              </a:rPr>
              <a:t> (classification) or </a:t>
            </a:r>
            <a:r>
              <a:rPr b="1" lang="en" sz="1100">
                <a:solidFill>
                  <a:schemeClr val="dk2"/>
                </a:solidFill>
              </a:rPr>
              <a:t>average</a:t>
            </a:r>
            <a:r>
              <a:rPr lang="en" sz="1100">
                <a:solidFill>
                  <a:schemeClr val="dk2"/>
                </a:solidFill>
              </a:rPr>
              <a:t> (regression). (❌ Can struggle when there's a lot of noise )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 txBox="1"/>
          <p:nvPr>
            <p:ph idx="1" type="body"/>
          </p:nvPr>
        </p:nvSpPr>
        <p:spPr>
          <a:xfrm>
            <a:off x="0" y="0"/>
            <a:ext cx="8832300" cy="50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ct val="84615"/>
              <a:buFont typeface="Arial"/>
              <a:buNone/>
            </a:pPr>
            <a:r>
              <a:rPr b="1" lang="en" sz="1300">
                <a:solidFill>
                  <a:schemeClr val="dk2"/>
                </a:solidFill>
              </a:rPr>
              <a:t>How Gradient Boosting (XGBoost) Fixes This:</a:t>
            </a:r>
            <a:endParaRPr b="1"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rPr b="1" lang="en" sz="1100">
                <a:solidFill>
                  <a:schemeClr val="dk2"/>
                </a:solidFill>
              </a:rPr>
              <a:t> Sequential Learning:</a:t>
            </a:r>
            <a:endParaRPr b="1" sz="1100">
              <a:solidFill>
                <a:schemeClr val="dk2"/>
              </a:solidFill>
            </a:endParaRPr>
          </a:p>
          <a:p>
            <a:pPr indent="-287972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en" sz="1100">
                <a:solidFill>
                  <a:schemeClr val="dk2"/>
                </a:solidFill>
              </a:rPr>
              <a:t>XGBoost builds trees </a:t>
            </a:r>
            <a:r>
              <a:rPr b="1" lang="en" sz="1100">
                <a:solidFill>
                  <a:schemeClr val="dk2"/>
                </a:solidFill>
              </a:rPr>
              <a:t>one by one</a:t>
            </a:r>
            <a:r>
              <a:rPr lang="en" sz="1100">
                <a:solidFill>
                  <a:schemeClr val="dk2"/>
                </a:solidFill>
              </a:rPr>
              <a:t>.</a:t>
            </a:r>
            <a:br>
              <a:rPr lang="en" sz="1100">
                <a:solidFill>
                  <a:schemeClr val="dk2"/>
                </a:solidFill>
              </a:rPr>
            </a:br>
            <a:endParaRPr sz="1100">
              <a:solidFill>
                <a:schemeClr val="dk2"/>
              </a:solidFill>
            </a:endParaRPr>
          </a:p>
          <a:p>
            <a:pPr indent="-287972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en" sz="1100">
                <a:solidFill>
                  <a:schemeClr val="dk2"/>
                </a:solidFill>
              </a:rPr>
              <a:t>Each new tree is trained to </a:t>
            </a:r>
            <a:r>
              <a:rPr b="1" lang="en" sz="1100">
                <a:solidFill>
                  <a:schemeClr val="dk2"/>
                </a:solidFill>
              </a:rPr>
              <a:t>fix the errors</a:t>
            </a:r>
            <a:r>
              <a:rPr lang="en" sz="1100">
                <a:solidFill>
                  <a:schemeClr val="dk2"/>
                </a:solidFill>
              </a:rPr>
              <a:t> of the previous trees.</a:t>
            </a:r>
            <a:br>
              <a:rPr lang="en" sz="1100">
                <a:solidFill>
                  <a:schemeClr val="dk2"/>
                </a:solidFill>
              </a:rPr>
            </a:br>
            <a:endParaRPr sz="1100">
              <a:solidFill>
                <a:schemeClr val="dk2"/>
              </a:solidFill>
            </a:endParaRPr>
          </a:p>
          <a:p>
            <a:pPr indent="-287972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en" sz="1100">
                <a:solidFill>
                  <a:schemeClr val="dk2"/>
                </a:solidFill>
              </a:rPr>
              <a:t>Trees that </a:t>
            </a:r>
            <a:r>
              <a:rPr b="1" lang="en" sz="1100">
                <a:solidFill>
                  <a:schemeClr val="dk2"/>
                </a:solidFill>
              </a:rPr>
              <a:t>focus on hard-to-classify points</a:t>
            </a:r>
            <a:r>
              <a:rPr lang="en" sz="1100">
                <a:solidFill>
                  <a:schemeClr val="dk2"/>
                </a:solidFill>
              </a:rPr>
              <a:t> are prioritized.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rPr b="1" lang="en" sz="1100">
                <a:solidFill>
                  <a:schemeClr val="dk2"/>
                </a:solidFill>
              </a:rPr>
              <a:t> Weighted Learning:</a:t>
            </a:r>
            <a:endParaRPr b="1" sz="1100">
              <a:solidFill>
                <a:schemeClr val="dk2"/>
              </a:solidFill>
            </a:endParaRPr>
          </a:p>
          <a:p>
            <a:pPr indent="-287972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en" sz="1100">
                <a:solidFill>
                  <a:schemeClr val="dk2"/>
                </a:solidFill>
              </a:rPr>
              <a:t>Points misclassified in earlier trees are </a:t>
            </a:r>
            <a:r>
              <a:rPr b="1" lang="en" sz="1100">
                <a:solidFill>
                  <a:schemeClr val="dk2"/>
                </a:solidFill>
              </a:rPr>
              <a:t>given more focus</a:t>
            </a:r>
            <a:r>
              <a:rPr lang="en" sz="1100">
                <a:solidFill>
                  <a:schemeClr val="dk2"/>
                </a:solidFill>
              </a:rPr>
              <a:t>.</a:t>
            </a:r>
            <a:br>
              <a:rPr lang="en" sz="1100">
                <a:solidFill>
                  <a:schemeClr val="dk2"/>
                </a:solidFill>
              </a:rPr>
            </a:br>
            <a:endParaRPr sz="1100">
              <a:solidFill>
                <a:schemeClr val="dk2"/>
              </a:solidFill>
            </a:endParaRPr>
          </a:p>
          <a:p>
            <a:pPr indent="-287972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en" sz="1100">
                <a:solidFill>
                  <a:schemeClr val="dk2"/>
                </a:solidFill>
              </a:rPr>
              <a:t>Trees are added in a way that </a:t>
            </a:r>
            <a:r>
              <a:rPr b="1" lang="en" sz="1100">
                <a:solidFill>
                  <a:schemeClr val="dk2"/>
                </a:solidFill>
              </a:rPr>
              <a:t>minimizes the overall error</a:t>
            </a:r>
            <a:r>
              <a:rPr lang="en" sz="1100">
                <a:solidFill>
                  <a:schemeClr val="dk2"/>
                </a:solidFill>
              </a:rPr>
              <a:t> (gradient descent).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rPr b="1" lang="en" sz="1100">
                <a:solidFill>
                  <a:schemeClr val="dk2"/>
                </a:solidFill>
              </a:rPr>
              <a:t> Controlled Updates:</a:t>
            </a:r>
            <a:endParaRPr b="1" sz="1100">
              <a:solidFill>
                <a:schemeClr val="dk2"/>
              </a:solidFill>
            </a:endParaRPr>
          </a:p>
          <a:p>
            <a:pPr indent="-287972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en" sz="1100">
                <a:solidFill>
                  <a:schemeClr val="dk2"/>
                </a:solidFill>
              </a:rPr>
              <a:t>Uses a </a:t>
            </a:r>
            <a:r>
              <a:rPr b="1" lang="en" sz="1100">
                <a:solidFill>
                  <a:schemeClr val="dk2"/>
                </a:solidFill>
              </a:rPr>
              <a:t>learning rate</a:t>
            </a:r>
            <a:r>
              <a:rPr lang="en" sz="1100">
                <a:solidFill>
                  <a:schemeClr val="dk2"/>
                </a:solidFill>
              </a:rPr>
              <a:t> to control how much each tree influences the final result.</a:t>
            </a:r>
            <a:br>
              <a:rPr lang="en" sz="1100">
                <a:solidFill>
                  <a:schemeClr val="dk2"/>
                </a:solidFill>
              </a:rPr>
            </a:br>
            <a:endParaRPr sz="1100">
              <a:solidFill>
                <a:schemeClr val="dk2"/>
              </a:solidFill>
            </a:endParaRPr>
          </a:p>
          <a:p>
            <a:pPr indent="-287972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en" sz="1100">
                <a:solidFill>
                  <a:schemeClr val="dk2"/>
                </a:solidFill>
              </a:rPr>
              <a:t>Prevents drastic jumps and </a:t>
            </a:r>
            <a:r>
              <a:rPr b="1" lang="en" sz="1100">
                <a:solidFill>
                  <a:schemeClr val="dk2"/>
                </a:solidFill>
              </a:rPr>
              <a:t>helps generalization</a:t>
            </a:r>
            <a:r>
              <a:rPr lang="en" sz="1100">
                <a:solidFill>
                  <a:schemeClr val="dk2"/>
                </a:solidFill>
              </a:rPr>
              <a:t>.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rPr b="1" lang="en" sz="1100">
                <a:solidFill>
                  <a:schemeClr val="dk2"/>
                </a:solidFill>
              </a:rPr>
              <a:t> Why XGBoost is Better in Many Cases:</a:t>
            </a:r>
            <a:endParaRPr b="1" sz="1100">
              <a:solidFill>
                <a:schemeClr val="dk2"/>
              </a:solidFill>
            </a:endParaRPr>
          </a:p>
          <a:p>
            <a:pPr indent="-287972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en" sz="1100">
                <a:solidFill>
                  <a:schemeClr val="dk2"/>
                </a:solidFill>
              </a:rPr>
              <a:t> </a:t>
            </a:r>
            <a:r>
              <a:rPr b="1" lang="en" sz="1100">
                <a:solidFill>
                  <a:schemeClr val="dk2"/>
                </a:solidFill>
              </a:rPr>
              <a:t>Learns from mistakes</a:t>
            </a:r>
            <a:r>
              <a:rPr lang="en" sz="1100">
                <a:solidFill>
                  <a:schemeClr val="dk2"/>
                </a:solidFill>
              </a:rPr>
              <a:t> → more accurate</a:t>
            </a:r>
            <a:br>
              <a:rPr lang="en" sz="1100">
                <a:solidFill>
                  <a:schemeClr val="dk2"/>
                </a:solidFill>
              </a:rPr>
            </a:br>
            <a:endParaRPr sz="1100">
              <a:solidFill>
                <a:schemeClr val="dk2"/>
              </a:solidFill>
            </a:endParaRPr>
          </a:p>
          <a:p>
            <a:pPr indent="-287972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en" sz="1100">
                <a:solidFill>
                  <a:schemeClr val="dk2"/>
                </a:solidFill>
              </a:rPr>
              <a:t> </a:t>
            </a:r>
            <a:r>
              <a:rPr b="1" lang="en" sz="1100">
                <a:solidFill>
                  <a:schemeClr val="dk2"/>
                </a:solidFill>
              </a:rPr>
              <a:t>Less overfitting</a:t>
            </a:r>
            <a:r>
              <a:rPr lang="en" sz="1100">
                <a:solidFill>
                  <a:schemeClr val="dk2"/>
                </a:solidFill>
              </a:rPr>
              <a:t> with regularization</a:t>
            </a:r>
            <a:br>
              <a:rPr lang="en" sz="1100">
                <a:solidFill>
                  <a:schemeClr val="dk2"/>
                </a:solidFill>
              </a:rPr>
            </a:br>
            <a:endParaRPr sz="1100">
              <a:solidFill>
                <a:schemeClr val="dk2"/>
              </a:solidFill>
            </a:endParaRPr>
          </a:p>
          <a:p>
            <a:pPr indent="-287972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en" sz="1100">
                <a:solidFill>
                  <a:schemeClr val="dk2"/>
                </a:solidFill>
              </a:rPr>
              <a:t> </a:t>
            </a:r>
            <a:r>
              <a:rPr b="1" lang="en" sz="1100">
                <a:solidFill>
                  <a:schemeClr val="dk2"/>
                </a:solidFill>
              </a:rPr>
              <a:t>Handles noise</a:t>
            </a:r>
            <a:r>
              <a:rPr lang="en" sz="1100">
                <a:solidFill>
                  <a:schemeClr val="dk2"/>
                </a:solidFill>
              </a:rPr>
              <a:t> better than RF</a:t>
            </a:r>
            <a:br>
              <a:rPr lang="en" sz="1100">
                <a:solidFill>
                  <a:schemeClr val="dk2"/>
                </a:solidFill>
              </a:rPr>
            </a:br>
            <a:endParaRPr sz="1100">
              <a:solidFill>
                <a:schemeClr val="dk2"/>
              </a:solidFill>
            </a:endParaRPr>
          </a:p>
          <a:p>
            <a:pPr indent="-287972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b="1" lang="en" sz="1100">
                <a:solidFill>
                  <a:schemeClr val="dk2"/>
                </a:solidFill>
              </a:rPr>
              <a:t>Customizable</a:t>
            </a:r>
            <a:r>
              <a:rPr lang="en" sz="1100">
                <a:solidFill>
                  <a:schemeClr val="dk2"/>
                </a:solidFill>
              </a:rPr>
              <a:t> — you can fine-tune learning strategy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400"/>
              </a:spcAft>
              <a:buNone/>
            </a:pPr>
            <a:r>
              <a:rPr b="1" lang="en" sz="1300">
                <a:solidFill>
                  <a:schemeClr val="dk2"/>
                </a:solidFill>
              </a:rPr>
              <a:t> In short:    </a:t>
            </a:r>
            <a:r>
              <a:rPr b="1" lang="en" sz="1100">
                <a:solidFill>
                  <a:schemeClr val="dk2"/>
                </a:solidFill>
              </a:rPr>
              <a:t>Random Forest</a:t>
            </a:r>
            <a:r>
              <a:rPr lang="en" sz="1100">
                <a:solidFill>
                  <a:schemeClr val="dk2"/>
                </a:solidFill>
              </a:rPr>
              <a:t> = Many independent trees → good generalization     </a:t>
            </a:r>
            <a:r>
              <a:rPr b="1" lang="en" sz="1100">
                <a:solidFill>
                  <a:schemeClr val="dk2"/>
                </a:solidFill>
              </a:rPr>
              <a:t>XGBoost</a:t>
            </a:r>
            <a:r>
              <a:rPr lang="en" sz="1100">
                <a:solidFill>
                  <a:schemeClr val="dk2"/>
                </a:solidFill>
              </a:rPr>
              <a:t> = Smart, sequential learning → great at fine-tuning errors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/>
          <p:nvPr>
            <p:ph type="title"/>
          </p:nvPr>
        </p:nvSpPr>
        <p:spPr>
          <a:xfrm>
            <a:off x="178500" y="12737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XGBoost Hyperparameters</a:t>
            </a:r>
            <a:endParaRPr/>
          </a:p>
        </p:txBody>
      </p:sp>
      <p:sp>
        <p:nvSpPr>
          <p:cNvPr id="152" name="Google Shape;152;p29"/>
          <p:cNvSpPr txBox="1"/>
          <p:nvPr>
            <p:ph idx="1" type="body"/>
          </p:nvPr>
        </p:nvSpPr>
        <p:spPr>
          <a:xfrm>
            <a:off x="311700" y="875000"/>
            <a:ext cx="8520600" cy="38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n_estimators</a:t>
            </a:r>
            <a:r>
              <a:rPr lang="en" sz="1100">
                <a:solidFill>
                  <a:schemeClr val="dk2"/>
                </a:solidFill>
              </a:rPr>
              <a:t>: Total </a:t>
            </a:r>
            <a:r>
              <a:rPr b="1" lang="en" sz="1100">
                <a:solidFill>
                  <a:schemeClr val="dk2"/>
                </a:solidFill>
              </a:rPr>
              <a:t>number of trees</a:t>
            </a:r>
            <a:r>
              <a:rPr lang="en" sz="1100">
                <a:solidFill>
                  <a:schemeClr val="dk2"/>
                </a:solidFill>
              </a:rPr>
              <a:t> to build in the boosting process.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→ </a:t>
            </a:r>
            <a:r>
              <a:rPr i="1" lang="en" sz="1100">
                <a:solidFill>
                  <a:schemeClr val="dk2"/>
                </a:solidFill>
              </a:rPr>
              <a:t>More trees = better fit (but risk of overfitting if too many).</a:t>
            </a:r>
            <a:endParaRPr i="1" sz="11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'n_estimators'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: [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200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300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400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],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gamma</a:t>
            </a:r>
            <a:r>
              <a:rPr lang="en" sz="1100">
                <a:solidFill>
                  <a:schemeClr val="dk2"/>
                </a:solidFill>
              </a:rPr>
              <a:t>: Minimum loss reduction required to make a split — helps </a:t>
            </a:r>
            <a:r>
              <a:rPr b="1" lang="en" sz="1100">
                <a:solidFill>
                  <a:schemeClr val="dk2"/>
                </a:solidFill>
              </a:rPr>
              <a:t>control tree complexity</a:t>
            </a:r>
            <a:r>
              <a:rPr lang="en" sz="1100">
                <a:solidFill>
                  <a:schemeClr val="dk2"/>
                </a:solidFill>
              </a:rPr>
              <a:t> by avoiding unnecessary splits.</a:t>
            </a:r>
            <a:br>
              <a:rPr lang="en" sz="1100">
                <a:solidFill>
                  <a:schemeClr val="dk2"/>
                </a:solidFill>
              </a:rPr>
            </a:br>
            <a:r>
              <a:rPr lang="en" sz="1100">
                <a:solidFill>
                  <a:schemeClr val="dk2"/>
                </a:solidFill>
              </a:rPr>
              <a:t> → </a:t>
            </a:r>
            <a:r>
              <a:rPr i="1" lang="en" sz="1100">
                <a:solidFill>
                  <a:schemeClr val="dk2"/>
                </a:solidFill>
              </a:rPr>
              <a:t>Higher gamma = more conservative tree.</a:t>
            </a:r>
            <a:endParaRPr i="1" sz="11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'gamma'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: [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0.1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0.15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0.2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br>
              <a:rPr i="1" lang="en" sz="1100">
                <a:solidFill>
                  <a:schemeClr val="dk2"/>
                </a:solidFill>
              </a:rPr>
            </a:br>
            <a:endParaRPr i="1"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learning_rate</a:t>
            </a:r>
            <a:r>
              <a:rPr lang="en" sz="1100">
                <a:solidFill>
                  <a:schemeClr val="dk2"/>
                </a:solidFill>
              </a:rPr>
              <a:t> </a:t>
            </a:r>
            <a:r>
              <a:rPr i="1" lang="en" sz="1100">
                <a:solidFill>
                  <a:schemeClr val="dk2"/>
                </a:solidFill>
              </a:rPr>
              <a:t>(a.k.a. eta)</a:t>
            </a:r>
            <a:r>
              <a:rPr lang="en" sz="1100">
                <a:solidFill>
                  <a:schemeClr val="dk2"/>
                </a:solidFill>
              </a:rPr>
              <a:t>: Controls </a:t>
            </a:r>
            <a:r>
              <a:rPr b="1" lang="en" sz="1100">
                <a:solidFill>
                  <a:schemeClr val="dk2"/>
                </a:solidFill>
              </a:rPr>
              <a:t>how much each new tree contributes</a:t>
            </a:r>
            <a:r>
              <a:rPr lang="en" sz="1100">
                <a:solidFill>
                  <a:schemeClr val="dk2"/>
                </a:solidFill>
              </a:rPr>
              <a:t> to the overall prediction.</a:t>
            </a:r>
            <a:br>
              <a:rPr lang="en" sz="1100">
                <a:solidFill>
                  <a:schemeClr val="dk2"/>
                </a:solidFill>
              </a:rPr>
            </a:br>
            <a:r>
              <a:rPr lang="en" sz="1100">
                <a:solidFill>
                  <a:schemeClr val="dk2"/>
                </a:solidFill>
              </a:rPr>
              <a:t> → </a:t>
            </a:r>
            <a:r>
              <a:rPr i="1" lang="en" sz="1100">
                <a:solidFill>
                  <a:schemeClr val="dk2"/>
                </a:solidFill>
              </a:rPr>
              <a:t>Lower value = slower but more robust learning.</a:t>
            </a:r>
            <a:endParaRPr i="1" sz="11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'learning_rate'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: [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0.08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0.1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0.15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],</a:t>
            </a:r>
            <a:br>
              <a:rPr i="1" lang="en" sz="1100">
                <a:solidFill>
                  <a:schemeClr val="dk2"/>
                </a:solidFill>
              </a:rPr>
            </a:br>
            <a:endParaRPr i="1"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colsample_bytree</a:t>
            </a:r>
            <a:r>
              <a:rPr lang="en" sz="1100">
                <a:solidFill>
                  <a:schemeClr val="dk2"/>
                </a:solidFill>
              </a:rPr>
              <a:t>: Fraction of </a:t>
            </a:r>
            <a:r>
              <a:rPr b="1" lang="en" sz="1100">
                <a:solidFill>
                  <a:schemeClr val="dk2"/>
                </a:solidFill>
              </a:rPr>
              <a:t>features (columns)</a:t>
            </a:r>
            <a:r>
              <a:rPr lang="en" sz="1100">
                <a:solidFill>
                  <a:schemeClr val="dk2"/>
                </a:solidFill>
              </a:rPr>
              <a:t> used when building each tree. (Same as </a:t>
            </a:r>
            <a:r>
              <a:rPr b="1" lang="en" sz="1100">
                <a:solidFill>
                  <a:schemeClr val="dk2"/>
                </a:solidFill>
              </a:rPr>
              <a:t>max_featues</a:t>
            </a:r>
            <a:r>
              <a:rPr lang="en" sz="1100">
                <a:solidFill>
                  <a:schemeClr val="dk2"/>
                </a:solidFill>
              </a:rPr>
              <a:t> in </a:t>
            </a:r>
            <a:r>
              <a:rPr b="1" lang="en" sz="1100">
                <a:solidFill>
                  <a:schemeClr val="dk2"/>
                </a:solidFill>
              </a:rPr>
              <a:t>Random Forest</a:t>
            </a:r>
            <a:r>
              <a:rPr lang="en" sz="1100">
                <a:solidFill>
                  <a:schemeClr val="dk2"/>
                </a:solidFill>
              </a:rPr>
              <a:t>)</a:t>
            </a:r>
            <a:br>
              <a:rPr lang="en" sz="1100">
                <a:solidFill>
                  <a:schemeClr val="dk2"/>
                </a:solidFill>
              </a:rPr>
            </a:br>
            <a:r>
              <a:rPr lang="en" sz="1100">
                <a:solidFill>
                  <a:schemeClr val="dk2"/>
                </a:solidFill>
              </a:rPr>
              <a:t> → </a:t>
            </a:r>
            <a:r>
              <a:rPr i="1" lang="en" sz="1100">
                <a:solidFill>
                  <a:schemeClr val="dk2"/>
                </a:solidFill>
              </a:rPr>
              <a:t>Adds randomness → helps reduce overfitting. </a:t>
            </a:r>
            <a:endParaRPr i="1" sz="11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'colsample_bytree'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: [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0.6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0.8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1.0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],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i="1"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subsample</a:t>
            </a:r>
            <a:r>
              <a:rPr lang="en" sz="1100">
                <a:solidFill>
                  <a:schemeClr val="dk2"/>
                </a:solidFill>
              </a:rPr>
              <a:t>: Fraction of </a:t>
            </a:r>
            <a:r>
              <a:rPr b="1" lang="en" sz="1100">
                <a:solidFill>
                  <a:schemeClr val="dk2"/>
                </a:solidFill>
              </a:rPr>
              <a:t>training data rows</a:t>
            </a:r>
            <a:r>
              <a:rPr lang="en" sz="1100">
                <a:solidFill>
                  <a:schemeClr val="dk2"/>
                </a:solidFill>
              </a:rPr>
              <a:t> randomly sampled for each tree.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→ </a:t>
            </a:r>
            <a:r>
              <a:rPr i="1" lang="en" sz="1100">
                <a:solidFill>
                  <a:schemeClr val="dk2"/>
                </a:solidFill>
              </a:rPr>
              <a:t>Adds randomness → helps prevent overfitting.</a:t>
            </a:r>
            <a:endParaRPr i="1" sz="11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'subsample'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: [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0.6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0.8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1.0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],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0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4000"/>
              <a:t>Logistic Regression</a:t>
            </a:r>
            <a:endParaRPr sz="4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 txBox="1"/>
          <p:nvPr>
            <p:ph type="title"/>
          </p:nvPr>
        </p:nvSpPr>
        <p:spPr>
          <a:xfrm>
            <a:off x="209250" y="864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Logistic Regression </a:t>
            </a:r>
            <a:endParaRPr/>
          </a:p>
        </p:txBody>
      </p:sp>
      <p:sp>
        <p:nvSpPr>
          <p:cNvPr id="163" name="Google Shape;163;p31"/>
          <p:cNvSpPr txBox="1"/>
          <p:nvPr>
            <p:ph idx="1" type="body"/>
          </p:nvPr>
        </p:nvSpPr>
        <p:spPr>
          <a:xfrm>
            <a:off x="311700" y="803300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2"/>
                </a:solidFill>
              </a:rPr>
              <a:t>Despite the name, </a:t>
            </a:r>
            <a:r>
              <a:rPr b="1" lang="en" sz="1100">
                <a:solidFill>
                  <a:schemeClr val="dk2"/>
                </a:solidFill>
              </a:rPr>
              <a:t>Logistic Regression is actually a classification algorithm</a:t>
            </a:r>
            <a:r>
              <a:rPr lang="en" sz="1100">
                <a:solidFill>
                  <a:schemeClr val="dk2"/>
                </a:solidFill>
              </a:rPr>
              <a:t>, not a regression algorithm. It’s used to </a:t>
            </a:r>
            <a:r>
              <a:rPr b="1" lang="en" sz="1100">
                <a:solidFill>
                  <a:schemeClr val="dk2"/>
                </a:solidFill>
              </a:rPr>
              <a:t>predict categories or classes (</a:t>
            </a:r>
            <a:r>
              <a:rPr lang="en" sz="1100">
                <a:solidFill>
                  <a:schemeClr val="dk2"/>
                </a:solidFill>
              </a:rPr>
              <a:t>mainly for</a:t>
            </a:r>
            <a:r>
              <a:rPr b="1" lang="en" sz="1100">
                <a:solidFill>
                  <a:schemeClr val="dk2"/>
                </a:solidFill>
              </a:rPr>
              <a:t> Binary Classification)</a:t>
            </a:r>
            <a:endParaRPr b="1"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Goal</a:t>
            </a:r>
            <a:r>
              <a:rPr lang="en"/>
              <a:t> : </a:t>
            </a:r>
            <a:r>
              <a:rPr lang="en" sz="1100">
                <a:solidFill>
                  <a:schemeClr val="dk2"/>
                </a:solidFill>
              </a:rPr>
              <a:t>To </a:t>
            </a:r>
            <a:r>
              <a:rPr b="1" lang="en" sz="1100">
                <a:solidFill>
                  <a:schemeClr val="dk2"/>
                </a:solidFill>
              </a:rPr>
              <a:t>predict the probability</a:t>
            </a:r>
            <a:r>
              <a:rPr lang="en" sz="1100">
                <a:solidFill>
                  <a:schemeClr val="dk2"/>
                </a:solidFill>
              </a:rPr>
              <a:t> that something belongs to a particular class (e.g., YES or NO).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2"/>
                </a:solidFill>
              </a:rPr>
              <a:t>It outputs a value between </a:t>
            </a:r>
            <a:r>
              <a:rPr b="1" lang="en" sz="1100">
                <a:solidFill>
                  <a:schemeClr val="dk2"/>
                </a:solidFill>
              </a:rPr>
              <a:t>0 and 1</a:t>
            </a:r>
            <a:r>
              <a:rPr lang="en" sz="1100">
                <a:solidFill>
                  <a:schemeClr val="dk2"/>
                </a:solidFill>
              </a:rPr>
              <a:t>, which can be interpreted as a </a:t>
            </a:r>
            <a:r>
              <a:rPr b="1" lang="en" sz="1100">
                <a:solidFill>
                  <a:schemeClr val="dk2"/>
                </a:solidFill>
              </a:rPr>
              <a:t>probability</a:t>
            </a:r>
            <a:r>
              <a:rPr lang="en" sz="1100">
                <a:solidFill>
                  <a:schemeClr val="dk2"/>
                </a:solidFill>
              </a:rPr>
              <a:t>.</a:t>
            </a:r>
            <a:endParaRPr sz="1100">
              <a:solidFill>
                <a:schemeClr val="dk2"/>
              </a:solidFill>
            </a:endParaRPr>
          </a:p>
          <a:p>
            <a:pPr indent="-293211" lvl="0" marL="457200" marR="3810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en" sz="1100">
                <a:solidFill>
                  <a:schemeClr val="dk2"/>
                </a:solidFill>
              </a:rPr>
              <a:t>If the probability is more than 0.5 → Class 1</a:t>
            </a:r>
            <a:endParaRPr sz="1100">
              <a:solidFill>
                <a:schemeClr val="dk2"/>
              </a:solidFill>
            </a:endParaRPr>
          </a:p>
          <a:p>
            <a:pPr indent="-293211" lvl="0" marL="457200" marR="3810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en" sz="1100">
                <a:solidFill>
                  <a:schemeClr val="dk2"/>
                </a:solidFill>
              </a:rPr>
              <a:t>If the probability is less than 0.5 → Class 0   (Threshold can be changed)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How It Works?</a:t>
            </a:r>
            <a:endParaRPr b="1">
              <a:solidFill>
                <a:schemeClr val="dk2"/>
              </a:solidFill>
            </a:endParaRPr>
          </a:p>
          <a:p>
            <a:pPr indent="-321627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AutoNum type="arabicPeriod"/>
            </a:pPr>
            <a:r>
              <a:rPr b="1" lang="en" sz="1583">
                <a:solidFill>
                  <a:schemeClr val="dk2"/>
                </a:solidFill>
              </a:rPr>
              <a:t>Linear Combination</a:t>
            </a:r>
            <a:endParaRPr b="1" sz="1583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It first makes a </a:t>
            </a:r>
            <a:r>
              <a:rPr b="1" lang="en" sz="1100">
                <a:solidFill>
                  <a:schemeClr val="dk2"/>
                </a:solidFill>
              </a:rPr>
              <a:t>weighted sum of inputs</a:t>
            </a:r>
            <a:r>
              <a:rPr lang="en" sz="1100">
                <a:solidFill>
                  <a:schemeClr val="dk2"/>
                </a:solidFill>
              </a:rPr>
              <a:t>, just like Linear Regression:</a:t>
            </a:r>
            <a:endParaRPr sz="11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z = w₁x₁ + w₂x₂ + ... + wₙxₙ + b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Where:</a:t>
            </a:r>
            <a:endParaRPr sz="1100">
              <a:solidFill>
                <a:schemeClr val="dk2"/>
              </a:solidFill>
            </a:endParaRPr>
          </a:p>
          <a:p>
            <a:pPr indent="-293211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x₁, x₂...</a:t>
            </a:r>
            <a:r>
              <a:rPr lang="en" sz="1100">
                <a:solidFill>
                  <a:schemeClr val="dk2"/>
                </a:solidFill>
              </a:rPr>
              <a:t> are the input features</a:t>
            </a:r>
            <a:endParaRPr sz="1100">
              <a:solidFill>
                <a:schemeClr val="dk2"/>
              </a:solidFill>
            </a:endParaRPr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w₁, w₂...</a:t>
            </a:r>
            <a:r>
              <a:rPr lang="en" sz="1100">
                <a:solidFill>
                  <a:schemeClr val="dk2"/>
                </a:solidFill>
              </a:rPr>
              <a:t> are weights learned by the model</a:t>
            </a:r>
            <a:endParaRPr sz="1100">
              <a:solidFill>
                <a:schemeClr val="dk2"/>
              </a:solidFill>
            </a:endParaRPr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b</a:t>
            </a:r>
            <a:r>
              <a:rPr lang="en" sz="1100">
                <a:solidFill>
                  <a:schemeClr val="dk2"/>
                </a:solidFill>
              </a:rPr>
              <a:t> is bias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3123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2"/>
                </a:solidFill>
              </a:rPr>
              <a:t>Decision Trees are trees (not necessarily binary) whose edges denote a decision</a:t>
            </a:r>
            <a:br>
              <a:rPr lang="en" sz="1400">
                <a:solidFill>
                  <a:schemeClr val="dk2"/>
                </a:solidFill>
              </a:rPr>
            </a:br>
            <a:r>
              <a:rPr lang="en" sz="1400">
                <a:solidFill>
                  <a:schemeClr val="dk2"/>
                </a:solidFill>
              </a:rPr>
              <a:t>At each step (or node), the tree asks a simple </a:t>
            </a:r>
            <a:r>
              <a:rPr b="1" lang="en" sz="1400">
                <a:solidFill>
                  <a:schemeClr val="dk2"/>
                </a:solidFill>
              </a:rPr>
              <a:t>yes/no question</a:t>
            </a:r>
            <a:r>
              <a:rPr lang="en" sz="1400">
                <a:solidFill>
                  <a:schemeClr val="dk2"/>
                </a:solidFill>
              </a:rPr>
              <a:t> about the data to help it decide what to do next.</a:t>
            </a:r>
            <a:endParaRPr sz="1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2"/>
                </a:solidFill>
              </a:rPr>
              <a:t>🧠 Why do we use it?</a:t>
            </a:r>
            <a:endParaRPr b="1" sz="1400"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sz="1400">
                <a:solidFill>
                  <a:schemeClr val="dk2"/>
                </a:solidFill>
              </a:rPr>
              <a:t>It's a </a:t>
            </a:r>
            <a:r>
              <a:rPr b="1" lang="en" sz="1400">
                <a:solidFill>
                  <a:schemeClr val="dk2"/>
                </a:solidFill>
              </a:rPr>
              <a:t>very simple</a:t>
            </a:r>
            <a:r>
              <a:rPr lang="en" sz="1400">
                <a:solidFill>
                  <a:schemeClr val="dk2"/>
                </a:solidFill>
              </a:rPr>
              <a:t> and </a:t>
            </a:r>
            <a:r>
              <a:rPr b="1" lang="en" sz="1400">
                <a:solidFill>
                  <a:schemeClr val="dk2"/>
                </a:solidFill>
              </a:rPr>
              <a:t>easy-to-understand</a:t>
            </a:r>
            <a:r>
              <a:rPr lang="en" sz="1400">
                <a:solidFill>
                  <a:schemeClr val="dk2"/>
                </a:solidFill>
              </a:rPr>
              <a:t> machine learning model.</a:t>
            </a:r>
            <a:br>
              <a:rPr lang="en" sz="1400">
                <a:solidFill>
                  <a:schemeClr val="dk2"/>
                </a:solidFill>
              </a:rPr>
            </a:br>
            <a:endParaRPr sz="1400"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sz="1400">
                <a:solidFill>
                  <a:schemeClr val="dk2"/>
                </a:solidFill>
              </a:rPr>
              <a:t>It can handle both </a:t>
            </a:r>
            <a:r>
              <a:rPr b="1" lang="en" sz="1400">
                <a:solidFill>
                  <a:schemeClr val="dk2"/>
                </a:solidFill>
              </a:rPr>
              <a:t>numbers (like age, salary)</a:t>
            </a:r>
            <a:r>
              <a:rPr lang="en" sz="1400">
                <a:solidFill>
                  <a:schemeClr val="dk2"/>
                </a:solidFill>
              </a:rPr>
              <a:t> and </a:t>
            </a:r>
            <a:r>
              <a:rPr b="1" lang="en" sz="1400">
                <a:solidFill>
                  <a:schemeClr val="dk2"/>
                </a:solidFill>
              </a:rPr>
              <a:t>categories (like gender, city)</a:t>
            </a:r>
            <a:r>
              <a:rPr lang="en" sz="1400">
                <a:solidFill>
                  <a:schemeClr val="dk2"/>
                </a:solidFill>
              </a:rPr>
              <a:t>.</a:t>
            </a:r>
            <a:br>
              <a:rPr lang="en" sz="1400">
                <a:solidFill>
                  <a:schemeClr val="dk2"/>
                </a:solidFill>
              </a:rPr>
            </a:br>
            <a:endParaRPr sz="1400"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sz="1400">
                <a:solidFill>
                  <a:schemeClr val="dk2"/>
                </a:solidFill>
              </a:rPr>
              <a:t>It's the base for more powerful models like </a:t>
            </a:r>
            <a:r>
              <a:rPr b="1" lang="en" sz="1400">
                <a:solidFill>
                  <a:schemeClr val="dk2"/>
                </a:solidFill>
              </a:rPr>
              <a:t>Random Forest</a:t>
            </a:r>
            <a:r>
              <a:rPr lang="en" sz="1400">
                <a:solidFill>
                  <a:schemeClr val="dk2"/>
                </a:solidFill>
              </a:rPr>
              <a:t> and </a:t>
            </a:r>
            <a:r>
              <a:rPr b="1" lang="en" sz="1400">
                <a:solidFill>
                  <a:schemeClr val="dk2"/>
                </a:solidFill>
              </a:rPr>
              <a:t>XGBoost</a:t>
            </a:r>
            <a:r>
              <a:rPr lang="en" sz="1400">
                <a:solidFill>
                  <a:schemeClr val="dk2"/>
                </a:solidFill>
              </a:rPr>
              <a:t>.</a:t>
            </a:r>
            <a:endParaRPr sz="1400">
              <a:solidFill>
                <a:schemeClr val="dk2"/>
              </a:solidFill>
            </a:endParaRPr>
          </a:p>
        </p:txBody>
      </p:sp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🌳 What is a Decision Tree?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/>
          <p:nvPr>
            <p:ph idx="1" type="body"/>
          </p:nvPr>
        </p:nvSpPr>
        <p:spPr>
          <a:xfrm>
            <a:off x="311700" y="0"/>
            <a:ext cx="85206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2"/>
                </a:solidFill>
              </a:rPr>
              <a:t>2. Apply Sigmoid Function</a:t>
            </a:r>
            <a:endParaRPr b="1"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This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z</a:t>
            </a:r>
            <a:r>
              <a:rPr lang="en" sz="1100">
                <a:solidFill>
                  <a:schemeClr val="dk2"/>
                </a:solidFill>
              </a:rPr>
              <a:t> value is passed into a </a:t>
            </a:r>
            <a:r>
              <a:rPr b="1" lang="en" sz="1100">
                <a:solidFill>
                  <a:schemeClr val="dk2"/>
                </a:solidFill>
              </a:rPr>
              <a:t>sigmoid function</a:t>
            </a:r>
            <a:r>
              <a:rPr lang="en" sz="1100">
                <a:solidFill>
                  <a:schemeClr val="dk2"/>
                </a:solidFill>
              </a:rPr>
              <a:t>. This converts the output to a value between </a:t>
            </a:r>
            <a:r>
              <a:rPr b="1" lang="en" sz="1100">
                <a:solidFill>
                  <a:schemeClr val="dk2"/>
                </a:solidFill>
              </a:rPr>
              <a:t>0 and 1</a:t>
            </a:r>
            <a:r>
              <a:rPr lang="en" sz="1100">
                <a:solidFill>
                  <a:schemeClr val="dk2"/>
                </a:solidFill>
              </a:rPr>
              <a:t> (like a probability).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2"/>
                </a:solidFill>
              </a:rPr>
              <a:t>3. Make a Prediction</a:t>
            </a:r>
            <a:endParaRPr b="1" sz="1300">
              <a:solidFill>
                <a:schemeClr val="dk2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100">
                <a:solidFill>
                  <a:schemeClr val="dk2"/>
                </a:solidFill>
              </a:rPr>
              <a:t>If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sigmoid(z) &gt; 0.5</a:t>
            </a:r>
            <a:r>
              <a:rPr lang="en" sz="1100">
                <a:solidFill>
                  <a:schemeClr val="dk2"/>
                </a:solidFill>
              </a:rPr>
              <a:t> → Predict class 1 (e.g., </a:t>
            </a:r>
            <a:r>
              <a:rPr b="1" lang="en" sz="1100">
                <a:solidFill>
                  <a:schemeClr val="dk2"/>
                </a:solidFill>
              </a:rPr>
              <a:t>Pass</a:t>
            </a:r>
            <a:r>
              <a:rPr lang="en" sz="1100">
                <a:solidFill>
                  <a:schemeClr val="dk2"/>
                </a:solidFill>
              </a:rPr>
              <a:t>, </a:t>
            </a:r>
            <a:r>
              <a:rPr b="1" lang="en" sz="1100">
                <a:solidFill>
                  <a:schemeClr val="dk2"/>
                </a:solidFill>
              </a:rPr>
              <a:t>Yes</a:t>
            </a:r>
            <a:r>
              <a:rPr lang="en" sz="1100">
                <a:solidFill>
                  <a:schemeClr val="dk2"/>
                </a:solidFill>
              </a:rPr>
              <a:t>, </a:t>
            </a:r>
            <a:r>
              <a:rPr b="1" lang="en" sz="1100">
                <a:solidFill>
                  <a:schemeClr val="dk2"/>
                </a:solidFill>
              </a:rPr>
              <a:t>Positive</a:t>
            </a:r>
            <a:r>
              <a:rPr lang="en" sz="1100">
                <a:solidFill>
                  <a:schemeClr val="dk2"/>
                </a:solidFill>
              </a:rPr>
              <a:t>)</a:t>
            </a: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100">
                <a:solidFill>
                  <a:schemeClr val="dk2"/>
                </a:solidFill>
              </a:rPr>
              <a:t>Else → Predict class 0 (e.g., </a:t>
            </a:r>
            <a:r>
              <a:rPr b="1" lang="en" sz="1100">
                <a:solidFill>
                  <a:schemeClr val="dk2"/>
                </a:solidFill>
              </a:rPr>
              <a:t>Fail</a:t>
            </a:r>
            <a:r>
              <a:rPr lang="en" sz="1100">
                <a:solidFill>
                  <a:schemeClr val="dk2"/>
                </a:solidFill>
              </a:rPr>
              <a:t>, </a:t>
            </a:r>
            <a:r>
              <a:rPr b="1" lang="en" sz="1100">
                <a:solidFill>
                  <a:schemeClr val="dk2"/>
                </a:solidFill>
              </a:rPr>
              <a:t>No</a:t>
            </a:r>
            <a:r>
              <a:rPr lang="en" sz="1100">
                <a:solidFill>
                  <a:schemeClr val="dk2"/>
                </a:solidFill>
              </a:rPr>
              <a:t>, </a:t>
            </a:r>
            <a:r>
              <a:rPr b="1" lang="en" sz="1100">
                <a:solidFill>
                  <a:schemeClr val="dk2"/>
                </a:solidFill>
              </a:rPr>
              <a:t>Negative</a:t>
            </a:r>
            <a:r>
              <a:rPr lang="en" sz="1100">
                <a:solidFill>
                  <a:schemeClr val="dk2"/>
                </a:solidFill>
              </a:rPr>
              <a:t>)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2"/>
                </a:solidFill>
              </a:rPr>
              <a:t> Example: </a:t>
            </a:r>
            <a:endParaRPr b="1" sz="1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2"/>
                </a:solidFill>
              </a:rPr>
              <a:t>Imagine you’re predicting whether a student will pass based on </a:t>
            </a:r>
            <a:r>
              <a:rPr b="1" lang="en" sz="1100">
                <a:solidFill>
                  <a:schemeClr val="dk2"/>
                </a:solidFill>
              </a:rPr>
              <a:t>study hours</a:t>
            </a:r>
            <a:r>
              <a:rPr lang="en" sz="1100">
                <a:solidFill>
                  <a:schemeClr val="dk2"/>
                </a:solidFill>
              </a:rPr>
              <a:t>.</a:t>
            </a: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100">
                <a:solidFill>
                  <a:schemeClr val="dk2"/>
                </a:solidFill>
              </a:rPr>
              <a:t>Student A studied 9 hours → Logistic Regression might output 0.93 → Predict </a:t>
            </a:r>
            <a:r>
              <a:rPr b="1" lang="en" sz="1100">
                <a:solidFill>
                  <a:schemeClr val="dk2"/>
                </a:solidFill>
              </a:rPr>
              <a:t>Pass</a:t>
            </a:r>
            <a:endParaRPr b="1" sz="1100">
              <a:solidFill>
                <a:schemeClr val="dk2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100">
                <a:solidFill>
                  <a:schemeClr val="dk2"/>
                </a:solidFill>
              </a:rPr>
              <a:t>Student B studied 2 hours → Output 0.18 → Predict </a:t>
            </a:r>
            <a:r>
              <a:rPr b="1" lang="en" sz="1100">
                <a:solidFill>
                  <a:schemeClr val="dk2"/>
                </a:solidFill>
              </a:rPr>
              <a:t>Fail</a:t>
            </a:r>
            <a:endParaRPr b="1"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700">
                <a:solidFill>
                  <a:schemeClr val="dk2"/>
                </a:solidFill>
              </a:rPr>
              <a:t>Why Use Logistic Regression?</a:t>
            </a:r>
            <a:endParaRPr b="1" sz="1700">
              <a:solidFill>
                <a:schemeClr val="dk2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b="1" lang="en" sz="1100">
                <a:solidFill>
                  <a:schemeClr val="dk2"/>
                </a:solidFill>
              </a:rPr>
              <a:t>Very interpretable</a:t>
            </a:r>
            <a:r>
              <a:rPr lang="en" sz="1100">
                <a:solidFill>
                  <a:schemeClr val="dk2"/>
                </a:solidFill>
              </a:rPr>
              <a:t>: You can see the effect of each input.</a:t>
            </a: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b="1" lang="en" sz="1100">
                <a:solidFill>
                  <a:schemeClr val="dk2"/>
                </a:solidFill>
              </a:rPr>
              <a:t>Fast to train</a:t>
            </a:r>
            <a:endParaRPr b="1" sz="1100">
              <a:solidFill>
                <a:schemeClr val="dk2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b="1" lang="en" sz="1100">
                <a:solidFill>
                  <a:schemeClr val="dk2"/>
                </a:solidFill>
              </a:rPr>
              <a:t>Works well with linearly separable data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700">
                <a:solidFill>
                  <a:schemeClr val="dk2"/>
                </a:solidFill>
              </a:rPr>
              <a:t>Limitations</a:t>
            </a:r>
            <a:endParaRPr b="1" sz="1700">
              <a:solidFill>
                <a:schemeClr val="dk2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100">
                <a:solidFill>
                  <a:schemeClr val="dk2"/>
                </a:solidFill>
              </a:rPr>
              <a:t>Can struggle with </a:t>
            </a:r>
            <a:r>
              <a:rPr b="1" lang="en" sz="1100">
                <a:solidFill>
                  <a:schemeClr val="dk2"/>
                </a:solidFill>
              </a:rPr>
              <a:t>non-linear data</a:t>
            </a:r>
            <a:endParaRPr b="1" sz="1100">
              <a:solidFill>
                <a:schemeClr val="dk2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100">
                <a:solidFill>
                  <a:schemeClr val="dk2"/>
                </a:solidFill>
              </a:rPr>
              <a:t>Assumes features are </a:t>
            </a:r>
            <a:r>
              <a:rPr b="1" lang="en" sz="1100">
                <a:solidFill>
                  <a:schemeClr val="dk2"/>
                </a:solidFill>
              </a:rPr>
              <a:t>independent</a:t>
            </a:r>
            <a:endParaRPr/>
          </a:p>
        </p:txBody>
      </p:sp>
      <p:pic>
        <p:nvPicPr>
          <p:cNvPr id="169" name="Google Shape;16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9188" y="618800"/>
            <a:ext cx="2105025" cy="64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3"/>
          <p:cNvSpPr txBox="1"/>
          <p:nvPr>
            <p:ph type="title"/>
          </p:nvPr>
        </p:nvSpPr>
        <p:spPr>
          <a:xfrm>
            <a:off x="209250" y="0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Common Hyperparameters</a:t>
            </a:r>
            <a:endParaRPr/>
          </a:p>
        </p:txBody>
      </p:sp>
      <p:sp>
        <p:nvSpPr>
          <p:cNvPr id="175" name="Google Shape;175;p33"/>
          <p:cNvSpPr txBox="1"/>
          <p:nvPr>
            <p:ph idx="1" type="body"/>
          </p:nvPr>
        </p:nvSpPr>
        <p:spPr>
          <a:xfrm>
            <a:off x="43025" y="608625"/>
            <a:ext cx="9016500" cy="447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ct val="84615"/>
              <a:buFont typeface="Arial"/>
              <a:buNone/>
            </a:pPr>
            <a:r>
              <a:rPr b="1" lang="en" sz="1300">
                <a:solidFill>
                  <a:schemeClr val="dk2"/>
                </a:solidFill>
              </a:rPr>
              <a:t>C (Inverse of Regularization Strength)</a:t>
            </a:r>
            <a:endParaRPr b="1" sz="1300">
              <a:solidFill>
                <a:schemeClr val="dk2"/>
              </a:solidFill>
            </a:endParaRPr>
          </a:p>
          <a:p>
            <a:pPr indent="-287972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b="1" lang="en" sz="1100">
                <a:solidFill>
                  <a:schemeClr val="dk2"/>
                </a:solidFill>
              </a:rPr>
              <a:t>Explanation</a:t>
            </a:r>
            <a:r>
              <a:rPr lang="en" sz="1100">
                <a:solidFill>
                  <a:schemeClr val="dk2"/>
                </a:solidFill>
              </a:rPr>
              <a:t>: The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</a:t>
            </a:r>
            <a:r>
              <a:rPr lang="en" sz="1100">
                <a:solidFill>
                  <a:schemeClr val="dk2"/>
                </a:solidFill>
              </a:rPr>
              <a:t> parameter controls the amount of regularization applied in logistic regression. A </a:t>
            </a:r>
            <a:r>
              <a:rPr b="1" lang="en" sz="1100">
                <a:solidFill>
                  <a:schemeClr val="dk2"/>
                </a:solidFill>
              </a:rPr>
              <a:t>high </a:t>
            </a:r>
            <a:r>
              <a:rPr b="1"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</a:t>
            </a:r>
            <a:r>
              <a:rPr lang="en" sz="1100">
                <a:solidFill>
                  <a:schemeClr val="dk2"/>
                </a:solidFill>
              </a:rPr>
              <a:t> means </a:t>
            </a:r>
            <a:r>
              <a:rPr b="1" lang="en" sz="1100">
                <a:solidFill>
                  <a:schemeClr val="dk2"/>
                </a:solidFill>
              </a:rPr>
              <a:t>less regularization</a:t>
            </a:r>
            <a:r>
              <a:rPr lang="en" sz="1100">
                <a:solidFill>
                  <a:schemeClr val="dk2"/>
                </a:solidFill>
              </a:rPr>
              <a:t> (the model is more flexible and can fit the training data more closely), while a </a:t>
            </a:r>
            <a:r>
              <a:rPr b="1" lang="en" sz="1100">
                <a:solidFill>
                  <a:schemeClr val="dk2"/>
                </a:solidFill>
              </a:rPr>
              <a:t>low </a:t>
            </a:r>
            <a:r>
              <a:rPr b="1"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</a:t>
            </a:r>
            <a:r>
              <a:rPr lang="en" sz="1100">
                <a:solidFill>
                  <a:schemeClr val="dk2"/>
                </a:solidFill>
              </a:rPr>
              <a:t> means </a:t>
            </a:r>
            <a:r>
              <a:rPr b="1" lang="en" sz="1100">
                <a:solidFill>
                  <a:schemeClr val="dk2"/>
                </a:solidFill>
              </a:rPr>
              <a:t>more regularization</a:t>
            </a:r>
            <a:r>
              <a:rPr lang="en" sz="1100">
                <a:solidFill>
                  <a:schemeClr val="dk2"/>
                </a:solidFill>
              </a:rPr>
              <a:t> (the model is more constrained).</a:t>
            </a:r>
            <a:endParaRPr sz="1100">
              <a:solidFill>
                <a:schemeClr val="dk2"/>
              </a:solidFill>
            </a:endParaRPr>
          </a:p>
          <a:p>
            <a:pPr indent="-287972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b="1" lang="en" sz="1100">
                <a:solidFill>
                  <a:schemeClr val="dk2"/>
                </a:solidFill>
              </a:rPr>
              <a:t>Typical Values</a:t>
            </a:r>
            <a:r>
              <a:rPr lang="en" sz="1100">
                <a:solidFill>
                  <a:schemeClr val="dk2"/>
                </a:solidFill>
              </a:rPr>
              <a:t>: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</a:t>
            </a:r>
            <a:r>
              <a:rPr lang="en" sz="1100">
                <a:solidFill>
                  <a:schemeClr val="dk2"/>
                </a:solidFill>
              </a:rPr>
              <a:t> values range from small (e.g., 0.01, 0.1) to large (e.g., 10, 100). Start with a range and use </a:t>
            </a:r>
            <a:r>
              <a:rPr b="1" lang="en" sz="1100">
                <a:solidFill>
                  <a:schemeClr val="dk2"/>
                </a:solidFill>
              </a:rPr>
              <a:t>cross-validation</a:t>
            </a:r>
            <a:r>
              <a:rPr lang="en" sz="1100">
                <a:solidFill>
                  <a:schemeClr val="dk2"/>
                </a:solidFill>
              </a:rPr>
              <a:t> to find the optimal value.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ct val="84615"/>
              <a:buFont typeface="Arial"/>
              <a:buNone/>
            </a:pPr>
            <a:r>
              <a:rPr b="1" lang="en" sz="1300">
                <a:solidFill>
                  <a:schemeClr val="dk2"/>
                </a:solidFill>
              </a:rPr>
              <a:t>2. Penalty</a:t>
            </a:r>
            <a:endParaRPr b="1" sz="1300">
              <a:solidFill>
                <a:schemeClr val="dk2"/>
              </a:solidFill>
            </a:endParaRPr>
          </a:p>
          <a:p>
            <a:pPr indent="-287972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b="1" lang="en" sz="1100">
                <a:solidFill>
                  <a:schemeClr val="dk2"/>
                </a:solidFill>
              </a:rPr>
              <a:t>Explanation</a:t>
            </a:r>
            <a:r>
              <a:rPr lang="en" sz="1100">
                <a:solidFill>
                  <a:schemeClr val="dk2"/>
                </a:solidFill>
              </a:rPr>
              <a:t>: The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penalty</a:t>
            </a:r>
            <a:r>
              <a:rPr lang="en" sz="1100">
                <a:solidFill>
                  <a:schemeClr val="dk2"/>
                </a:solidFill>
              </a:rPr>
              <a:t> controls the type of regularization used. The two common options are:</a:t>
            </a:r>
            <a:br>
              <a:rPr lang="en" sz="1100">
                <a:solidFill>
                  <a:schemeClr val="dk2"/>
                </a:solidFill>
              </a:rPr>
            </a:br>
            <a:endParaRPr sz="1100">
              <a:solidFill>
                <a:schemeClr val="dk2"/>
              </a:solidFill>
            </a:endParaRPr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○"/>
            </a:pPr>
            <a:r>
              <a:rPr b="1" lang="en" sz="1100">
                <a:solidFill>
                  <a:schemeClr val="dk2"/>
                </a:solidFill>
              </a:rPr>
              <a:t>L1 regularization (Lasso)</a:t>
            </a:r>
            <a:r>
              <a:rPr lang="en" sz="1100">
                <a:solidFill>
                  <a:schemeClr val="dk2"/>
                </a:solidFill>
              </a:rPr>
              <a:t>: Encourages sparsity, i.e., some weights become exactly zero (helpful for feature selection).</a:t>
            </a:r>
            <a:br>
              <a:rPr lang="en" sz="1100">
                <a:solidFill>
                  <a:schemeClr val="dk2"/>
                </a:solidFill>
              </a:rPr>
            </a:br>
            <a:endParaRPr sz="1100">
              <a:solidFill>
                <a:schemeClr val="dk2"/>
              </a:solidFill>
            </a:endParaRPr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○"/>
            </a:pPr>
            <a:r>
              <a:rPr b="1" lang="en" sz="1100">
                <a:solidFill>
                  <a:schemeClr val="dk2"/>
                </a:solidFill>
              </a:rPr>
              <a:t>L2 regularization (Ridge)</a:t>
            </a:r>
            <a:r>
              <a:rPr lang="en" sz="1100">
                <a:solidFill>
                  <a:schemeClr val="dk2"/>
                </a:solidFill>
              </a:rPr>
              <a:t>: Encourages small weights, but doesn’t set them to zero (more common in logistic regression).</a:t>
            </a:r>
            <a:br>
              <a:rPr lang="en" sz="1100">
                <a:solidFill>
                  <a:schemeClr val="dk2"/>
                </a:solidFill>
              </a:rPr>
            </a:br>
            <a:endParaRPr sz="1100">
              <a:solidFill>
                <a:schemeClr val="dk2"/>
              </a:solidFill>
            </a:endParaRPr>
          </a:p>
          <a:p>
            <a:pPr indent="-287972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b="1" lang="en" sz="1100">
                <a:solidFill>
                  <a:schemeClr val="dk2"/>
                </a:solidFill>
              </a:rPr>
              <a:t>Typical Values</a:t>
            </a:r>
            <a:r>
              <a:rPr lang="en" sz="1100">
                <a:solidFill>
                  <a:schemeClr val="dk2"/>
                </a:solidFill>
              </a:rPr>
              <a:t>: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penalty='l1'</a:t>
            </a:r>
            <a:r>
              <a:rPr lang="en" sz="1100">
                <a:solidFill>
                  <a:schemeClr val="dk2"/>
                </a:solidFill>
              </a:rPr>
              <a:t> or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penalty='l2'</a:t>
            </a:r>
            <a:r>
              <a:rPr lang="en" sz="1100">
                <a:solidFill>
                  <a:schemeClr val="dk2"/>
                </a:solidFill>
              </a:rPr>
              <a:t>. In most cases,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l2</a:t>
            </a:r>
            <a:r>
              <a:rPr lang="en" sz="1100">
                <a:solidFill>
                  <a:schemeClr val="dk2"/>
                </a:solidFill>
              </a:rPr>
              <a:t> is preferred, but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l1</a:t>
            </a:r>
            <a:r>
              <a:rPr lang="en" sz="1100">
                <a:solidFill>
                  <a:schemeClr val="dk2"/>
                </a:solidFill>
              </a:rPr>
              <a:t> can be used if you want feature selection.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ct val="84615"/>
              <a:buFont typeface="Arial"/>
              <a:buNone/>
            </a:pPr>
            <a:r>
              <a:rPr b="1" lang="en" sz="1300">
                <a:solidFill>
                  <a:schemeClr val="dk2"/>
                </a:solidFill>
              </a:rPr>
              <a:t>3. class_weight</a:t>
            </a:r>
            <a:endParaRPr b="1" sz="1300">
              <a:solidFill>
                <a:schemeClr val="dk2"/>
              </a:solidFill>
            </a:endParaRPr>
          </a:p>
          <a:p>
            <a:pPr indent="-287972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b="1" lang="en" sz="1100">
                <a:solidFill>
                  <a:schemeClr val="dk2"/>
                </a:solidFill>
              </a:rPr>
              <a:t>Explanation</a:t>
            </a:r>
            <a:r>
              <a:rPr lang="en" sz="1100">
                <a:solidFill>
                  <a:schemeClr val="dk2"/>
                </a:solidFill>
              </a:rPr>
              <a:t>: The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class_weight</a:t>
            </a:r>
            <a:r>
              <a:rPr lang="en" sz="1100">
                <a:solidFill>
                  <a:schemeClr val="dk2"/>
                </a:solidFill>
              </a:rPr>
              <a:t> parameter adjusts the weight given to each class. It helps when you have </a:t>
            </a:r>
            <a:r>
              <a:rPr b="1" lang="en" sz="1100">
                <a:solidFill>
                  <a:schemeClr val="dk2"/>
                </a:solidFill>
              </a:rPr>
              <a:t>imbalanced classes</a:t>
            </a:r>
            <a:r>
              <a:rPr lang="en" sz="1100">
                <a:solidFill>
                  <a:schemeClr val="dk2"/>
                </a:solidFill>
              </a:rPr>
              <a:t>, where one class is much more frequent than the other. By increasing the weight of the minority class, the model pays more attention to it.</a:t>
            </a:r>
            <a:br>
              <a:rPr lang="en" sz="1100">
                <a:solidFill>
                  <a:schemeClr val="dk2"/>
                </a:solidFill>
              </a:rPr>
            </a:br>
            <a:endParaRPr sz="1100">
              <a:solidFill>
                <a:schemeClr val="dk2"/>
              </a:solidFill>
            </a:endParaRPr>
          </a:p>
          <a:p>
            <a:pPr indent="-287972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b="1" lang="en" sz="1100">
                <a:solidFill>
                  <a:schemeClr val="dk2"/>
                </a:solidFill>
              </a:rPr>
              <a:t>Typical Values</a:t>
            </a:r>
            <a:r>
              <a:rPr lang="en" sz="1100">
                <a:solidFill>
                  <a:schemeClr val="dk2"/>
                </a:solidFill>
              </a:rPr>
              <a:t>:</a:t>
            </a:r>
            <a:br>
              <a:rPr lang="en" sz="1100">
                <a:solidFill>
                  <a:schemeClr val="dk2"/>
                </a:solidFill>
              </a:rPr>
            </a:br>
            <a:endParaRPr sz="1100">
              <a:solidFill>
                <a:schemeClr val="dk2"/>
              </a:solidFill>
            </a:endParaRPr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○"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class_weight='balanced'</a:t>
            </a:r>
            <a:r>
              <a:rPr lang="en" sz="1100">
                <a:solidFill>
                  <a:schemeClr val="dk2"/>
                </a:solidFill>
              </a:rPr>
              <a:t>: Automatically adjusts the weights inversely proportional to class frequencies in the input data.</a:t>
            </a:r>
            <a:br>
              <a:rPr lang="en" sz="1100">
                <a:solidFill>
                  <a:schemeClr val="dk2"/>
                </a:solidFill>
              </a:rPr>
            </a:br>
            <a:endParaRPr sz="1100">
              <a:solidFill>
                <a:schemeClr val="dk2"/>
              </a:solidFill>
            </a:endParaRPr>
          </a:p>
          <a:p>
            <a:pPr indent="-287972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○"/>
            </a:pPr>
            <a:r>
              <a:rPr lang="en" sz="1100">
                <a:solidFill>
                  <a:schemeClr val="dk2"/>
                </a:solidFill>
              </a:rPr>
              <a:t>Or you can manually assign a dictionary, e.g.,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class_weight={0: 1, 1: 2}</a:t>
            </a:r>
            <a:r>
              <a:rPr lang="en" sz="1100">
                <a:solidFill>
                  <a:schemeClr val="dk2"/>
                </a:solidFill>
              </a:rPr>
              <a:t>, where class 1 has more weight.</a:t>
            </a:r>
            <a:br>
              <a:rPr lang="en" sz="1100">
                <a:solidFill>
                  <a:schemeClr val="dk2"/>
                </a:solidFill>
              </a:rPr>
            </a:b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4"/>
          <p:cNvSpPr txBox="1"/>
          <p:nvPr>
            <p:ph type="ctrTitle"/>
          </p:nvPr>
        </p:nvSpPr>
        <p:spPr>
          <a:xfrm>
            <a:off x="168250" y="356700"/>
            <a:ext cx="8183700" cy="147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 sz="4000"/>
              <a:t>Handling Class Imbalance</a:t>
            </a:r>
            <a:endParaRPr sz="4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5"/>
          <p:cNvSpPr txBox="1"/>
          <p:nvPr>
            <p:ph type="title"/>
          </p:nvPr>
        </p:nvSpPr>
        <p:spPr>
          <a:xfrm>
            <a:off x="147775" y="96650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Handling Imbalanced Data in Classification</a:t>
            </a:r>
            <a:endParaRPr/>
          </a:p>
        </p:txBody>
      </p:sp>
      <p:sp>
        <p:nvSpPr>
          <p:cNvPr id="186" name="Google Shape;186;p35"/>
          <p:cNvSpPr txBox="1"/>
          <p:nvPr>
            <p:ph idx="1" type="body"/>
          </p:nvPr>
        </p:nvSpPr>
        <p:spPr>
          <a:xfrm>
            <a:off x="311700" y="720050"/>
            <a:ext cx="8520600" cy="40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2"/>
                </a:solidFill>
              </a:rPr>
              <a:t>Problem</a:t>
            </a:r>
            <a:endParaRPr b="1" sz="1100">
              <a:solidFill>
                <a:schemeClr val="dk2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100">
                <a:solidFill>
                  <a:schemeClr val="dk2"/>
                </a:solidFill>
              </a:rPr>
              <a:t>In imbalanced datasets, one class dominates the other (e.g., 95:5).</a:t>
            </a:r>
            <a:br>
              <a:rPr lang="en" sz="1100">
                <a:solidFill>
                  <a:schemeClr val="dk2"/>
                </a:solidFill>
              </a:rPr>
            </a:b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100">
                <a:solidFill>
                  <a:schemeClr val="dk2"/>
                </a:solidFill>
              </a:rPr>
              <a:t>Classifiers tend to get biased towards the majority class.</a:t>
            </a:r>
            <a:br>
              <a:rPr lang="en" sz="1100">
                <a:solidFill>
                  <a:schemeClr val="dk2"/>
                </a:solidFill>
              </a:rPr>
            </a:b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100">
                <a:solidFill>
                  <a:schemeClr val="dk2"/>
                </a:solidFill>
              </a:rPr>
              <a:t>Leads to </a:t>
            </a:r>
            <a:r>
              <a:rPr b="1" lang="en" sz="1100">
                <a:solidFill>
                  <a:schemeClr val="dk2"/>
                </a:solidFill>
              </a:rPr>
              <a:t>poor performance</a:t>
            </a:r>
            <a:r>
              <a:rPr lang="en" sz="1100">
                <a:solidFill>
                  <a:schemeClr val="dk2"/>
                </a:solidFill>
              </a:rPr>
              <a:t> on the </a:t>
            </a:r>
            <a:r>
              <a:rPr b="1" lang="en" sz="1100">
                <a:solidFill>
                  <a:schemeClr val="dk2"/>
                </a:solidFill>
              </a:rPr>
              <a:t>minority class</a:t>
            </a:r>
            <a:r>
              <a:rPr lang="en" sz="1100">
                <a:solidFill>
                  <a:schemeClr val="dk2"/>
                </a:solidFill>
              </a:rPr>
              <a:t> (which is often the most important one).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2"/>
                </a:solidFill>
              </a:rPr>
              <a:t>🛠️ Common Fix: Resampling</a:t>
            </a:r>
            <a:endParaRPr b="1" sz="1100">
              <a:solidFill>
                <a:schemeClr val="dk2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b="1" lang="en" sz="1100">
                <a:solidFill>
                  <a:schemeClr val="dk2"/>
                </a:solidFill>
              </a:rPr>
              <a:t>Resampling</a:t>
            </a:r>
            <a:r>
              <a:rPr lang="en" sz="1100">
                <a:solidFill>
                  <a:schemeClr val="dk2"/>
                </a:solidFill>
              </a:rPr>
              <a:t> is used to balance the class distribution.</a:t>
            </a:r>
            <a:br>
              <a:rPr lang="en" sz="1100">
                <a:solidFill>
                  <a:schemeClr val="dk2"/>
                </a:solidFill>
              </a:rPr>
            </a:b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100">
                <a:solidFill>
                  <a:schemeClr val="dk2"/>
                </a:solidFill>
              </a:rPr>
              <a:t>Two main approaches:</a:t>
            </a:r>
            <a:br>
              <a:rPr lang="en" sz="1100">
                <a:solidFill>
                  <a:schemeClr val="dk2"/>
                </a:solidFill>
              </a:rPr>
            </a:br>
            <a:endParaRPr sz="1100">
              <a:solidFill>
                <a:schemeClr val="dk2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</a:pPr>
            <a:r>
              <a:rPr b="1" lang="en" sz="1100">
                <a:solidFill>
                  <a:schemeClr val="dk2"/>
                </a:solidFill>
              </a:rPr>
              <a:t>Undersampling</a:t>
            </a:r>
            <a:r>
              <a:rPr lang="en" sz="1100">
                <a:solidFill>
                  <a:schemeClr val="dk2"/>
                </a:solidFill>
              </a:rPr>
              <a:t>: Remove samples from the majority class.</a:t>
            </a:r>
            <a:br>
              <a:rPr lang="en" sz="1100">
                <a:solidFill>
                  <a:schemeClr val="dk2"/>
                </a:solidFill>
              </a:rPr>
            </a:br>
            <a:endParaRPr sz="1100">
              <a:solidFill>
                <a:schemeClr val="dk2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</a:pPr>
            <a:r>
              <a:rPr b="1" lang="en" sz="1100">
                <a:solidFill>
                  <a:schemeClr val="dk2"/>
                </a:solidFill>
              </a:rPr>
              <a:t>Oversampling</a:t>
            </a:r>
            <a:r>
              <a:rPr lang="en" sz="1100">
                <a:solidFill>
                  <a:schemeClr val="dk2"/>
                </a:solidFill>
              </a:rPr>
              <a:t>: Add samples to the minority class.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2"/>
                </a:solidFill>
              </a:rPr>
              <a:t> Undersampling Problem;</a:t>
            </a:r>
            <a:endParaRPr b="1" sz="1100">
              <a:solidFill>
                <a:schemeClr val="dk2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100">
                <a:solidFill>
                  <a:schemeClr val="dk2"/>
                </a:solidFill>
              </a:rPr>
              <a:t>Can discard useful data → </a:t>
            </a:r>
            <a:r>
              <a:rPr b="1" lang="en" sz="1100">
                <a:solidFill>
                  <a:schemeClr val="dk2"/>
                </a:solidFill>
              </a:rPr>
              <a:t>loss of information</a:t>
            </a:r>
            <a:r>
              <a:rPr lang="en" sz="1100">
                <a:solidFill>
                  <a:schemeClr val="dk2"/>
                </a:solidFill>
              </a:rPr>
              <a:t>.</a:t>
            </a:r>
            <a:br>
              <a:rPr lang="en" sz="1100">
                <a:solidFill>
                  <a:schemeClr val="dk2"/>
                </a:solidFill>
              </a:rPr>
            </a:b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100">
                <a:solidFill>
                  <a:schemeClr val="dk2"/>
                </a:solidFill>
              </a:rPr>
              <a:t>Hence, </a:t>
            </a:r>
            <a:r>
              <a:rPr b="1" lang="en" sz="1100">
                <a:solidFill>
                  <a:schemeClr val="dk2"/>
                </a:solidFill>
              </a:rPr>
              <a:t>oversampling is preferred</a:t>
            </a:r>
            <a:r>
              <a:rPr lang="en" sz="1100">
                <a:solidFill>
                  <a:schemeClr val="dk2"/>
                </a:solidFill>
              </a:rPr>
              <a:t> in most cases.</a:t>
            </a:r>
            <a:br>
              <a:rPr lang="en" sz="1100">
                <a:solidFill>
                  <a:schemeClr val="dk2"/>
                </a:solidFill>
              </a:rPr>
            </a:br>
            <a:endParaRPr sz="1100">
              <a:solidFill>
                <a:srgbClr val="383838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6"/>
          <p:cNvSpPr txBox="1"/>
          <p:nvPr>
            <p:ph type="title"/>
          </p:nvPr>
        </p:nvSpPr>
        <p:spPr>
          <a:xfrm>
            <a:off x="0" y="55675"/>
            <a:ext cx="87381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77"/>
              <a:t>SMOTE – Synthetic Minority Oversampling</a:t>
            </a:r>
            <a:r>
              <a:rPr lang="en"/>
              <a:t> Technique</a:t>
            </a:r>
            <a:endParaRPr sz="2333"/>
          </a:p>
        </p:txBody>
      </p:sp>
      <p:sp>
        <p:nvSpPr>
          <p:cNvPr id="192" name="Google Shape;192;p36"/>
          <p:cNvSpPr txBox="1"/>
          <p:nvPr>
            <p:ph idx="1" type="body"/>
          </p:nvPr>
        </p:nvSpPr>
        <p:spPr>
          <a:xfrm>
            <a:off x="94200" y="679075"/>
            <a:ext cx="8738100" cy="42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2"/>
                </a:solidFill>
              </a:rPr>
              <a:t>What is SMOTE?</a:t>
            </a:r>
            <a:endParaRPr b="1" sz="1100">
              <a:solidFill>
                <a:schemeClr val="dk2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100">
                <a:solidFill>
                  <a:schemeClr val="dk2"/>
                </a:solidFill>
              </a:rPr>
              <a:t>SMOTE generates </a:t>
            </a:r>
            <a:r>
              <a:rPr b="1" lang="en" sz="1100">
                <a:solidFill>
                  <a:schemeClr val="dk2"/>
                </a:solidFill>
              </a:rPr>
              <a:t>synthetic data points</a:t>
            </a:r>
            <a:r>
              <a:rPr lang="en" sz="1100">
                <a:solidFill>
                  <a:schemeClr val="dk2"/>
                </a:solidFill>
              </a:rPr>
              <a:t> for the </a:t>
            </a:r>
            <a:r>
              <a:rPr b="1" lang="en" sz="1100">
                <a:solidFill>
                  <a:schemeClr val="dk2"/>
                </a:solidFill>
              </a:rPr>
              <a:t>minority class</a:t>
            </a:r>
            <a:r>
              <a:rPr lang="en" sz="1100">
                <a:solidFill>
                  <a:schemeClr val="dk2"/>
                </a:solidFill>
              </a:rPr>
              <a:t>.</a:t>
            </a: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100">
                <a:solidFill>
                  <a:schemeClr val="dk2"/>
                </a:solidFill>
              </a:rPr>
              <a:t>Avoids overfitting caused by just duplicating existing points.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2"/>
                </a:solidFill>
              </a:rPr>
              <a:t> How SMOTE Works:</a:t>
            </a:r>
            <a:endParaRPr b="1" sz="1100">
              <a:solidFill>
                <a:schemeClr val="dk2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AutoNum type="arabicPeriod"/>
            </a:pPr>
            <a:r>
              <a:rPr lang="en" sz="1100">
                <a:solidFill>
                  <a:schemeClr val="dk2"/>
                </a:solidFill>
              </a:rPr>
              <a:t>Choose how many synthetic samples (</a:t>
            </a:r>
            <a:r>
              <a:rPr b="1" lang="en" sz="1100">
                <a:solidFill>
                  <a:schemeClr val="dk2"/>
                </a:solidFill>
              </a:rPr>
              <a:t>N</a:t>
            </a:r>
            <a:r>
              <a:rPr lang="en" sz="1100">
                <a:solidFill>
                  <a:schemeClr val="dk2"/>
                </a:solidFill>
              </a:rPr>
              <a:t>) to generate.</a:t>
            </a:r>
            <a:br>
              <a:rPr lang="en" sz="1100">
                <a:solidFill>
                  <a:schemeClr val="dk2"/>
                </a:solidFill>
              </a:rPr>
            </a:b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AutoNum type="arabicPeriod"/>
            </a:pPr>
            <a:r>
              <a:rPr lang="en" sz="1100">
                <a:solidFill>
                  <a:schemeClr val="dk2"/>
                </a:solidFill>
              </a:rPr>
              <a:t>For each sample in the minority class:</a:t>
            </a:r>
            <a:br>
              <a:rPr lang="en" sz="1100">
                <a:solidFill>
                  <a:schemeClr val="dk2"/>
                </a:solidFill>
              </a:rPr>
            </a:br>
            <a:endParaRPr sz="1100">
              <a:solidFill>
                <a:schemeClr val="dk2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</a:pPr>
            <a:r>
              <a:rPr lang="en" sz="1100">
                <a:solidFill>
                  <a:schemeClr val="dk2"/>
                </a:solidFill>
              </a:rPr>
              <a:t>Find its </a:t>
            </a:r>
            <a:r>
              <a:rPr b="1" lang="en" sz="1100">
                <a:solidFill>
                  <a:schemeClr val="dk2"/>
                </a:solidFill>
              </a:rPr>
              <a:t>k nearest neighbors</a:t>
            </a:r>
            <a:r>
              <a:rPr lang="en" sz="1100">
                <a:solidFill>
                  <a:schemeClr val="dk2"/>
                </a:solidFill>
              </a:rPr>
              <a:t> (usually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k = 5</a:t>
            </a:r>
            <a:r>
              <a:rPr lang="en" sz="1100">
                <a:solidFill>
                  <a:schemeClr val="dk2"/>
                </a:solidFill>
              </a:rPr>
              <a:t>).</a:t>
            </a:r>
            <a:endParaRPr sz="1100">
              <a:solidFill>
                <a:schemeClr val="dk2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</a:pPr>
            <a:r>
              <a:rPr lang="en" sz="1100">
                <a:solidFill>
                  <a:schemeClr val="dk2"/>
                </a:solidFill>
              </a:rPr>
              <a:t>Randomly select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lang="en" sz="1100">
                <a:solidFill>
                  <a:schemeClr val="dk2"/>
                </a:solidFill>
              </a:rPr>
              <a:t> neighbors from these.</a:t>
            </a:r>
            <a:br>
              <a:rPr lang="en" sz="1100">
                <a:solidFill>
                  <a:schemeClr val="dk2"/>
                </a:solidFill>
              </a:rPr>
            </a:b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AutoNum type="arabicPeriod"/>
            </a:pPr>
            <a:r>
              <a:rPr lang="en" sz="1100">
                <a:solidFill>
                  <a:schemeClr val="dk2"/>
                </a:solidFill>
              </a:rPr>
              <a:t>For each selected neighbor:</a:t>
            </a:r>
            <a:br>
              <a:rPr lang="en" sz="1100">
                <a:solidFill>
                  <a:schemeClr val="dk2"/>
                </a:solidFill>
              </a:rPr>
            </a:br>
            <a:endParaRPr sz="1100">
              <a:solidFill>
                <a:schemeClr val="dk2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</a:pPr>
            <a:r>
              <a:rPr lang="en" sz="1100">
                <a:solidFill>
                  <a:schemeClr val="dk2"/>
                </a:solidFill>
              </a:rPr>
              <a:t>Compute the </a:t>
            </a:r>
            <a:r>
              <a:rPr b="1" lang="en" sz="1100">
                <a:solidFill>
                  <a:schemeClr val="dk2"/>
                </a:solidFill>
              </a:rPr>
              <a:t>difference vector</a:t>
            </a:r>
            <a:r>
              <a:rPr lang="en" sz="1100">
                <a:solidFill>
                  <a:schemeClr val="dk2"/>
                </a:solidFill>
              </a:rPr>
              <a:t> between the sample and neighbor.</a:t>
            </a:r>
            <a:endParaRPr sz="1100">
              <a:solidFill>
                <a:schemeClr val="dk2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</a:pPr>
            <a:r>
              <a:rPr lang="en" sz="1100">
                <a:solidFill>
                  <a:schemeClr val="dk2"/>
                </a:solidFill>
              </a:rPr>
              <a:t>Multiply it by a </a:t>
            </a:r>
            <a:r>
              <a:rPr b="1" lang="en" sz="1100">
                <a:solidFill>
                  <a:schemeClr val="dk2"/>
                </a:solidFill>
              </a:rPr>
              <a:t>random number (0,1]</a:t>
            </a:r>
            <a:r>
              <a:rPr lang="en" sz="1100">
                <a:solidFill>
                  <a:schemeClr val="dk2"/>
                </a:solidFill>
              </a:rPr>
              <a:t>.</a:t>
            </a:r>
            <a:endParaRPr sz="1100">
              <a:solidFill>
                <a:schemeClr val="dk2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</a:pPr>
            <a:r>
              <a:rPr lang="en" sz="1100">
                <a:solidFill>
                  <a:schemeClr val="dk2"/>
                </a:solidFill>
              </a:rPr>
              <a:t>Add this to the original vector → creates a new synthetic sample.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2"/>
                </a:solidFill>
              </a:rPr>
              <a:t> Benefits:</a:t>
            </a:r>
            <a:endParaRPr b="1" sz="1100">
              <a:solidFill>
                <a:schemeClr val="dk2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100">
                <a:solidFill>
                  <a:schemeClr val="dk2"/>
                </a:solidFill>
              </a:rPr>
              <a:t>Improves </a:t>
            </a:r>
            <a:r>
              <a:rPr b="1" lang="en" sz="1100">
                <a:solidFill>
                  <a:schemeClr val="dk2"/>
                </a:solidFill>
              </a:rPr>
              <a:t>minority class recall</a:t>
            </a:r>
            <a:r>
              <a:rPr lang="en" sz="1100">
                <a:solidFill>
                  <a:schemeClr val="dk2"/>
                </a:solidFill>
              </a:rPr>
              <a:t>.</a:t>
            </a: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100">
                <a:solidFill>
                  <a:schemeClr val="dk2"/>
                </a:solidFill>
              </a:rPr>
              <a:t>Helps model </a:t>
            </a:r>
            <a:r>
              <a:rPr b="1" lang="en" sz="1100">
                <a:solidFill>
                  <a:schemeClr val="dk2"/>
                </a:solidFill>
              </a:rPr>
              <a:t>generalize better</a:t>
            </a:r>
            <a:r>
              <a:rPr lang="en" sz="1100">
                <a:solidFill>
                  <a:schemeClr val="dk2"/>
                </a:solidFill>
              </a:rPr>
              <a:t> than naive oversampling.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7"/>
          <p:cNvSpPr txBox="1"/>
          <p:nvPr>
            <p:ph idx="1" type="body"/>
          </p:nvPr>
        </p:nvSpPr>
        <p:spPr>
          <a:xfrm>
            <a:off x="473375" y="3971350"/>
            <a:ext cx="8358900" cy="9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https://www.analyticsvidhya.com/blog/2020/10/overcoming-class-imbalance-using-smote-techniques/</a:t>
            </a:r>
            <a:r>
              <a:rPr lang="en"/>
              <a:t>  - To learn more about techniques used for handling class imbalance</a:t>
            </a:r>
            <a:endParaRPr/>
          </a:p>
        </p:txBody>
      </p:sp>
      <p:pic>
        <p:nvPicPr>
          <p:cNvPr id="198" name="Google Shape;198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0175" y="41425"/>
            <a:ext cx="5337100" cy="361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3328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Let’s imagine we’re trying to predict if a person will buy a product.  We might ask questions like:</a:t>
            </a:r>
            <a:endParaRPr sz="1200">
              <a:solidFill>
                <a:schemeClr val="dk2"/>
              </a:solidFill>
            </a:endParaRPr>
          </a:p>
          <a:p>
            <a:pPr indent="0" lvl="0" marL="457200" marR="3810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Is their age &gt; 40?</a:t>
            </a:r>
            <a:br>
              <a:rPr lang="en" sz="1200">
                <a:solidFill>
                  <a:schemeClr val="dk2"/>
                </a:solidFill>
              </a:rPr>
            </a:br>
            <a:r>
              <a:rPr lang="en" sz="1200">
                <a:solidFill>
                  <a:schemeClr val="dk2"/>
                </a:solidFill>
              </a:rPr>
              <a:t> Is their income &gt; ₹50,000?</a:t>
            </a:r>
            <a:br>
              <a:rPr lang="en" sz="1200">
                <a:solidFill>
                  <a:schemeClr val="dk2"/>
                </a:solidFill>
              </a:rPr>
            </a:br>
            <a:r>
              <a:rPr lang="en" sz="1200">
                <a:solidFill>
                  <a:schemeClr val="dk2"/>
                </a:solidFill>
              </a:rPr>
              <a:t> Do they live in a metro city?</a:t>
            </a:r>
            <a:endParaRPr sz="12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</a:rPr>
              <a:t>At each step, we split the data into </a:t>
            </a:r>
            <a:r>
              <a:rPr b="1" lang="en" sz="1200">
                <a:solidFill>
                  <a:schemeClr val="dk2"/>
                </a:solidFill>
              </a:rPr>
              <a:t>groups</a:t>
            </a:r>
            <a:r>
              <a:rPr lang="en" sz="1200">
                <a:solidFill>
                  <a:schemeClr val="dk2"/>
                </a:solidFill>
              </a:rPr>
              <a:t> based on the answer to one question.</a:t>
            </a:r>
            <a:endParaRPr sz="12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The goal is to </a:t>
            </a:r>
            <a:r>
              <a:rPr b="1" lang="en" sz="1200">
                <a:solidFill>
                  <a:schemeClr val="dk2"/>
                </a:solidFill>
              </a:rPr>
              <a:t>make each group more similar (homogenous)</a:t>
            </a:r>
            <a:r>
              <a:rPr lang="en" sz="1200">
                <a:solidFill>
                  <a:schemeClr val="dk2"/>
                </a:solidFill>
              </a:rPr>
              <a:t> in terms of what we're trying to predict.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</a:rPr>
              <a:t>🔍 Why make groups more homogenous?</a:t>
            </a:r>
            <a:endParaRPr b="1"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Because if each group contains </a:t>
            </a:r>
            <a:r>
              <a:rPr b="1" lang="en" sz="1200">
                <a:solidFill>
                  <a:schemeClr val="dk2"/>
                </a:solidFill>
              </a:rPr>
              <a:t>mostly one type of output</a:t>
            </a:r>
            <a:r>
              <a:rPr lang="en" sz="1200">
                <a:solidFill>
                  <a:schemeClr val="dk2"/>
                </a:solidFill>
              </a:rPr>
              <a:t> (e.g., mostly people who buy), the tree can </a:t>
            </a:r>
            <a:r>
              <a:rPr b="1" lang="en" sz="1200">
                <a:solidFill>
                  <a:schemeClr val="dk2"/>
                </a:solidFill>
              </a:rPr>
              <a:t>make better predictions</a:t>
            </a:r>
            <a:r>
              <a:rPr lang="en" sz="1200">
                <a:solidFill>
                  <a:schemeClr val="dk2"/>
                </a:solidFill>
              </a:rPr>
              <a:t>.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So, we want our splits to </a:t>
            </a:r>
            <a:r>
              <a:rPr b="1" lang="en" sz="1200">
                <a:solidFill>
                  <a:schemeClr val="dk2"/>
                </a:solidFill>
              </a:rPr>
              <a:t>increase the "purity"</a:t>
            </a:r>
            <a:r>
              <a:rPr lang="en" sz="1200">
                <a:solidFill>
                  <a:schemeClr val="dk2"/>
                </a:solidFill>
              </a:rPr>
              <a:t> of the data.</a:t>
            </a:r>
            <a:endParaRPr b="1" sz="1900">
              <a:solidFill>
                <a:schemeClr val="dk2"/>
              </a:solidFill>
            </a:endParaRPr>
          </a:p>
        </p:txBody>
      </p:sp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How does it work?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260475" y="12918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We use formulas like:</a:t>
            </a: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b="1" lang="en" sz="1100">
                <a:solidFill>
                  <a:schemeClr val="dk2"/>
                </a:solidFill>
              </a:rPr>
              <a:t>Gini Index</a:t>
            </a:r>
            <a:endParaRPr b="1" sz="1100">
              <a:solidFill>
                <a:schemeClr val="dk2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b="1" lang="en" sz="1100">
                <a:solidFill>
                  <a:schemeClr val="dk2"/>
                </a:solidFill>
              </a:rPr>
              <a:t>Entropy</a:t>
            </a:r>
            <a:endParaRPr b="1"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These tell us </a:t>
            </a:r>
            <a:r>
              <a:rPr b="1" lang="en" sz="1100">
                <a:solidFill>
                  <a:schemeClr val="dk2"/>
                </a:solidFill>
              </a:rPr>
              <a:t>how mixed up</a:t>
            </a:r>
            <a:r>
              <a:rPr lang="en" sz="1100">
                <a:solidFill>
                  <a:schemeClr val="dk2"/>
                </a:solidFill>
              </a:rPr>
              <a:t> the group is.</a:t>
            </a:r>
            <a:br>
              <a:rPr lang="en" sz="1100">
                <a:solidFill>
                  <a:schemeClr val="dk2"/>
                </a:solidFill>
              </a:rPr>
            </a:br>
            <a:r>
              <a:rPr lang="en" sz="1100">
                <a:solidFill>
                  <a:schemeClr val="dk2"/>
                </a:solidFill>
              </a:rPr>
              <a:t> 👉 Lower the mix (i.e., more homogenous), better the group.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2"/>
                </a:solidFill>
              </a:rPr>
              <a:t>⚖️ How do we choose the best question?</a:t>
            </a:r>
            <a:endParaRPr b="1"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2"/>
                </a:solidFill>
              </a:rPr>
              <a:t>We try different questions and calculate something called </a:t>
            </a:r>
            <a:r>
              <a:rPr b="1" lang="en" sz="1100">
                <a:solidFill>
                  <a:schemeClr val="dk2"/>
                </a:solidFill>
              </a:rPr>
              <a:t>Information Gain</a:t>
            </a:r>
            <a:r>
              <a:rPr lang="en" sz="1100">
                <a:solidFill>
                  <a:schemeClr val="dk2"/>
                </a:solidFill>
              </a:rPr>
              <a:t> for each one.</a:t>
            </a:r>
            <a:endParaRPr sz="1100">
              <a:solidFill>
                <a:schemeClr val="dk2"/>
              </a:solidFill>
            </a:endParaRPr>
          </a:p>
          <a:p>
            <a:pPr indent="0" lvl="0" marL="381000" marR="3810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2"/>
                </a:solidFill>
              </a:rPr>
              <a:t>💡 </a:t>
            </a:r>
            <a:r>
              <a:rPr b="1" lang="en" sz="1100">
                <a:solidFill>
                  <a:schemeClr val="dk2"/>
                </a:solidFill>
              </a:rPr>
              <a:t>Information Gain</a:t>
            </a:r>
            <a:r>
              <a:rPr lang="en" sz="1100">
                <a:solidFill>
                  <a:schemeClr val="dk2"/>
                </a:solidFill>
              </a:rPr>
              <a:t> = How much better (purer) the split becomes after asking the question.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Whichever question gives the </a:t>
            </a:r>
            <a:r>
              <a:rPr b="1" lang="en" sz="1100">
                <a:solidFill>
                  <a:schemeClr val="dk2"/>
                </a:solidFill>
              </a:rPr>
              <a:t>highest gain</a:t>
            </a:r>
            <a:r>
              <a:rPr lang="en" sz="1100">
                <a:solidFill>
                  <a:schemeClr val="dk2"/>
                </a:solidFill>
              </a:rPr>
              <a:t>, we choose that one.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How do we measure this "purity"?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250225" y="12508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b="1" lang="en" sz="1100">
                <a:solidFill>
                  <a:schemeClr val="dk2"/>
                </a:solidFill>
              </a:rPr>
              <a:t>Ask the best question</a:t>
            </a:r>
            <a:r>
              <a:rPr lang="en" sz="1100">
                <a:solidFill>
                  <a:schemeClr val="dk2"/>
                </a:solidFill>
              </a:rPr>
              <a:t> → Split the data.( Best question is decided by the highest information gain that can be achieved)</a:t>
            </a:r>
            <a:br>
              <a:rPr lang="en" sz="1100">
                <a:solidFill>
                  <a:schemeClr val="dk2"/>
                </a:solidFill>
              </a:rPr>
            </a:b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b="1" lang="en" sz="1100">
                <a:solidFill>
                  <a:schemeClr val="dk2"/>
                </a:solidFill>
              </a:rPr>
              <a:t>Repeat</a:t>
            </a:r>
            <a:r>
              <a:rPr lang="en" sz="1100">
                <a:solidFill>
                  <a:schemeClr val="dk2"/>
                </a:solidFill>
              </a:rPr>
              <a:t> the process on each new group.</a:t>
            </a:r>
            <a:br>
              <a:rPr lang="en" sz="1100">
                <a:solidFill>
                  <a:schemeClr val="dk2"/>
                </a:solidFill>
              </a:rPr>
            </a:b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b="1" lang="en" sz="1100">
                <a:solidFill>
                  <a:schemeClr val="dk2"/>
                </a:solidFill>
              </a:rPr>
              <a:t>Stop splitting</a:t>
            </a:r>
            <a:r>
              <a:rPr lang="en" sz="1100">
                <a:solidFill>
                  <a:schemeClr val="dk2"/>
                </a:solidFill>
              </a:rPr>
              <a:t> when:</a:t>
            </a:r>
            <a:br>
              <a:rPr lang="en" sz="1100">
                <a:solidFill>
                  <a:schemeClr val="dk2"/>
                </a:solidFill>
              </a:rPr>
            </a:br>
            <a:endParaRPr sz="1100">
              <a:solidFill>
                <a:schemeClr val="dk2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</a:pPr>
            <a:r>
              <a:rPr lang="en" sz="1100">
                <a:solidFill>
                  <a:schemeClr val="dk2"/>
                </a:solidFill>
              </a:rPr>
              <a:t>The data is </a:t>
            </a:r>
            <a:r>
              <a:rPr b="1" lang="en" sz="1100">
                <a:solidFill>
                  <a:schemeClr val="dk2"/>
                </a:solidFill>
              </a:rPr>
              <a:t>"pure enough"</a:t>
            </a:r>
            <a:r>
              <a:rPr lang="en" sz="1100">
                <a:solidFill>
                  <a:schemeClr val="dk2"/>
                </a:solidFill>
              </a:rPr>
              <a:t> — meaning most items in the group belong to the same class.</a:t>
            </a:r>
            <a:br>
              <a:rPr lang="en" sz="1100">
                <a:solidFill>
                  <a:schemeClr val="dk2"/>
                </a:solidFill>
              </a:rPr>
            </a:br>
            <a:endParaRPr sz="1100">
              <a:solidFill>
                <a:schemeClr val="dk2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</a:pPr>
            <a:r>
              <a:rPr lang="en" sz="1100">
                <a:solidFill>
                  <a:schemeClr val="dk2"/>
                </a:solidFill>
              </a:rPr>
              <a:t>Or we hit limits like:</a:t>
            </a:r>
            <a:br>
              <a:rPr lang="en" sz="1100">
                <a:solidFill>
                  <a:schemeClr val="dk2"/>
                </a:solidFill>
              </a:rPr>
            </a:br>
            <a:endParaRPr sz="1100">
              <a:solidFill>
                <a:schemeClr val="dk2"/>
              </a:solidFill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</a:pPr>
            <a:r>
              <a:rPr b="1" lang="en" sz="1100">
                <a:solidFill>
                  <a:schemeClr val="dk2"/>
                </a:solidFill>
              </a:rPr>
              <a:t>Maximum tree depth</a:t>
            </a:r>
            <a:br>
              <a:rPr b="1" lang="en" sz="1100">
                <a:solidFill>
                  <a:schemeClr val="dk2"/>
                </a:solidFill>
              </a:rPr>
            </a:br>
            <a:endParaRPr b="1" sz="1100">
              <a:solidFill>
                <a:schemeClr val="dk2"/>
              </a:solidFill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</a:pPr>
            <a:r>
              <a:rPr b="1" lang="en" sz="1100">
                <a:solidFill>
                  <a:schemeClr val="dk2"/>
                </a:solidFill>
              </a:rPr>
              <a:t>Minimum number of samples in a node</a:t>
            </a:r>
            <a:br>
              <a:rPr b="1" lang="en" sz="1100">
                <a:solidFill>
                  <a:schemeClr val="dk2"/>
                </a:solidFill>
              </a:rPr>
            </a:br>
            <a:endParaRPr b="1" sz="1100">
              <a:solidFill>
                <a:schemeClr val="dk2"/>
              </a:solidFill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</a:pPr>
            <a:r>
              <a:rPr b="1" lang="en" sz="1100">
                <a:solidFill>
                  <a:schemeClr val="dk2"/>
                </a:solidFill>
              </a:rPr>
              <a:t>Minimum improvement in Information Gain</a:t>
            </a:r>
            <a:br>
              <a:rPr b="1" lang="en" sz="1100">
                <a:solidFill>
                  <a:schemeClr val="dk2"/>
                </a:solidFill>
              </a:rPr>
            </a:br>
            <a:endParaRPr b="1"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These limits help the tree stay </a:t>
            </a:r>
            <a:r>
              <a:rPr b="1" lang="en" sz="1100">
                <a:solidFill>
                  <a:schemeClr val="dk2"/>
                </a:solidFill>
              </a:rPr>
              <a:t>general</a:t>
            </a:r>
            <a:r>
              <a:rPr lang="en" sz="1100">
                <a:solidFill>
                  <a:schemeClr val="dk2"/>
                </a:solidFill>
              </a:rPr>
              <a:t> and avoid just memorizing the training data (which is called </a:t>
            </a:r>
            <a:r>
              <a:rPr b="1" lang="en" sz="1100">
                <a:solidFill>
                  <a:schemeClr val="dk2"/>
                </a:solidFill>
              </a:rPr>
              <a:t>overfitting</a:t>
            </a:r>
            <a:r>
              <a:rPr lang="en" sz="1100">
                <a:solidFill>
                  <a:schemeClr val="dk2"/>
                </a:solidFill>
              </a:rPr>
              <a:t>).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What happens next?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Overfitting?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29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400">
                <a:solidFill>
                  <a:schemeClr val="dk2"/>
                </a:solidFill>
              </a:rPr>
              <a:t>Overfitting</a:t>
            </a:r>
            <a:r>
              <a:rPr lang="en" sz="1400">
                <a:solidFill>
                  <a:schemeClr val="dk2"/>
                </a:solidFill>
              </a:rPr>
              <a:t> happens when a model </a:t>
            </a:r>
            <a:r>
              <a:rPr b="1" lang="en" sz="1400">
                <a:solidFill>
                  <a:schemeClr val="dk2"/>
                </a:solidFill>
              </a:rPr>
              <a:t>learns the training data too well</a:t>
            </a:r>
            <a:r>
              <a:rPr lang="en" sz="1400">
                <a:solidFill>
                  <a:schemeClr val="dk2"/>
                </a:solidFill>
              </a:rPr>
              <a:t>, including all the </a:t>
            </a:r>
            <a:r>
              <a:rPr b="1" lang="en" sz="1400">
                <a:solidFill>
                  <a:schemeClr val="dk2"/>
                </a:solidFill>
              </a:rPr>
              <a:t>noise, outliers, and random fluctuations</a:t>
            </a:r>
            <a:r>
              <a:rPr lang="en" sz="1400">
                <a:solidFill>
                  <a:schemeClr val="dk2"/>
                </a:solidFill>
              </a:rPr>
              <a:t>.</a:t>
            </a:r>
            <a:endParaRPr sz="1400"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sz="1400">
                <a:solidFill>
                  <a:schemeClr val="dk2"/>
                </a:solidFill>
              </a:rPr>
              <a:t>It makes </a:t>
            </a:r>
            <a:r>
              <a:rPr b="1" lang="en" sz="1400">
                <a:solidFill>
                  <a:schemeClr val="dk2"/>
                </a:solidFill>
              </a:rPr>
              <a:t>perfect predictions</a:t>
            </a:r>
            <a:r>
              <a:rPr lang="en" sz="1400">
                <a:solidFill>
                  <a:schemeClr val="dk2"/>
                </a:solidFill>
              </a:rPr>
              <a:t> on the training data.</a:t>
            </a:r>
            <a:br>
              <a:rPr lang="en" sz="1400">
                <a:solidFill>
                  <a:schemeClr val="dk2"/>
                </a:solidFill>
              </a:rPr>
            </a:br>
            <a:endParaRPr sz="1400"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 sz="1400">
                <a:solidFill>
                  <a:schemeClr val="dk2"/>
                </a:solidFill>
              </a:rPr>
              <a:t>But it </a:t>
            </a:r>
            <a:r>
              <a:rPr b="1" lang="en" sz="1400">
                <a:solidFill>
                  <a:schemeClr val="dk2"/>
                </a:solidFill>
              </a:rPr>
              <a:t>fails badly on new, unseen data</a:t>
            </a:r>
            <a:r>
              <a:rPr lang="en" sz="1400">
                <a:solidFill>
                  <a:schemeClr val="dk2"/>
                </a:solidFill>
              </a:rPr>
              <a:t>.</a:t>
            </a:r>
            <a:br>
              <a:rPr lang="en" sz="1400">
                <a:solidFill>
                  <a:schemeClr val="dk2"/>
                </a:solidFill>
              </a:rPr>
            </a:br>
            <a:endParaRPr sz="1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chemeClr val="dk2"/>
                </a:solidFill>
              </a:rPr>
              <a:t>It’s like a student who </a:t>
            </a:r>
            <a:r>
              <a:rPr b="1" lang="en" sz="1400">
                <a:solidFill>
                  <a:schemeClr val="dk2"/>
                </a:solidFill>
              </a:rPr>
              <a:t>memorizes</a:t>
            </a:r>
            <a:r>
              <a:rPr lang="en" sz="1400">
                <a:solidFill>
                  <a:schemeClr val="dk2"/>
                </a:solidFill>
              </a:rPr>
              <a:t> every question and answer from the practice paper, but can’t handle a slightly different question in the real exam.</a:t>
            </a:r>
            <a:endParaRPr sz="2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229750" y="1414800"/>
            <a:ext cx="8520600" cy="31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Because they are naturally </a:t>
            </a:r>
            <a:r>
              <a:rPr b="1" lang="en" sz="1300">
                <a:solidFill>
                  <a:schemeClr val="dk2"/>
                </a:solidFill>
              </a:rPr>
              <a:t>greedy</a:t>
            </a:r>
            <a:r>
              <a:rPr lang="en" sz="1300">
                <a:solidFill>
                  <a:schemeClr val="dk2"/>
                </a:solidFill>
              </a:rPr>
              <a:t> — they try to split the data in a way that makes each group as pure as possible.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That means if you don’t control them, they might:</a:t>
            </a:r>
            <a:endParaRPr sz="1300"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 sz="1300">
                <a:solidFill>
                  <a:schemeClr val="dk2"/>
                </a:solidFill>
              </a:rPr>
              <a:t>Keep splitting the data again and again</a:t>
            </a:r>
            <a:br>
              <a:rPr lang="en" sz="1300">
                <a:solidFill>
                  <a:schemeClr val="dk2"/>
                </a:solidFill>
              </a:rPr>
            </a:br>
            <a:endParaRPr sz="1300"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 sz="1300">
                <a:solidFill>
                  <a:schemeClr val="dk2"/>
                </a:solidFill>
              </a:rPr>
              <a:t>Until each leaf node has just </a:t>
            </a:r>
            <a:r>
              <a:rPr b="1" lang="en" sz="1300">
                <a:solidFill>
                  <a:schemeClr val="dk2"/>
                </a:solidFill>
              </a:rPr>
              <a:t>one data point</a:t>
            </a:r>
            <a:br>
              <a:rPr b="1" lang="en" sz="1300">
                <a:solidFill>
                  <a:schemeClr val="dk2"/>
                </a:solidFill>
              </a:rPr>
            </a:br>
            <a:endParaRPr b="1" sz="1300"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 sz="1300">
                <a:solidFill>
                  <a:schemeClr val="dk2"/>
                </a:solidFill>
              </a:rPr>
              <a:t>Which means </a:t>
            </a:r>
            <a:r>
              <a:rPr b="1" lang="en" sz="1300">
                <a:solidFill>
                  <a:schemeClr val="dk2"/>
                </a:solidFill>
              </a:rPr>
              <a:t>100% purity</a:t>
            </a:r>
            <a:r>
              <a:rPr lang="en" sz="1300">
                <a:solidFill>
                  <a:schemeClr val="dk2"/>
                </a:solidFill>
              </a:rPr>
              <a:t>, but also </a:t>
            </a:r>
            <a:r>
              <a:rPr b="1" lang="en" sz="1300">
                <a:solidFill>
                  <a:schemeClr val="dk2"/>
                </a:solidFill>
              </a:rPr>
              <a:t>zero generalization</a:t>
            </a:r>
            <a:br>
              <a:rPr b="1" lang="en" sz="1300">
                <a:solidFill>
                  <a:schemeClr val="dk2"/>
                </a:solidFill>
              </a:rPr>
            </a:br>
            <a:endParaRPr b="1"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They end up </a:t>
            </a:r>
            <a:r>
              <a:rPr b="1" lang="en" sz="1300">
                <a:solidFill>
                  <a:schemeClr val="dk2"/>
                </a:solidFill>
              </a:rPr>
              <a:t>memorizing</a:t>
            </a:r>
            <a:r>
              <a:rPr lang="en" sz="1300">
                <a:solidFill>
                  <a:schemeClr val="dk2"/>
                </a:solidFill>
              </a:rPr>
              <a:t> instead of </a:t>
            </a:r>
            <a:r>
              <a:rPr b="1" lang="en" sz="1300">
                <a:solidFill>
                  <a:schemeClr val="dk2"/>
                </a:solidFill>
              </a:rPr>
              <a:t>learning patterns</a:t>
            </a:r>
            <a:r>
              <a:rPr lang="en" sz="1300">
                <a:solidFill>
                  <a:schemeClr val="dk2"/>
                </a:solidFill>
              </a:rPr>
              <a:t>.</a:t>
            </a:r>
            <a:endParaRPr b="1" sz="2000">
              <a:solidFill>
                <a:schemeClr val="dk2"/>
              </a:solidFill>
            </a:endParaRPr>
          </a:p>
        </p:txBody>
      </p:sp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Why are Decision Trees more prone to overfitting?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0" y="16837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prevent overfitting in Decision Trees?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864775"/>
            <a:ext cx="8520600" cy="37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2"/>
                </a:solidFill>
              </a:rPr>
              <a:t>We use </a:t>
            </a:r>
            <a:r>
              <a:rPr b="1" lang="en" sz="1100">
                <a:solidFill>
                  <a:schemeClr val="dk2"/>
                </a:solidFill>
              </a:rPr>
              <a:t>hyperparameters</a:t>
            </a:r>
            <a:r>
              <a:rPr lang="en" sz="1100">
                <a:solidFill>
                  <a:schemeClr val="dk2"/>
                </a:solidFill>
              </a:rPr>
              <a:t> — these are settings we can tweak while building the tree.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2"/>
                </a:solidFill>
              </a:rPr>
              <a:t>They act like </a:t>
            </a:r>
            <a:r>
              <a:rPr b="1" lang="en" sz="1100">
                <a:solidFill>
                  <a:schemeClr val="dk2"/>
                </a:solidFill>
              </a:rPr>
              <a:t>limits</a:t>
            </a:r>
            <a:r>
              <a:rPr lang="en" sz="1100">
                <a:solidFill>
                  <a:schemeClr val="dk2"/>
                </a:solidFill>
              </a:rPr>
              <a:t> that tell the tree when to stop or slow down.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ct val="84615"/>
              <a:buFont typeface="Arial"/>
              <a:buNone/>
            </a:pPr>
            <a:r>
              <a:rPr b="1" lang="en" sz="1300">
                <a:solidFill>
                  <a:schemeClr val="dk2"/>
                </a:solidFill>
              </a:rPr>
              <a:t>1. </a:t>
            </a:r>
            <a:r>
              <a:rPr b="1" lang="en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max_depth</a:t>
            </a:r>
            <a:endParaRPr b="1" sz="13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3211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en" sz="1100">
                <a:solidFill>
                  <a:schemeClr val="dk2"/>
                </a:solidFill>
              </a:rPr>
              <a:t>Limits how </a:t>
            </a:r>
            <a:r>
              <a:rPr b="1" lang="en" sz="1100">
                <a:solidFill>
                  <a:schemeClr val="dk2"/>
                </a:solidFill>
              </a:rPr>
              <a:t>deep</a:t>
            </a:r>
            <a:r>
              <a:rPr lang="en" sz="1100">
                <a:solidFill>
                  <a:schemeClr val="dk2"/>
                </a:solidFill>
              </a:rPr>
              <a:t> the tree can grow.</a:t>
            </a:r>
            <a:endParaRPr sz="1100">
              <a:solidFill>
                <a:schemeClr val="dk2"/>
              </a:solidFill>
            </a:endParaRPr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en" sz="1100">
                <a:solidFill>
                  <a:schemeClr val="dk2"/>
                </a:solidFill>
              </a:rPr>
              <a:t>Prevents the model from splitting too many times.</a:t>
            </a:r>
            <a:endParaRPr sz="1100">
              <a:solidFill>
                <a:schemeClr val="dk2"/>
              </a:solidFill>
            </a:endParaRPr>
          </a:p>
          <a:p>
            <a:pPr indent="-293211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4761"/>
              <a:buChar char="●"/>
            </a:pP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"max_depth"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:(</a:t>
            </a:r>
            <a:r>
              <a:rPr lang="en" sz="105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))),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</a:rPr>
              <a:t>2. </a:t>
            </a:r>
            <a:r>
              <a:rPr b="1" lang="en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min_samples_split</a:t>
            </a:r>
            <a:endParaRPr b="1" sz="13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3211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en" sz="1100">
                <a:solidFill>
                  <a:schemeClr val="dk2"/>
                </a:solidFill>
              </a:rPr>
              <a:t>The </a:t>
            </a:r>
            <a:r>
              <a:rPr b="1" lang="en" sz="1100">
                <a:solidFill>
                  <a:schemeClr val="dk2"/>
                </a:solidFill>
              </a:rPr>
              <a:t>minimum number of samples</a:t>
            </a:r>
            <a:r>
              <a:rPr lang="en" sz="1100">
                <a:solidFill>
                  <a:schemeClr val="dk2"/>
                </a:solidFill>
              </a:rPr>
              <a:t> needed to split a node.</a:t>
            </a:r>
            <a:endParaRPr sz="1100">
              <a:solidFill>
                <a:schemeClr val="dk2"/>
              </a:solidFill>
            </a:endParaRPr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en" sz="1100">
                <a:solidFill>
                  <a:schemeClr val="dk2"/>
                </a:solidFill>
              </a:rPr>
              <a:t>Higher value → less splitting → simpler tree.</a:t>
            </a:r>
            <a:endParaRPr sz="1100">
              <a:solidFill>
                <a:schemeClr val="dk2"/>
              </a:solidFill>
            </a:endParaRPr>
          </a:p>
          <a:p>
            <a:pPr indent="-293211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4761"/>
              <a:buChar char="●"/>
            </a:pP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"min_samples_split"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:[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],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</a:rPr>
              <a:t>3. </a:t>
            </a:r>
            <a:r>
              <a:rPr b="1" lang="en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min_samples_leaf</a:t>
            </a:r>
            <a:endParaRPr b="1" sz="13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3211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en" sz="1100">
                <a:solidFill>
                  <a:schemeClr val="dk2"/>
                </a:solidFill>
              </a:rPr>
              <a:t>The </a:t>
            </a:r>
            <a:r>
              <a:rPr b="1" lang="en" sz="1100">
                <a:solidFill>
                  <a:schemeClr val="dk2"/>
                </a:solidFill>
              </a:rPr>
              <a:t>minimum number of samples</a:t>
            </a:r>
            <a:r>
              <a:rPr lang="en" sz="1100">
                <a:solidFill>
                  <a:schemeClr val="dk2"/>
                </a:solidFill>
              </a:rPr>
              <a:t> that must be in a leaf node.</a:t>
            </a:r>
            <a:endParaRPr sz="1100">
              <a:solidFill>
                <a:schemeClr val="dk2"/>
              </a:solidFill>
            </a:endParaRPr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●"/>
            </a:pPr>
            <a:r>
              <a:rPr lang="en" sz="1100">
                <a:solidFill>
                  <a:schemeClr val="dk2"/>
                </a:solidFill>
              </a:rPr>
              <a:t>Helps avoid tiny, over-specialized branches.</a:t>
            </a:r>
            <a:endParaRPr sz="1100">
              <a:solidFill>
                <a:schemeClr val="dk2"/>
              </a:solidFill>
            </a:endParaRPr>
          </a:p>
          <a:p>
            <a:pPr indent="-293211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4761"/>
              <a:buChar char="●"/>
            </a:pP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"min_samples_leaf"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5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)),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-69675" y="0"/>
            <a:ext cx="9037200" cy="505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2"/>
                </a:solidFill>
              </a:rPr>
              <a:t>4. </a:t>
            </a:r>
            <a:r>
              <a:rPr b="1" lang="en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max_leaf_nodes</a:t>
            </a:r>
            <a:endParaRPr b="1" sz="13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100">
                <a:solidFill>
                  <a:schemeClr val="dk2"/>
                </a:solidFill>
              </a:rPr>
              <a:t>Caps the total number of </a:t>
            </a:r>
            <a:r>
              <a:rPr b="1" lang="en" sz="1100">
                <a:solidFill>
                  <a:schemeClr val="dk2"/>
                </a:solidFill>
              </a:rPr>
              <a:t>leaf nodes</a:t>
            </a:r>
            <a:r>
              <a:rPr lang="en" sz="1100">
                <a:solidFill>
                  <a:schemeClr val="dk2"/>
                </a:solidFill>
              </a:rPr>
              <a:t> in the tree.</a:t>
            </a: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100">
                <a:solidFill>
                  <a:schemeClr val="dk2"/>
                </a:solidFill>
              </a:rPr>
              <a:t>Limits complexity and overfitting.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</a:rPr>
              <a:t>5. </a:t>
            </a:r>
            <a:r>
              <a:rPr b="1" lang="en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max_features</a:t>
            </a:r>
            <a:endParaRPr b="1" sz="13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100">
                <a:solidFill>
                  <a:schemeClr val="dk2"/>
                </a:solidFill>
              </a:rPr>
              <a:t>The </a:t>
            </a:r>
            <a:r>
              <a:rPr b="1" lang="en" sz="1100">
                <a:solidFill>
                  <a:schemeClr val="dk2"/>
                </a:solidFill>
              </a:rPr>
              <a:t>number of features</a:t>
            </a:r>
            <a:r>
              <a:rPr lang="en" sz="1100">
                <a:solidFill>
                  <a:schemeClr val="dk2"/>
                </a:solidFill>
              </a:rPr>
              <a:t> to consider when looking for the best split.</a:t>
            </a: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100">
                <a:solidFill>
                  <a:schemeClr val="dk2"/>
                </a:solidFill>
              </a:rPr>
              <a:t>Using fewer features makes the model more </a:t>
            </a:r>
            <a:r>
              <a:rPr b="1" lang="en" sz="1100">
                <a:solidFill>
                  <a:schemeClr val="dk2"/>
                </a:solidFill>
              </a:rPr>
              <a:t>robust</a:t>
            </a:r>
            <a:r>
              <a:rPr lang="en" sz="1100">
                <a:solidFill>
                  <a:schemeClr val="dk2"/>
                </a:solidFill>
              </a:rPr>
              <a:t> and less likely to overfit.</a:t>
            </a: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'max_features'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: [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'sqrt'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'log2'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0.5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0.75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],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</a:rPr>
              <a:t>6. </a:t>
            </a:r>
            <a:r>
              <a:rPr b="1" lang="en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criterion</a:t>
            </a:r>
            <a:endParaRPr b="1" sz="13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100">
                <a:solidFill>
                  <a:schemeClr val="dk2"/>
                </a:solidFill>
              </a:rPr>
              <a:t>The function used to measure the quality of a split:</a:t>
            </a:r>
            <a:br>
              <a:rPr lang="en" sz="1100">
                <a:solidFill>
                  <a:schemeClr val="dk2"/>
                </a:solidFill>
              </a:rPr>
            </a:br>
            <a:r>
              <a:rPr lang="en" sz="1100">
                <a:solidFill>
                  <a:schemeClr val="dk2"/>
                </a:solidFill>
              </a:rPr>
              <a:t> 🔹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"gini"</a:t>
            </a:r>
            <a:r>
              <a:rPr lang="en" sz="1100">
                <a:solidFill>
                  <a:schemeClr val="dk2"/>
                </a:solidFill>
              </a:rPr>
              <a:t> → Gini impurity</a:t>
            </a:r>
            <a:br>
              <a:rPr lang="en" sz="1100">
                <a:solidFill>
                  <a:schemeClr val="dk2"/>
                </a:solidFill>
              </a:rPr>
            </a:br>
            <a:r>
              <a:rPr lang="en" sz="1100">
                <a:solidFill>
                  <a:schemeClr val="dk2"/>
                </a:solidFill>
              </a:rPr>
              <a:t> 🔹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"entropy"</a:t>
            </a:r>
            <a:r>
              <a:rPr lang="en" sz="1100">
                <a:solidFill>
                  <a:schemeClr val="dk2"/>
                </a:solidFill>
              </a:rPr>
              <a:t> → Information gain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</a:rPr>
              <a:t>7</a:t>
            </a:r>
            <a:r>
              <a:rPr b="1" lang="en" sz="1300">
                <a:solidFill>
                  <a:schemeClr val="dk2"/>
                </a:solidFill>
              </a:rPr>
              <a:t>. </a:t>
            </a:r>
            <a:r>
              <a:rPr b="1" lang="en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splitter</a:t>
            </a:r>
            <a:endParaRPr b="1" sz="13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100">
                <a:solidFill>
                  <a:schemeClr val="dk2"/>
                </a:solidFill>
              </a:rPr>
              <a:t>Controls how we find the best place to split a node</a:t>
            </a:r>
            <a:endParaRPr sz="1100">
              <a:solidFill>
                <a:schemeClr val="dk2"/>
              </a:solidFill>
            </a:endParaRPr>
          </a:p>
          <a:p>
            <a:pPr indent="-29845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"splitter"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:(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"best"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"random"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</a:pPr>
            <a:r>
              <a:rPr lang="en" sz="1100">
                <a:solidFill>
                  <a:schemeClr val="dk2"/>
                </a:solidFill>
              </a:rPr>
              <a:t>Best - Try all options, pick the best (Good for accuracy)  ;  random -   Try a random subset of options (good for Speed &amp; ensembles) </a:t>
            </a:r>
            <a:endParaRPr sz="1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