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6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4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1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80F9-D67C-45AE-A1F9-5B34263096C7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4A42-D388-46DE-AB5D-BC1C06BDB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5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44272" y="305572"/>
            <a:ext cx="392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罗</a:t>
            </a:r>
            <a:r>
              <a:rPr lang="zh-CN" altLang="en-US" sz="3200" dirty="0" smtClean="0"/>
              <a:t>技 </a:t>
            </a:r>
            <a:r>
              <a:rPr lang="en-US" altLang="zh-CN" sz="3200" dirty="0" smtClean="0"/>
              <a:t>Logitech  </a:t>
            </a:r>
            <a:r>
              <a:rPr lang="zh-CN" altLang="en-US" sz="3200" dirty="0" smtClean="0"/>
              <a:t>摄像头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23" y="1672080"/>
            <a:ext cx="4231343" cy="31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1134" y="13300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蓝牙适配器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19960"/>
              </p:ext>
            </p:extLst>
          </p:nvPr>
        </p:nvGraphicFramePr>
        <p:xfrm>
          <a:off x="1878675" y="1064034"/>
          <a:ext cx="8863216" cy="488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608"/>
                <a:gridCol w="4431608"/>
              </a:tblGrid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CSR4.0-06H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r>
                        <a:rPr lang="en-US" altLang="zh-CN" baseline="0" dirty="0" smtClean="0"/>
                        <a:t> × 15× 7(mm)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产品重量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3g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灵敏度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-86dBm@0.1%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</a:t>
                      </a:r>
                      <a:r>
                        <a:rPr lang="zh-CN" altLang="en-US" dirty="0" smtClean="0"/>
                        <a:t>发射功率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+6dBm(Ⅱ</a:t>
                      </a:r>
                      <a:r>
                        <a:rPr lang="zh-CN" altLang="en-US" dirty="0" smtClean="0"/>
                        <a:t>类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产品芯片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CSR8510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3Mbps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传输距离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20m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USB2.0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驱动软件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CSR Harmony </a:t>
                      </a:r>
                      <a:r>
                        <a:rPr lang="en-US" altLang="zh-CN" dirty="0" err="1" smtClean="0"/>
                        <a:t>Wrieless</a:t>
                      </a:r>
                      <a:r>
                        <a:rPr lang="en-US" altLang="zh-CN" dirty="0" smtClean="0"/>
                        <a:t> Software Stack</a:t>
                      </a:r>
                      <a:endParaRPr lang="zh-CN" altLang="en-US" dirty="0"/>
                    </a:p>
                  </a:txBody>
                  <a:tcPr/>
                </a:tc>
              </a:tr>
              <a:tr h="4072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Windows</a:t>
                      </a:r>
                      <a:r>
                        <a:rPr lang="en-US" altLang="zh-CN" baseline="0" dirty="0" smtClean="0"/>
                        <a:t> XP/Vista/7/8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2778" y="0"/>
            <a:ext cx="156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USB-TTL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2" y="1800744"/>
            <a:ext cx="4920214" cy="23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3273" y="0"/>
            <a:ext cx="156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USB-TTL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35083"/>
              </p:ext>
            </p:extLst>
          </p:nvPr>
        </p:nvGraphicFramePr>
        <p:xfrm>
          <a:off x="2032000" y="719666"/>
          <a:ext cx="81280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智能防烧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板载</a:t>
                      </a:r>
                      <a:r>
                        <a:rPr lang="en-US" altLang="zh-CN" dirty="0" smtClean="0"/>
                        <a:t>500mA</a:t>
                      </a:r>
                      <a:r>
                        <a:rPr lang="zh-CN" altLang="en-US" dirty="0" smtClean="0"/>
                        <a:t>自恢复，电流超过</a:t>
                      </a:r>
                      <a:r>
                        <a:rPr lang="en-US" altLang="zh-CN" dirty="0" smtClean="0"/>
                        <a:t>500mA</a:t>
                      </a:r>
                      <a:r>
                        <a:rPr lang="zh-CN" altLang="en-US" dirty="0" smtClean="0"/>
                        <a:t>自动断开，保护设备和</a:t>
                      </a:r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5V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3.3V</a:t>
                      </a:r>
                      <a:r>
                        <a:rPr lang="zh-CN" altLang="en-US" dirty="0" smtClean="0"/>
                        <a:t>全兼容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TTL</a:t>
                      </a:r>
                      <a:r>
                        <a:rPr lang="zh-CN" altLang="en-US" dirty="0" smtClean="0"/>
                        <a:t>电平兼容</a:t>
                      </a:r>
                      <a:r>
                        <a:rPr lang="en-US" altLang="zh-CN" dirty="0" smtClean="0"/>
                        <a:t>3.3v/5v</a:t>
                      </a:r>
                      <a:r>
                        <a:rPr lang="zh-CN" altLang="en-US" dirty="0" smtClean="0"/>
                        <a:t>电平标准，能够提供可靠通讯，自带</a:t>
                      </a:r>
                      <a:r>
                        <a:rPr lang="en-US" altLang="zh-CN" dirty="0" smtClean="0"/>
                        <a:t>3.3v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5v</a:t>
                      </a:r>
                      <a:r>
                        <a:rPr lang="zh-CN" altLang="en-US" dirty="0" smtClean="0"/>
                        <a:t>电源输出口，可以给单片机系统供电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芯片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</a:t>
                      </a:r>
                      <a:r>
                        <a:rPr lang="zh-CN" altLang="en-US" dirty="0" smtClean="0"/>
                        <a:t>接口芯片</a:t>
                      </a:r>
                      <a:r>
                        <a:rPr lang="en-US" altLang="zh-CN" dirty="0" smtClean="0"/>
                        <a:t>CP2102</a:t>
                      </a:r>
                      <a:r>
                        <a:rPr lang="zh-CN" altLang="en-US" dirty="0" smtClean="0"/>
                        <a:t>通速率</a:t>
                      </a:r>
                      <a:r>
                        <a:rPr lang="en-US" altLang="zh-CN" dirty="0" smtClean="0"/>
                        <a:t>2Mbps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拨码开关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采用稳定可靠的贴片开关，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三色</a:t>
                      </a:r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指示灯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分别采用红、黄、绿三种不同颜色的</a:t>
                      </a:r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灯来指示模块的工作状态，</a:t>
                      </a:r>
                      <a:r>
                        <a:rPr lang="en-US" altLang="zh-CN" dirty="0" smtClean="0"/>
                        <a:t>TX,RX</a:t>
                      </a:r>
                      <a:r>
                        <a:rPr lang="zh-CN" altLang="en-US" dirty="0" smtClean="0"/>
                        <a:t>灯在对应的数据线上有数据传送的时候将会闪烁，数据清晰可见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保留</a:t>
                      </a:r>
                      <a:r>
                        <a:rPr lang="en-US" altLang="zh-CN" dirty="0" smtClean="0"/>
                        <a:t>DTR/RTS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保留了</a:t>
                      </a:r>
                      <a:r>
                        <a:rPr lang="en-US" altLang="zh-CN" dirty="0" smtClean="0"/>
                        <a:t>DTR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RTS</a:t>
                      </a:r>
                      <a:r>
                        <a:rPr lang="zh-CN" altLang="en-US" dirty="0" smtClean="0"/>
                        <a:t>输出接口，可以通过串口操作控制这两个脚的电平，对某些单片机下载程序的时候，可以自动完成复位，比如</a:t>
                      </a:r>
                      <a:r>
                        <a:rPr lang="en-US" altLang="zh-CN" dirty="0" smtClean="0"/>
                        <a:t>Arduino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MSP430</a:t>
                      </a:r>
                      <a:r>
                        <a:rPr lang="zh-CN" altLang="en-US" dirty="0" smtClean="0"/>
                        <a:t>下载程序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4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1010" y="315883"/>
            <a:ext cx="2654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Surface</a:t>
            </a:r>
            <a:r>
              <a:rPr lang="zh-CN" altLang="en-US" sz="3200" dirty="0" smtClean="0"/>
              <a:t>笔记本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32" y="1766109"/>
            <a:ext cx="6267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18228"/>
              </p:ext>
            </p:extLst>
          </p:nvPr>
        </p:nvGraphicFramePr>
        <p:xfrm>
          <a:off x="1932246" y="0"/>
          <a:ext cx="9339812" cy="69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53"/>
                <a:gridCol w="2334953"/>
                <a:gridCol w="2334953"/>
                <a:gridCol w="2334953"/>
              </a:tblGrid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Win10</a:t>
                      </a:r>
                      <a:r>
                        <a:rPr lang="zh-CN" altLang="en-US" dirty="0" smtClean="0"/>
                        <a:t>专业版系统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小时视频播放续航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英特尔第六代</a:t>
                      </a:r>
                      <a:r>
                        <a:rPr lang="en-US" altLang="zh-CN" dirty="0" err="1" smtClean="0"/>
                        <a:t>Skylake</a:t>
                      </a:r>
                      <a:r>
                        <a:rPr lang="en-US" altLang="zh-CN" dirty="0" smtClean="0"/>
                        <a:t> Core</a:t>
                      </a:r>
                      <a:r>
                        <a:rPr lang="en-US" altLang="zh-CN" baseline="0" dirty="0" smtClean="0"/>
                        <a:t> m3, i5 </a:t>
                      </a:r>
                      <a:r>
                        <a:rPr lang="zh-CN" altLang="en-US" baseline="0" dirty="0" smtClean="0"/>
                        <a:t>或</a:t>
                      </a:r>
                      <a:r>
                        <a:rPr lang="en-US" altLang="zh-CN" baseline="0" dirty="0" smtClean="0"/>
                        <a:t>i7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8G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16G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固态硬盘，容量为</a:t>
                      </a:r>
                      <a:r>
                        <a:rPr lang="en-US" altLang="zh-CN" dirty="0" smtClean="0"/>
                        <a:t>128G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256G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512G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1TB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12.3</a:t>
                      </a:r>
                      <a:r>
                        <a:rPr lang="zh-CN" altLang="en-US" dirty="0" smtClean="0"/>
                        <a:t>英寸 </a:t>
                      </a:r>
                      <a:r>
                        <a:rPr lang="en-US" altLang="zh-CN" dirty="0" err="1" smtClean="0"/>
                        <a:t>PixelTouch</a:t>
                      </a:r>
                      <a:r>
                        <a:rPr lang="zh-CN" altLang="en-US" dirty="0" smtClean="0"/>
                        <a:t>触控显示屏，分辨率</a:t>
                      </a:r>
                      <a:r>
                        <a:rPr lang="en-US" altLang="zh-CN" dirty="0" smtClean="0"/>
                        <a:t>2736×1824(267 PPI),3:2, 10</a:t>
                      </a:r>
                      <a:r>
                        <a:rPr lang="zh-CN" altLang="en-US" dirty="0" smtClean="0"/>
                        <a:t>点触控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</a:t>
                      </a:r>
                      <a:r>
                        <a:rPr lang="en-US" altLang="zh-CN" baseline="0" dirty="0" smtClean="0"/>
                        <a:t> HD graphics 515(M3)</a:t>
                      </a:r>
                      <a:r>
                        <a:rPr lang="zh-CN" altLang="en-US" baseline="0" dirty="0" smtClean="0"/>
                        <a:t>或</a:t>
                      </a:r>
                      <a:r>
                        <a:rPr lang="en-US" altLang="zh-CN" dirty="0" smtClean="0"/>
                        <a:t>Inter</a:t>
                      </a:r>
                      <a:r>
                        <a:rPr lang="en-US" altLang="zh-CN" baseline="0" dirty="0" smtClean="0"/>
                        <a:t> HD graphics 515(i5)</a:t>
                      </a:r>
                      <a:r>
                        <a:rPr lang="zh-CN" altLang="en-US" baseline="0" dirty="0" smtClean="0"/>
                        <a:t>或</a:t>
                      </a:r>
                      <a:r>
                        <a:rPr lang="en-US" altLang="zh-CN" dirty="0" smtClean="0"/>
                        <a:t>Inter</a:t>
                      </a:r>
                      <a:r>
                        <a:rPr lang="en-US" altLang="zh-CN" baseline="0" dirty="0" smtClean="0"/>
                        <a:t> HD graphics 515(i7)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镁合金外壳，银色，物理按键包括音量键和电源键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无线网络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802.11ac </a:t>
                      </a:r>
                      <a:r>
                        <a:rPr lang="en-US" altLang="zh-CN" dirty="0" err="1" smtClean="0"/>
                        <a:t>WiFI</a:t>
                      </a:r>
                      <a:r>
                        <a:rPr lang="zh-CN" altLang="en-US" dirty="0" smtClean="0"/>
                        <a:t>无线网络；兼容</a:t>
                      </a:r>
                      <a:r>
                        <a:rPr lang="en-US" altLang="zh-CN" dirty="0" smtClean="0"/>
                        <a:t>IEEE 802.11a/b/g/n;</a:t>
                      </a:r>
                      <a:r>
                        <a:rPr lang="zh-CN" altLang="en-US" dirty="0" smtClean="0"/>
                        <a:t>支持蓝牙</a:t>
                      </a:r>
                      <a:r>
                        <a:rPr lang="en-US" altLang="zh-CN" dirty="0" smtClean="0"/>
                        <a:t>4.0</a:t>
                      </a:r>
                      <a:r>
                        <a:rPr lang="zh-CN" altLang="en-US" dirty="0" smtClean="0"/>
                        <a:t>无线技术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292.10mm</a:t>
                      </a:r>
                      <a:r>
                        <a:rPr lang="en-US" altLang="zh-CN" baseline="0" dirty="0" smtClean="0"/>
                        <a:t> ×201.42mm×8.45mm</a:t>
                      </a:r>
                      <a:endParaRPr lang="zh-CN" altLang="en-US" dirty="0"/>
                    </a:p>
                  </a:txBody>
                  <a:tcPr/>
                </a:tc>
              </a:tr>
              <a:tr h="4831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全尺寸</a:t>
                      </a:r>
                      <a:r>
                        <a:rPr lang="en-US" altLang="zh-CN" dirty="0" smtClean="0"/>
                        <a:t>USB3.0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microSD</a:t>
                      </a:r>
                      <a:r>
                        <a:rPr lang="zh-CN" altLang="en-US" dirty="0" smtClean="0"/>
                        <a:t>卡读卡器耳机插孔、</a:t>
                      </a:r>
                      <a:r>
                        <a:rPr lang="en-US" altLang="zh-CN" dirty="0" err="1" smtClean="0"/>
                        <a:t>MiniDisplay</a:t>
                      </a:r>
                      <a:r>
                        <a:rPr lang="zh-CN" altLang="en-US" dirty="0" smtClean="0"/>
                        <a:t>接口、</a:t>
                      </a:r>
                      <a:r>
                        <a:rPr lang="en-US" altLang="zh-CN" dirty="0" smtClean="0"/>
                        <a:t>Cover</a:t>
                      </a:r>
                      <a:r>
                        <a:rPr lang="zh-CN" altLang="en-US" dirty="0" smtClean="0"/>
                        <a:t>键盘接口、</a:t>
                      </a:r>
                      <a:r>
                        <a:rPr lang="en-US" altLang="zh-CN" dirty="0" err="1" smtClean="0"/>
                        <a:t>SurfaceConnect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传感器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环境光传感器、加速度计、陀螺仪和磁力计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9382" y="1961804"/>
            <a:ext cx="1423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Surface</a:t>
            </a:r>
          </a:p>
          <a:p>
            <a:r>
              <a:rPr lang="zh-CN" altLang="en-US" sz="3200" dirty="0" smtClean="0"/>
              <a:t>笔记本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327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9278" y="305572"/>
            <a:ext cx="392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罗</a:t>
            </a:r>
            <a:r>
              <a:rPr lang="zh-CN" altLang="en-US" sz="3200" dirty="0" smtClean="0"/>
              <a:t>技 </a:t>
            </a:r>
            <a:r>
              <a:rPr lang="en-US" altLang="zh-CN" sz="3200" dirty="0" smtClean="0"/>
              <a:t>Logitech  </a:t>
            </a:r>
            <a:r>
              <a:rPr lang="zh-CN" altLang="en-US" sz="3200" dirty="0" smtClean="0"/>
              <a:t>摄像头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08113"/>
              </p:ext>
            </p:extLst>
          </p:nvPr>
        </p:nvGraphicFramePr>
        <p:xfrm>
          <a:off x="2177933" y="1895301"/>
          <a:ext cx="8684030" cy="317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015"/>
                <a:gridCol w="4342015"/>
              </a:tblGrid>
              <a:tr h="387334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项目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说明</a:t>
                      </a:r>
                      <a:endParaRPr lang="zh-CN" altLang="en-US" b="1" dirty="0"/>
                    </a:p>
                  </a:txBody>
                  <a:tcPr/>
                </a:tc>
              </a:tr>
              <a:tr h="3873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C922</a:t>
                      </a:r>
                      <a:endParaRPr lang="zh-CN" altLang="en-US" dirty="0"/>
                    </a:p>
                  </a:txBody>
                  <a:tcPr/>
                </a:tc>
              </a:tr>
              <a:tr h="3873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颜色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黑色</a:t>
                      </a:r>
                      <a:endParaRPr lang="zh-CN" altLang="en-US" dirty="0"/>
                    </a:p>
                  </a:txBody>
                  <a:tcPr/>
                </a:tc>
              </a:tr>
              <a:tr h="3873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USB</a:t>
                      </a:r>
                      <a:endParaRPr lang="zh-CN" altLang="en-US" dirty="0"/>
                    </a:p>
                  </a:txBody>
                  <a:tcPr/>
                </a:tc>
              </a:tr>
              <a:tr h="124159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1.1080P</a:t>
                      </a:r>
                      <a:r>
                        <a:rPr lang="zh-CN" altLang="en-US" dirty="0" smtClean="0"/>
                        <a:t>全高清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背景更换</a:t>
                      </a:r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精确调节的自动对焦功能 </a:t>
                      </a:r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自动校正光线不足 </a:t>
                      </a:r>
                      <a:r>
                        <a:rPr lang="en-US" altLang="zh-CN" dirty="0" smtClean="0"/>
                        <a:t>5.</a:t>
                      </a:r>
                      <a:r>
                        <a:rPr lang="zh-CN" altLang="en-US" dirty="0" smtClean="0"/>
                        <a:t>双麦克风立体声音效 </a:t>
                      </a:r>
                      <a:r>
                        <a:rPr lang="en-US" altLang="zh-CN" dirty="0" smtClean="0"/>
                        <a:t>6.</a:t>
                      </a:r>
                      <a:r>
                        <a:rPr lang="zh-CN" altLang="en-US" dirty="0" smtClean="0"/>
                        <a:t>头戴式可调节支架</a:t>
                      </a:r>
                      <a:endParaRPr lang="zh-CN" altLang="en-US" dirty="0"/>
                    </a:p>
                  </a:txBody>
                  <a:tcPr/>
                </a:tc>
              </a:tr>
              <a:tr h="3873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8" y="785943"/>
            <a:ext cx="7219950" cy="5657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0368" y="20116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姿态感应器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224"/>
            <a:ext cx="5363523" cy="26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549" y="28496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姿态感应器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2848"/>
              </p:ext>
            </p:extLst>
          </p:nvPr>
        </p:nvGraphicFramePr>
        <p:xfrm>
          <a:off x="2763520" y="0"/>
          <a:ext cx="9178544" cy="690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272"/>
                <a:gridCol w="4589272"/>
              </a:tblGrid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JY901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3.3V –</a:t>
                      </a:r>
                      <a:r>
                        <a:rPr lang="en-US" altLang="zh-CN" baseline="0" dirty="0" smtClean="0">
                          <a:latin typeface="+mn-ea"/>
                          <a:ea typeface="+mn-ea"/>
                        </a:rPr>
                        <a:t> 5.0V</a:t>
                      </a:r>
                      <a:endParaRPr lang="zh-CN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r>
                        <a:rPr lang="en-US" altLang="zh-CN" baseline="0" dirty="0" smtClean="0"/>
                        <a:t> 40mA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61.2mm × 45.2mm ×27.8mm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测量维度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加速度：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角速度：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磁场：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角度：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气压：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维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GPS: 3</a:t>
                      </a:r>
                      <a:r>
                        <a:rPr lang="zh-CN" altLang="en-US" baseline="0" dirty="0" smtClean="0"/>
                        <a:t>维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量程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加速度：</a:t>
                      </a:r>
                      <a:r>
                        <a:rPr lang="en-US" altLang="zh-CN" dirty="0" smtClean="0"/>
                        <a:t>±16g,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角速度：</a:t>
                      </a:r>
                      <a:r>
                        <a:rPr lang="en-US" altLang="zh-CN" baseline="0" dirty="0" smtClean="0"/>
                        <a:t>±2000° /s , </a:t>
                      </a:r>
                      <a:r>
                        <a:rPr lang="zh-CN" altLang="en-US" baseline="0" dirty="0" smtClean="0"/>
                        <a:t>角度：</a:t>
                      </a:r>
                      <a:r>
                        <a:rPr lang="en-US" altLang="zh-CN" baseline="0" dirty="0" smtClean="0"/>
                        <a:t>±180°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分辨率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加速度：</a:t>
                      </a:r>
                      <a:r>
                        <a:rPr lang="en-US" altLang="zh-CN" dirty="0" smtClean="0"/>
                        <a:t>6.1e-5g, </a:t>
                      </a:r>
                      <a:r>
                        <a:rPr lang="zh-CN" altLang="en-US" dirty="0" smtClean="0"/>
                        <a:t>角速度：</a:t>
                      </a:r>
                      <a:r>
                        <a:rPr lang="en-US" altLang="zh-CN" dirty="0" smtClean="0"/>
                        <a:t>7.6e</a:t>
                      </a:r>
                      <a:r>
                        <a:rPr lang="en-US" altLang="zh-CN" baseline="0" dirty="0" smtClean="0"/>
                        <a:t> – 3°/s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加速度：</a:t>
                      </a:r>
                      <a:r>
                        <a:rPr lang="en-US" altLang="zh-CN" dirty="0" smtClean="0"/>
                        <a:t>0.01g, </a:t>
                      </a:r>
                      <a:r>
                        <a:rPr lang="zh-CN" altLang="en-US" dirty="0" smtClean="0"/>
                        <a:t>角速度：</a:t>
                      </a:r>
                      <a:r>
                        <a:rPr lang="en-US" altLang="zh-CN" dirty="0" smtClean="0"/>
                        <a:t>0.05°/s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测量误差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0.01°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输出内容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时间、加速度、角速度、角度、磁场、端口状态、气压</a:t>
                      </a:r>
                      <a:r>
                        <a:rPr lang="en-US" altLang="zh-CN" dirty="0" smtClean="0"/>
                        <a:t>(JY-91B)</a:t>
                      </a:r>
                      <a:r>
                        <a:rPr lang="zh-CN" altLang="en-US" dirty="0" smtClean="0"/>
                        <a:t>、高度</a:t>
                      </a:r>
                      <a:r>
                        <a:rPr lang="en-US" altLang="zh-CN" dirty="0" smtClean="0"/>
                        <a:t>(JY-91B)</a:t>
                      </a:r>
                      <a:r>
                        <a:rPr lang="zh-CN" altLang="en-US" dirty="0" smtClean="0"/>
                        <a:t>、经纬度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需连接</a:t>
                      </a:r>
                      <a:r>
                        <a:rPr lang="en-US" altLang="zh-CN" dirty="0" smtClean="0"/>
                        <a:t>GPS)</a:t>
                      </a:r>
                      <a:r>
                        <a:rPr lang="zh-CN" altLang="en-US" dirty="0" smtClean="0"/>
                        <a:t>、地速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需连接</a:t>
                      </a:r>
                      <a:r>
                        <a:rPr lang="en-US" altLang="zh-CN" dirty="0" smtClean="0"/>
                        <a:t>GPS)</a:t>
                      </a:r>
                      <a:r>
                        <a:rPr lang="zh-CN" altLang="en-US" dirty="0" smtClean="0"/>
                        <a:t>，数据输出频率 </a:t>
                      </a:r>
                      <a:r>
                        <a:rPr lang="en-US" altLang="zh-CN" dirty="0" smtClean="0"/>
                        <a:t>0.1Hz – 200Hz</a:t>
                      </a:r>
                      <a:endParaRPr lang="zh-CN" altLang="en-US" dirty="0"/>
                    </a:p>
                  </a:txBody>
                  <a:tcPr/>
                </a:tc>
              </a:tr>
              <a:tr h="40637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串口</a:t>
                      </a:r>
                      <a:r>
                        <a:rPr lang="en-US" altLang="zh-CN" dirty="0" smtClean="0"/>
                        <a:t>(TTL</a:t>
                      </a:r>
                      <a:r>
                        <a:rPr lang="zh-CN" altLang="en-US" dirty="0" smtClean="0"/>
                        <a:t>电平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波特率支持：</a:t>
                      </a:r>
                      <a:r>
                        <a:rPr lang="en-US" altLang="zh-CN" baseline="0" dirty="0" smtClean="0"/>
                        <a:t>2400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4800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9600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19200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38400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57600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115200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230400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921600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12C(</a:t>
                      </a:r>
                      <a:r>
                        <a:rPr lang="zh-CN" altLang="en-US" dirty="0" smtClean="0"/>
                        <a:t>最大支持高速率</a:t>
                      </a:r>
                      <a:r>
                        <a:rPr lang="en-US" altLang="zh-CN" dirty="0" smtClean="0"/>
                        <a:t>400K)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2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1536" y="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GPS</a:t>
            </a:r>
            <a:r>
              <a:rPr lang="zh-CN" altLang="en-US" sz="3200" dirty="0" smtClean="0"/>
              <a:t>模块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6" y="914400"/>
            <a:ext cx="4655168" cy="33649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1135951"/>
            <a:ext cx="26860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31536" y="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GPS</a:t>
            </a:r>
            <a:r>
              <a:rPr lang="zh-CN" altLang="en-US" sz="3200" dirty="0" smtClean="0"/>
              <a:t>模块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33521"/>
              </p:ext>
            </p:extLst>
          </p:nvPr>
        </p:nvGraphicFramePr>
        <p:xfrm>
          <a:off x="658368" y="749365"/>
          <a:ext cx="10936024" cy="574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012"/>
                <a:gridCol w="5468012"/>
              </a:tblGrid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接口特性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TTL,</a:t>
                      </a:r>
                      <a:r>
                        <a:rPr lang="zh-CN" altLang="en-US" dirty="0" smtClean="0"/>
                        <a:t>兼容</a:t>
                      </a:r>
                      <a:r>
                        <a:rPr lang="en-US" altLang="zh-CN" dirty="0" smtClean="0"/>
                        <a:t>3.3V/5V</a:t>
                      </a:r>
                      <a:r>
                        <a:rPr lang="zh-CN" altLang="en-US" dirty="0" smtClean="0"/>
                        <a:t>单片机系统</a:t>
                      </a:r>
                      <a:endParaRPr lang="zh-CN" altLang="en-US" dirty="0"/>
                    </a:p>
                  </a:txBody>
                  <a:tcPr/>
                </a:tc>
              </a:tr>
              <a:tr h="6859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通道，</a:t>
                      </a:r>
                      <a:r>
                        <a:rPr lang="en-US" altLang="zh-CN" dirty="0" smtClean="0"/>
                        <a:t>GPSL1(1575.42Mhz)c/a</a:t>
                      </a:r>
                      <a:r>
                        <a:rPr lang="zh-CN" altLang="en-US" dirty="0" smtClean="0"/>
                        <a:t>码，</a:t>
                      </a:r>
                      <a:r>
                        <a:rPr lang="en-US" altLang="zh-CN" dirty="0" smtClean="0"/>
                        <a:t>SBAS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WAAS/EGNOSM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2.5mCEP(SBAS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2.0mCEP)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</a:t>
                      </a:r>
                      <a:r>
                        <a:rPr lang="en-US" altLang="zh-CN" dirty="0" smtClean="0"/>
                        <a:t>5Hz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捕获时间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冷启动：</a:t>
                      </a:r>
                      <a:r>
                        <a:rPr lang="en-US" altLang="zh-CN" dirty="0" smtClean="0"/>
                        <a:t>27s(</a:t>
                      </a:r>
                      <a:r>
                        <a:rPr lang="zh-CN" altLang="en-US" dirty="0" smtClean="0"/>
                        <a:t>最快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温启动：</a:t>
                      </a:r>
                      <a:r>
                        <a:rPr lang="en-US" altLang="zh-CN" dirty="0" smtClean="0"/>
                        <a:t>27s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热启动：</a:t>
                      </a:r>
                      <a:r>
                        <a:rPr lang="en-US" altLang="zh-CN" dirty="0" smtClean="0"/>
                        <a:t>1s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捕获追踪灵敏度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-161dbm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NMEA(</a:t>
                      </a: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smtClean="0"/>
                        <a:t>)/UBX</a:t>
                      </a:r>
                      <a:r>
                        <a:rPr lang="en-US" altLang="zh-CN" baseline="0" dirty="0" smtClean="0"/>
                        <a:t> Binary</a:t>
                      </a:r>
                      <a:endParaRPr lang="zh-CN" altLang="en-US" dirty="0"/>
                    </a:p>
                  </a:txBody>
                  <a:tcPr/>
                </a:tc>
              </a:tr>
              <a:tr h="6859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串口通信波特率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9600(</a:t>
                      </a: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19200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38400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57600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115200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230400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工作温度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-40</a:t>
                      </a:r>
                      <a:r>
                        <a:rPr lang="zh-CN" altLang="en-US" dirty="0" smtClean="0"/>
                        <a:t>℃</a:t>
                      </a:r>
                      <a:r>
                        <a:rPr lang="en-US" altLang="zh-CN" dirty="0" smtClean="0"/>
                        <a:t>~85</a:t>
                      </a:r>
                      <a:r>
                        <a:rPr lang="zh-CN" altLang="en-US" dirty="0" smtClean="0"/>
                        <a:t>℃</a:t>
                      </a:r>
                      <a:endParaRPr lang="zh-CN" altLang="en-US" dirty="0"/>
                    </a:p>
                  </a:txBody>
                  <a:tcPr/>
                </a:tc>
              </a:tr>
              <a:tr h="39741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25.5mm × 31mm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2432" y="2743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蓝</a:t>
            </a:r>
            <a:r>
              <a:rPr lang="zh-CN" altLang="en-US" sz="3200" dirty="0" smtClean="0"/>
              <a:t>牙模块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79" y="1431278"/>
            <a:ext cx="6365673" cy="46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7264" y="1496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蓝牙模块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16916"/>
              </p:ext>
            </p:extLst>
          </p:nvPr>
        </p:nvGraphicFramePr>
        <p:xfrm>
          <a:off x="897774" y="1330036"/>
          <a:ext cx="10474036" cy="469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509"/>
                <a:gridCol w="2618509"/>
                <a:gridCol w="2618509"/>
                <a:gridCol w="2618509"/>
              </a:tblGrid>
              <a:tr h="3417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参数值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HC-06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模块尺寸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27mm × 13mm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工作频段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空中速率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2Mbps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通讯接口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UART3.3V TTL</a:t>
                      </a:r>
                      <a:r>
                        <a:rPr lang="zh-CN" altLang="en-US" dirty="0" smtClean="0"/>
                        <a:t>电平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天线接口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</a:t>
                      </a:r>
                      <a:r>
                        <a:rPr lang="en-US" altLang="zh-CN" dirty="0" smtClean="0"/>
                        <a:t>PCB</a:t>
                      </a:r>
                      <a:r>
                        <a:rPr lang="zh-CN" altLang="en-US" dirty="0" smtClean="0"/>
                        <a:t>天线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3.0V ~ 3.6V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通信电流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40mA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RSSI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接收灵敏度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-85dBm@2Mbps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通信电平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3.3V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10% ~ 90%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发射功率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4dBm(</a:t>
                      </a:r>
                      <a:r>
                        <a:rPr lang="zh-CN" altLang="en-US" dirty="0" smtClean="0"/>
                        <a:t>最大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存储温度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-40</a:t>
                      </a:r>
                      <a:r>
                        <a:rPr lang="zh-CN" altLang="en-US" dirty="0" smtClean="0"/>
                        <a:t>℃ </a:t>
                      </a:r>
                      <a:r>
                        <a:rPr lang="en-US" altLang="zh-CN" dirty="0" smtClean="0"/>
                        <a:t>~ +85</a:t>
                      </a:r>
                      <a:r>
                        <a:rPr lang="zh-CN" altLang="en-US" dirty="0" smtClean="0"/>
                        <a:t>℃</a:t>
                      </a:r>
                      <a:endParaRPr lang="zh-CN" altLang="en-US" dirty="0"/>
                    </a:p>
                  </a:txBody>
                  <a:tcPr/>
                </a:tc>
              </a:tr>
              <a:tr h="5412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参考距离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工作温度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-25</a:t>
                      </a:r>
                      <a:r>
                        <a:rPr lang="zh-CN" altLang="en-US" dirty="0" smtClean="0"/>
                        <a:t>℃ </a:t>
                      </a:r>
                      <a:r>
                        <a:rPr lang="en-US" altLang="zh-CN" dirty="0" smtClean="0"/>
                        <a:t>~ 75</a:t>
                      </a:r>
                      <a:r>
                        <a:rPr lang="zh-CN" altLang="en-US" dirty="0" smtClean="0"/>
                        <a:t>℃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1134" y="13300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蓝牙适配器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39" y="1242493"/>
            <a:ext cx="6134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781</Words>
  <Application>Microsoft Office PowerPoint</Application>
  <PresentationFormat>宽屏</PresentationFormat>
  <Paragraphs>177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ArcGIS Server Account</dc:creator>
  <cp:lastModifiedBy>ArcGIS Server Account</cp:lastModifiedBy>
  <cp:revision>18</cp:revision>
  <dcterms:created xsi:type="dcterms:W3CDTF">2017-05-18T00:40:20Z</dcterms:created>
  <dcterms:modified xsi:type="dcterms:W3CDTF">2017-05-24T02:10:59Z</dcterms:modified>
</cp:coreProperties>
</file>