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6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9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543B5-E94D-5C04-BBAC-BB5D88DF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CA" sz="3700" dirty="0"/>
              <a:t>FAERS 2019 Adverse Effects Analysis – </a:t>
            </a:r>
            <a:r>
              <a:rPr lang="en-CA" sz="3700" dirty="0" err="1"/>
              <a:t>Tramal</a:t>
            </a:r>
            <a:r>
              <a:rPr lang="en-CA" sz="3700" dirty="0"/>
              <a:t> vs. Lyrica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3823F-93CE-E497-2AF6-2734BF31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CA" sz="1000" dirty="0"/>
              <a:t>Comparing Neurological Pain Medications</a:t>
            </a:r>
          </a:p>
          <a:p>
            <a:r>
              <a:rPr lang="en-CA" sz="1000" dirty="0"/>
              <a:t>By Eseosa</a:t>
            </a:r>
          </a:p>
          <a:p>
            <a:r>
              <a:rPr lang="en-CA" sz="1000" dirty="0"/>
              <a:t>2025-01-17</a:t>
            </a: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27000B3C-0A5C-63EA-E3AC-A95D228E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34" b="3182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6229-049F-1A6E-8DC9-B8E5E8A4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FAERS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3163B-0002-E8A9-8E6C-F1D517562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815" y="2238881"/>
            <a:ext cx="1135101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explanation of FAERS (FDA Adverse Event Reporting System).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 FAERS 2019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(Tramadol) adverse effects. </a:t>
            </a:r>
          </a:p>
        </p:txBody>
      </p:sp>
    </p:spTree>
    <p:extLst>
      <p:ext uri="{BB962C8B-B14F-4D97-AF65-F5344CB8AC3E}">
        <p14:creationId xmlns:p14="http://schemas.microsoft.com/office/powerpoint/2010/main" val="248581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421-433A-696B-DBE3-2F2DEC95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FCF484-A4EC-752F-1210-6219003A1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833" y="2598004"/>
            <a:ext cx="1118966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 to extract and filter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adverse effects from FAERS.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of dataset cleaning (optional). </a:t>
            </a:r>
          </a:p>
        </p:txBody>
      </p:sp>
    </p:spTree>
    <p:extLst>
      <p:ext uri="{BB962C8B-B14F-4D97-AF65-F5344CB8AC3E}">
        <p14:creationId xmlns:p14="http://schemas.microsoft.com/office/powerpoint/2010/main" val="26340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3915-7D57-DE5F-EE63-BBCB62CC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Adverse Effects for </a:t>
            </a:r>
            <a:r>
              <a:rPr lang="en-US" dirty="0" err="1"/>
              <a:t>Tramal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39BE2-7B50-653D-BF2C-5580E3FCE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2828835"/>
            <a:ext cx="109288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visualization of the 10 most common adverse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 (e.g., side effects like dizziness, nausea, somnolence, etc.). </a:t>
            </a:r>
          </a:p>
        </p:txBody>
      </p:sp>
    </p:spTree>
    <p:extLst>
      <p:ext uri="{BB962C8B-B14F-4D97-AF65-F5344CB8AC3E}">
        <p14:creationId xmlns:p14="http://schemas.microsoft.com/office/powerpoint/2010/main" val="77871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1A81-C0CD-E9CD-81BA-70211F75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Compare </a:t>
            </a:r>
            <a:r>
              <a:rPr lang="en-US" dirty="0" err="1"/>
              <a:t>Tramal</a:t>
            </a:r>
            <a:r>
              <a:rPr lang="en-US" dirty="0"/>
              <a:t> to Lyrica?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FAF8DA-E6FF-E071-4310-4F233603E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201" y="2510983"/>
            <a:ext cx="121685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(Tramadol): Opioid-like pain relief.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Lyrica (Pregabalin): Anticonvulsant for nerve pain.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Compare side effects to determine which has fewer adverse effects. </a:t>
            </a:r>
          </a:p>
        </p:txBody>
      </p:sp>
    </p:spTree>
    <p:extLst>
      <p:ext uri="{BB962C8B-B14F-4D97-AF65-F5344CB8AC3E}">
        <p14:creationId xmlns:p14="http://schemas.microsoft.com/office/powerpoint/2010/main" val="22957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8B5F-F027-75FB-8417-BE69F43F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 &amp; R 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5E541-F656-CDC9-45C0-6B4AE4D69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453" y="2347731"/>
            <a:ext cx="99161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the comparison was done using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an R script snippet that: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FAERS 2019 for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Lyrica.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 &amp; compares top 10 side effects.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 bar plot for side-by-side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3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B9-C292-C9DC-3246-8364C3CD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Adverse Effects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FAC117-527D-8D31-B51F-63BD71CCB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338684"/>
            <a:ext cx="117235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bar plot: Side-by-side comparison of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Lyrica side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 Which drug has fewer or more severe side effects? </a:t>
            </a:r>
          </a:p>
        </p:txBody>
      </p:sp>
    </p:spTree>
    <p:extLst>
      <p:ext uri="{BB962C8B-B14F-4D97-AF65-F5344CB8AC3E}">
        <p14:creationId xmlns:p14="http://schemas.microsoft.com/office/powerpoint/2010/main" val="14069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CF9D-DE92-3405-D514-3A41D7B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Can Be Done?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48E28-6DF9-BAD7-EB9B-FEEED3E94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2692353"/>
            <a:ext cx="111003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studies: Do side effects worsen over time?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demographics: Are side effects more common in certain age groups?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medications: Compare with Gabapentin or other nerve pain meds.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Severity vs. Frequency: Which drug has more severe (life-threatening) effects? </a:t>
            </a:r>
          </a:p>
        </p:txBody>
      </p:sp>
    </p:spTree>
    <p:extLst>
      <p:ext uri="{BB962C8B-B14F-4D97-AF65-F5344CB8AC3E}">
        <p14:creationId xmlns:p14="http://schemas.microsoft.com/office/powerpoint/2010/main" val="428426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D44-F50A-E1A9-998A-B20C8D29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70E494-F1F5-E187-67E9-D4C239DDD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2615410"/>
            <a:ext cx="976312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for prescribing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Tramal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Lyrica.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 for further FAERS analysis. </a:t>
            </a:r>
          </a:p>
        </p:txBody>
      </p:sp>
    </p:spTree>
    <p:extLst>
      <p:ext uri="{BB962C8B-B14F-4D97-AF65-F5344CB8AC3E}">
        <p14:creationId xmlns:p14="http://schemas.microsoft.com/office/powerpoint/2010/main" val="43684505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Batang</vt:lpstr>
      <vt:lpstr>Arial</vt:lpstr>
      <vt:lpstr>Avenir Next LT Pro Light</vt:lpstr>
      <vt:lpstr>AlignmentVTI</vt:lpstr>
      <vt:lpstr>FAERS 2019 Adverse Effects Analysis – Tramal vs. Lyrica</vt:lpstr>
      <vt:lpstr>Introduction to FAERS Data</vt:lpstr>
      <vt:lpstr>Data Processing</vt:lpstr>
      <vt:lpstr>Top 10 Adverse Effects for Tramal</vt:lpstr>
      <vt:lpstr>Why Compare Tramal to Lyrica?</vt:lpstr>
      <vt:lpstr>Data Analysis &amp; R Script</vt:lpstr>
      <vt:lpstr>Comparison of Adverse Effects</vt:lpstr>
      <vt:lpstr>What More Can Be Done?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danz Daniel</dc:creator>
  <cp:lastModifiedBy>danz Daniel</cp:lastModifiedBy>
  <cp:revision>2</cp:revision>
  <dcterms:created xsi:type="dcterms:W3CDTF">2025-01-17T00:30:43Z</dcterms:created>
  <dcterms:modified xsi:type="dcterms:W3CDTF">2025-01-17T00:52:11Z</dcterms:modified>
</cp:coreProperties>
</file>