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UID มนตรา บาง Bold" panose="020B0604020202020204" charset="0"/>
      <p:regular r:id="rId11"/>
    </p:embeddedFont>
    <p:embeddedFont>
      <p:font typeface="Calibri" panose="020F0502020204030204" pitchFamily="34" charset="0"/>
      <p:regular r:id="rId12"/>
      <p:bold r:id="rId13"/>
      <p:italic r:id="rId14"/>
      <p:boldItalic r:id="rId15"/>
    </p:embeddedFont>
    <p:embeddedFont>
      <p:font typeface="Canva Sans" panose="020B0604020202020204" charset="0"/>
      <p:regular r:id="rId16"/>
    </p:embeddedFont>
    <p:embeddedFont>
      <p:font typeface="Arimo" panose="020B0604020202020204" charset="0"/>
      <p:regular r:id="rId17"/>
    </p:embeddedFont>
    <p:embeddedFont>
      <p:font typeface="UID มนตรา บาง"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 Id="rId9"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4.png"/><Relationship Id="rId9" Type="http://schemas.openxmlformats.org/officeDocument/2006/relationships/image" Target="../media/image24.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6.svg"/><Relationship Id="rId4" Type="http://schemas.openxmlformats.org/officeDocument/2006/relationships/image" Target="../media/image13.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6.svg"/><Relationship Id="rId4" Type="http://schemas.openxmlformats.org/officeDocument/2006/relationships/image" Target="../media/image13.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svg"/><Relationship Id="rId7" Type="http://schemas.openxmlformats.org/officeDocument/2006/relationships/image" Target="../media/image28.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30.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svg"/><Relationship Id="rId7" Type="http://schemas.openxmlformats.org/officeDocument/2006/relationships/image" Target="../media/image28.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30.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4.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3"/>
        </a:solidFill>
        <a:effectLst/>
      </p:bgPr>
    </p:bg>
    <p:spTree>
      <p:nvGrpSpPr>
        <p:cNvPr id="1" name=""/>
        <p:cNvGrpSpPr/>
        <p:nvPr/>
      </p:nvGrpSpPr>
      <p:grpSpPr>
        <a:xfrm>
          <a:off x="0" y="0"/>
          <a:ext cx="0" cy="0"/>
          <a:chOff x="0" y="0"/>
          <a:chExt cx="0" cy="0"/>
        </a:xfrm>
      </p:grpSpPr>
      <p:sp>
        <p:nvSpPr>
          <p:cNvPr id="2" name="Freeform 2"/>
          <p:cNvSpPr/>
          <p:nvPr/>
        </p:nvSpPr>
        <p:spPr>
          <a:xfrm>
            <a:off x="14863820" y="1028700"/>
            <a:ext cx="2395480" cy="8229600"/>
          </a:xfrm>
          <a:custGeom>
            <a:avLst/>
            <a:gdLst/>
            <a:ahLst/>
            <a:cxnLst/>
            <a:rect l="l" t="t" r="r" b="b"/>
            <a:pathLst>
              <a:path w="2395480" h="822960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l="-243547"/>
            </a:stretch>
          </a:blipFill>
        </p:spPr>
      </p:sp>
      <p:sp>
        <p:nvSpPr>
          <p:cNvPr id="3" name="Freeform 3"/>
          <p:cNvSpPr/>
          <p:nvPr/>
        </p:nvSpPr>
        <p:spPr>
          <a:xfrm>
            <a:off x="7642358"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9144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2416042" y="2539828"/>
            <a:ext cx="13455916" cy="5444039"/>
          </a:xfrm>
          <a:custGeom>
            <a:avLst/>
            <a:gdLst/>
            <a:ahLst/>
            <a:cxnLst/>
            <a:rect l="l" t="t" r="r" b="b"/>
            <a:pathLst>
              <a:path w="13455916" h="5444039">
                <a:moveTo>
                  <a:pt x="0" y="0"/>
                </a:moveTo>
                <a:lnTo>
                  <a:pt x="13455916" y="0"/>
                </a:lnTo>
                <a:lnTo>
                  <a:pt x="13455916" y="5444039"/>
                </a:lnTo>
                <a:lnTo>
                  <a:pt x="0" y="544403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6993" y="962973"/>
            <a:ext cx="2341841" cy="2303786"/>
          </a:xfrm>
          <a:custGeom>
            <a:avLst/>
            <a:gdLst/>
            <a:ahLst/>
            <a:cxnLst/>
            <a:rect l="l" t="t" r="r" b="b"/>
            <a:pathLst>
              <a:path w="2341841" h="2303786">
                <a:moveTo>
                  <a:pt x="0" y="0"/>
                </a:moveTo>
                <a:lnTo>
                  <a:pt x="2341842" y="0"/>
                </a:lnTo>
                <a:lnTo>
                  <a:pt x="2341842" y="2303786"/>
                </a:lnTo>
                <a:lnTo>
                  <a:pt x="0" y="230378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4317768">
            <a:off x="16287528" y="7677669"/>
            <a:ext cx="2113373" cy="2470577"/>
          </a:xfrm>
          <a:custGeom>
            <a:avLst/>
            <a:gdLst/>
            <a:ahLst/>
            <a:cxnLst/>
            <a:rect l="l" t="t" r="r" b="b"/>
            <a:pathLst>
              <a:path w="2113373" h="2470577">
                <a:moveTo>
                  <a:pt x="0" y="0"/>
                </a:moveTo>
                <a:lnTo>
                  <a:pt x="2113372" y="0"/>
                </a:lnTo>
                <a:lnTo>
                  <a:pt x="2113372" y="2470577"/>
                </a:lnTo>
                <a:lnTo>
                  <a:pt x="0" y="247057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945629">
            <a:off x="3170803" y="3716660"/>
            <a:ext cx="628639" cy="595111"/>
          </a:xfrm>
          <a:custGeom>
            <a:avLst/>
            <a:gdLst/>
            <a:ahLst/>
            <a:cxnLst/>
            <a:rect l="l" t="t" r="r" b="b"/>
            <a:pathLst>
              <a:path w="628639" h="595111">
                <a:moveTo>
                  <a:pt x="0" y="0"/>
                </a:moveTo>
                <a:lnTo>
                  <a:pt x="628639" y="0"/>
                </a:lnTo>
                <a:lnTo>
                  <a:pt x="628639" y="595111"/>
                </a:lnTo>
                <a:lnTo>
                  <a:pt x="0" y="59511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TextBox 9"/>
          <p:cNvSpPr txBox="1"/>
          <p:nvPr/>
        </p:nvSpPr>
        <p:spPr>
          <a:xfrm>
            <a:off x="2416042" y="3015685"/>
            <a:ext cx="13455916" cy="1497589"/>
          </a:xfrm>
          <a:prstGeom prst="rect">
            <a:avLst/>
          </a:prstGeom>
        </p:spPr>
        <p:txBody>
          <a:bodyPr lIns="0" tIns="0" rIns="0" bIns="0" rtlCol="0" anchor="t">
            <a:spAutoFit/>
          </a:bodyPr>
          <a:lstStyle/>
          <a:p>
            <a:pPr algn="ctr">
              <a:lnSpc>
                <a:spcPts val="12880"/>
              </a:lnSpc>
            </a:pPr>
            <a:r>
              <a:rPr lang="en-US" sz="7200" dirty="0">
                <a:solidFill>
                  <a:srgbClr val="4E5248"/>
                </a:solidFill>
                <a:latin typeface="UID ในตำนาน Bold"/>
              </a:rPr>
              <a:t>UAS DEMO PROJECT </a:t>
            </a:r>
          </a:p>
        </p:txBody>
      </p:sp>
      <p:sp>
        <p:nvSpPr>
          <p:cNvPr id="10" name="Freeform 10"/>
          <p:cNvSpPr/>
          <p:nvPr/>
        </p:nvSpPr>
        <p:spPr>
          <a:xfrm rot="-945629">
            <a:off x="3755289" y="3415239"/>
            <a:ext cx="480069" cy="454466"/>
          </a:xfrm>
          <a:custGeom>
            <a:avLst/>
            <a:gdLst/>
            <a:ahLst/>
            <a:cxnLst/>
            <a:rect l="l" t="t" r="r" b="b"/>
            <a:pathLst>
              <a:path w="480069" h="454466">
                <a:moveTo>
                  <a:pt x="0" y="0"/>
                </a:moveTo>
                <a:lnTo>
                  <a:pt x="480070" y="0"/>
                </a:lnTo>
                <a:lnTo>
                  <a:pt x="480070" y="454466"/>
                </a:lnTo>
                <a:lnTo>
                  <a:pt x="0" y="45446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1" name="TextBox 11"/>
          <p:cNvSpPr txBox="1"/>
          <p:nvPr/>
        </p:nvSpPr>
        <p:spPr>
          <a:xfrm>
            <a:off x="3602389" y="5019675"/>
            <a:ext cx="11083222" cy="2276173"/>
          </a:xfrm>
          <a:prstGeom prst="rect">
            <a:avLst/>
          </a:prstGeom>
        </p:spPr>
        <p:txBody>
          <a:bodyPr lIns="0" tIns="0" rIns="0" bIns="0" rtlCol="0" anchor="t">
            <a:spAutoFit/>
          </a:bodyPr>
          <a:lstStyle/>
          <a:p>
            <a:pPr algn="ctr">
              <a:lnSpc>
                <a:spcPts val="5958"/>
              </a:lnSpc>
            </a:pPr>
            <a:r>
              <a:rPr lang="en-US" sz="4256">
                <a:solidFill>
                  <a:srgbClr val="4E5248"/>
                </a:solidFill>
                <a:latin typeface="UID มนตรา บาง"/>
              </a:rPr>
              <a:t>Penerapan Logika Fuzzy pada Sistem Diagnosa Penyakit Tanaman Padi</a:t>
            </a:r>
          </a:p>
          <a:p>
            <a:pPr algn="ctr">
              <a:lnSpc>
                <a:spcPts val="5958"/>
              </a:lnSpc>
            </a:pPr>
            <a:r>
              <a:rPr lang="en-US" sz="4256">
                <a:solidFill>
                  <a:srgbClr val="4E5248"/>
                </a:solidFill>
                <a:latin typeface="UID มนตรา บาง"/>
              </a:rPr>
              <a:t>Kecerdasan Buatan - A081</a:t>
            </a:r>
          </a:p>
        </p:txBody>
      </p:sp>
      <p:sp>
        <p:nvSpPr>
          <p:cNvPr id="12" name="Freeform 12"/>
          <p:cNvSpPr/>
          <p:nvPr/>
        </p:nvSpPr>
        <p:spPr>
          <a:xfrm rot="-945629">
            <a:off x="13772528" y="6335264"/>
            <a:ext cx="628639" cy="595111"/>
          </a:xfrm>
          <a:custGeom>
            <a:avLst/>
            <a:gdLst/>
            <a:ahLst/>
            <a:cxnLst/>
            <a:rect l="l" t="t" r="r" b="b"/>
            <a:pathLst>
              <a:path w="628639" h="595111">
                <a:moveTo>
                  <a:pt x="0" y="0"/>
                </a:moveTo>
                <a:lnTo>
                  <a:pt x="628639" y="0"/>
                </a:lnTo>
                <a:lnTo>
                  <a:pt x="628639" y="595111"/>
                </a:lnTo>
                <a:lnTo>
                  <a:pt x="0" y="59511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3" name="Freeform 13"/>
          <p:cNvSpPr/>
          <p:nvPr/>
        </p:nvSpPr>
        <p:spPr>
          <a:xfrm rot="-945629">
            <a:off x="14331055" y="5995040"/>
            <a:ext cx="480069" cy="454466"/>
          </a:xfrm>
          <a:custGeom>
            <a:avLst/>
            <a:gdLst/>
            <a:ahLst/>
            <a:cxnLst/>
            <a:rect l="l" t="t" r="r" b="b"/>
            <a:pathLst>
              <a:path w="480069" h="454466">
                <a:moveTo>
                  <a:pt x="0" y="0"/>
                </a:moveTo>
                <a:lnTo>
                  <a:pt x="480069" y="0"/>
                </a:lnTo>
                <a:lnTo>
                  <a:pt x="480069" y="454466"/>
                </a:lnTo>
                <a:lnTo>
                  <a:pt x="0" y="45446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4" name="Group 14"/>
          <p:cNvGrpSpPr/>
          <p:nvPr/>
        </p:nvGrpSpPr>
        <p:grpSpPr>
          <a:xfrm>
            <a:off x="446488" y="3751015"/>
            <a:ext cx="1330738" cy="6002973"/>
            <a:chOff x="0" y="0"/>
            <a:chExt cx="1774317" cy="8003964"/>
          </a:xfrm>
        </p:grpSpPr>
        <p:sp>
          <p:nvSpPr>
            <p:cNvPr id="15" name="Freeform 15"/>
            <p:cNvSpPr/>
            <p:nvPr/>
          </p:nvSpPr>
          <p:spPr>
            <a:xfrm>
              <a:off x="0" y="0"/>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6" name="Freeform 16"/>
            <p:cNvSpPr/>
            <p:nvPr/>
          </p:nvSpPr>
          <p:spPr>
            <a:xfrm flipH="1">
              <a:off x="1243094" y="1442168"/>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7" name="Freeform 17"/>
            <p:cNvSpPr/>
            <p:nvPr/>
          </p:nvSpPr>
          <p:spPr>
            <a:xfrm flipH="1">
              <a:off x="1243094" y="5344974"/>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8" name="Freeform 18"/>
            <p:cNvSpPr/>
            <p:nvPr/>
          </p:nvSpPr>
          <p:spPr>
            <a:xfrm>
              <a:off x="0" y="3577116"/>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9" name="Freeform 19"/>
            <p:cNvSpPr/>
            <p:nvPr/>
          </p:nvSpPr>
          <p:spPr>
            <a:xfrm>
              <a:off x="152256" y="7473384"/>
              <a:ext cx="943253" cy="530580"/>
            </a:xfrm>
            <a:custGeom>
              <a:avLst/>
              <a:gdLst/>
              <a:ahLst/>
              <a:cxnLst/>
              <a:rect l="l" t="t" r="r" b="b"/>
              <a:pathLst>
                <a:path w="943253" h="530580">
                  <a:moveTo>
                    <a:pt x="0" y="0"/>
                  </a:moveTo>
                  <a:lnTo>
                    <a:pt x="943254" y="0"/>
                  </a:lnTo>
                  <a:lnTo>
                    <a:pt x="943254" y="530580"/>
                  </a:lnTo>
                  <a:lnTo>
                    <a:pt x="0" y="53058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grpSp>
      <p:grpSp>
        <p:nvGrpSpPr>
          <p:cNvPr id="20" name="Group 20"/>
          <p:cNvGrpSpPr/>
          <p:nvPr/>
        </p:nvGrpSpPr>
        <p:grpSpPr>
          <a:xfrm>
            <a:off x="16279299" y="1001590"/>
            <a:ext cx="1330738" cy="6002973"/>
            <a:chOff x="0" y="0"/>
            <a:chExt cx="1774317" cy="8003964"/>
          </a:xfrm>
        </p:grpSpPr>
        <p:sp>
          <p:nvSpPr>
            <p:cNvPr id="21" name="Freeform 21"/>
            <p:cNvSpPr/>
            <p:nvPr/>
          </p:nvSpPr>
          <p:spPr>
            <a:xfrm>
              <a:off x="0" y="0"/>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2" name="Freeform 22"/>
            <p:cNvSpPr/>
            <p:nvPr/>
          </p:nvSpPr>
          <p:spPr>
            <a:xfrm flipH="1">
              <a:off x="1243094" y="1442168"/>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23" name="Freeform 23"/>
            <p:cNvSpPr/>
            <p:nvPr/>
          </p:nvSpPr>
          <p:spPr>
            <a:xfrm flipH="1">
              <a:off x="1243094" y="5344974"/>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24" name="Freeform 24"/>
            <p:cNvSpPr/>
            <p:nvPr/>
          </p:nvSpPr>
          <p:spPr>
            <a:xfrm>
              <a:off x="0" y="3577116"/>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5" name="Freeform 25"/>
            <p:cNvSpPr/>
            <p:nvPr/>
          </p:nvSpPr>
          <p:spPr>
            <a:xfrm>
              <a:off x="152256" y="7473384"/>
              <a:ext cx="943253" cy="530580"/>
            </a:xfrm>
            <a:custGeom>
              <a:avLst/>
              <a:gdLst/>
              <a:ahLst/>
              <a:cxnLst/>
              <a:rect l="l" t="t" r="r" b="b"/>
              <a:pathLst>
                <a:path w="943253" h="530580">
                  <a:moveTo>
                    <a:pt x="0" y="0"/>
                  </a:moveTo>
                  <a:lnTo>
                    <a:pt x="943254" y="0"/>
                  </a:lnTo>
                  <a:lnTo>
                    <a:pt x="943254" y="530580"/>
                  </a:lnTo>
                  <a:lnTo>
                    <a:pt x="0" y="53058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DB8C"/>
        </a:solidFill>
        <a:effectLst/>
      </p:bgPr>
    </p:bg>
    <p:spTree>
      <p:nvGrpSpPr>
        <p:cNvPr id="1" name=""/>
        <p:cNvGrpSpPr/>
        <p:nvPr/>
      </p:nvGrpSpPr>
      <p:grpSpPr>
        <a:xfrm>
          <a:off x="0" y="0"/>
          <a:ext cx="0" cy="0"/>
          <a:chOff x="0" y="0"/>
          <a:chExt cx="0" cy="0"/>
        </a:xfrm>
      </p:grpSpPr>
      <p:grpSp>
        <p:nvGrpSpPr>
          <p:cNvPr id="2" name="Group 2"/>
          <p:cNvGrpSpPr/>
          <p:nvPr/>
        </p:nvGrpSpPr>
        <p:grpSpPr>
          <a:xfrm>
            <a:off x="914400" y="1028700"/>
            <a:ext cx="16344900" cy="8229600"/>
            <a:chOff x="0" y="0"/>
            <a:chExt cx="21793200" cy="10972800"/>
          </a:xfrm>
        </p:grpSpPr>
        <p:sp>
          <p:nvSpPr>
            <p:cNvPr id="3" name="Freeform 3"/>
            <p:cNvSpPr/>
            <p:nvPr/>
          </p:nvSpPr>
          <p:spPr>
            <a:xfrm>
              <a:off x="18599227" y="0"/>
              <a:ext cx="3193973" cy="10972800"/>
            </a:xfrm>
            <a:custGeom>
              <a:avLst/>
              <a:gdLst/>
              <a:ahLst/>
              <a:cxnLst/>
              <a:rect l="l" t="t" r="r" b="b"/>
              <a:pathLst>
                <a:path w="3193973" h="10972800">
                  <a:moveTo>
                    <a:pt x="0" y="0"/>
                  </a:moveTo>
                  <a:lnTo>
                    <a:pt x="3193973" y="0"/>
                  </a:lnTo>
                  <a:lnTo>
                    <a:pt x="3193973"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l="-243547"/>
              </a:stretch>
            </a:blipFill>
          </p:spPr>
        </p:sp>
        <p:sp>
          <p:nvSpPr>
            <p:cNvPr id="4" name="Freeform 4"/>
            <p:cNvSpPr/>
            <p:nvPr/>
          </p:nvSpPr>
          <p:spPr>
            <a:xfrm>
              <a:off x="8970611" y="0"/>
              <a:ext cx="10972800" cy="10972800"/>
            </a:xfrm>
            <a:custGeom>
              <a:avLst/>
              <a:gdLst/>
              <a:ahLst/>
              <a:cxnLst/>
              <a:rect l="l" t="t" r="r" b="b"/>
              <a:pathLst>
                <a:path w="10972800" h="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0" y="0"/>
              <a:ext cx="10972800" cy="10972800"/>
            </a:xfrm>
            <a:custGeom>
              <a:avLst/>
              <a:gdLst/>
              <a:ahLst/>
              <a:cxnLst/>
              <a:rect l="l" t="t" r="r" b="b"/>
              <a:pathLst>
                <a:path w="10972800" h="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a:stretch>
            </a:blipFill>
          </p:spPr>
        </p:sp>
      </p:grpSp>
      <p:sp>
        <p:nvSpPr>
          <p:cNvPr id="6" name="Freeform 6"/>
          <p:cNvSpPr/>
          <p:nvPr/>
        </p:nvSpPr>
        <p:spPr>
          <a:xfrm>
            <a:off x="4543923" y="1028700"/>
            <a:ext cx="6287862" cy="1744882"/>
          </a:xfrm>
          <a:custGeom>
            <a:avLst/>
            <a:gdLst/>
            <a:ahLst/>
            <a:cxnLst/>
            <a:rect l="l" t="t" r="r" b="b"/>
            <a:pathLst>
              <a:path w="6287862" h="1744882">
                <a:moveTo>
                  <a:pt x="0" y="0"/>
                </a:moveTo>
                <a:lnTo>
                  <a:pt x="6287862" y="0"/>
                </a:lnTo>
                <a:lnTo>
                  <a:pt x="6287862" y="1744882"/>
                </a:lnTo>
                <a:lnTo>
                  <a:pt x="0" y="174488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8470964" y="1028700"/>
            <a:ext cx="5249508" cy="1744882"/>
          </a:xfrm>
          <a:custGeom>
            <a:avLst/>
            <a:gdLst/>
            <a:ahLst/>
            <a:cxnLst/>
            <a:rect l="l" t="t" r="r" b="b"/>
            <a:pathLst>
              <a:path w="5249508" h="1744882">
                <a:moveTo>
                  <a:pt x="0" y="0"/>
                </a:moveTo>
                <a:lnTo>
                  <a:pt x="5249508" y="0"/>
                </a:lnTo>
                <a:lnTo>
                  <a:pt x="5249508" y="1744882"/>
                </a:lnTo>
                <a:lnTo>
                  <a:pt x="0" y="1744882"/>
                </a:lnTo>
                <a:lnTo>
                  <a:pt x="0" y="0"/>
                </a:lnTo>
                <a:close/>
              </a:path>
            </a:pathLst>
          </a:custGeom>
          <a:blipFill>
            <a:blip r:embed="rId4">
              <a:extLst>
                <a:ext uri="{96DAC541-7B7A-43D3-8B79-37D633B846F1}">
                  <asvg:svgBlip xmlns:asvg="http://schemas.microsoft.com/office/drawing/2016/SVG/main" xmlns="" r:embed="rId5"/>
                </a:ext>
              </a:extLst>
            </a:blip>
            <a:stretch>
              <a:fillRect l="-19780"/>
            </a:stretch>
          </a:blipFill>
        </p:spPr>
      </p:sp>
      <p:sp>
        <p:nvSpPr>
          <p:cNvPr id="8" name="Freeform 8"/>
          <p:cNvSpPr/>
          <p:nvPr/>
        </p:nvSpPr>
        <p:spPr>
          <a:xfrm rot="-896938">
            <a:off x="-297941" y="780260"/>
            <a:ext cx="2846767" cy="1186153"/>
          </a:xfrm>
          <a:custGeom>
            <a:avLst/>
            <a:gdLst/>
            <a:ahLst/>
            <a:cxnLst/>
            <a:rect l="l" t="t" r="r" b="b"/>
            <a:pathLst>
              <a:path w="2846767" h="1186153">
                <a:moveTo>
                  <a:pt x="0" y="0"/>
                </a:moveTo>
                <a:lnTo>
                  <a:pt x="2846767" y="0"/>
                </a:lnTo>
                <a:lnTo>
                  <a:pt x="2846767" y="1186153"/>
                </a:lnTo>
                <a:lnTo>
                  <a:pt x="0" y="11861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rot="1393102" flipH="1" flipV="1">
            <a:off x="16002911" y="8726042"/>
            <a:ext cx="2574584" cy="1072743"/>
          </a:xfrm>
          <a:custGeom>
            <a:avLst/>
            <a:gdLst/>
            <a:ahLst/>
            <a:cxnLst/>
            <a:rect l="l" t="t" r="r" b="b"/>
            <a:pathLst>
              <a:path w="2574584" h="1072743">
                <a:moveTo>
                  <a:pt x="2574584" y="1072743"/>
                </a:moveTo>
                <a:lnTo>
                  <a:pt x="0" y="1072743"/>
                </a:lnTo>
                <a:lnTo>
                  <a:pt x="0" y="0"/>
                </a:lnTo>
                <a:lnTo>
                  <a:pt x="2574584" y="0"/>
                </a:lnTo>
                <a:lnTo>
                  <a:pt x="2574584" y="1072743"/>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0" name="Group 10"/>
          <p:cNvGrpSpPr/>
          <p:nvPr/>
        </p:nvGrpSpPr>
        <p:grpSpPr>
          <a:xfrm>
            <a:off x="2432254" y="3497620"/>
            <a:ext cx="3311229" cy="3317833"/>
            <a:chOff x="0" y="0"/>
            <a:chExt cx="812800" cy="814421"/>
          </a:xfrm>
        </p:grpSpPr>
        <p:sp>
          <p:nvSpPr>
            <p:cNvPr id="11" name="Freeform 11"/>
            <p:cNvSpPr/>
            <p:nvPr/>
          </p:nvSpPr>
          <p:spPr>
            <a:xfrm>
              <a:off x="1007" y="0"/>
              <a:ext cx="810787" cy="814421"/>
            </a:xfrm>
            <a:custGeom>
              <a:avLst/>
              <a:gdLst/>
              <a:ahLst/>
              <a:cxnLst/>
              <a:rect l="l" t="t" r="r" b="b"/>
              <a:pathLst>
                <a:path w="810787" h="814421">
                  <a:moveTo>
                    <a:pt x="405393" y="0"/>
                  </a:moveTo>
                  <a:cubicBezTo>
                    <a:pt x="629578" y="1003"/>
                    <a:pt x="810786" y="183023"/>
                    <a:pt x="810786" y="407211"/>
                  </a:cubicBezTo>
                  <a:cubicBezTo>
                    <a:pt x="810786" y="631398"/>
                    <a:pt x="629578" y="813418"/>
                    <a:pt x="405393" y="814421"/>
                  </a:cubicBezTo>
                  <a:cubicBezTo>
                    <a:pt x="181208" y="813418"/>
                    <a:pt x="0" y="631398"/>
                    <a:pt x="0" y="407211"/>
                  </a:cubicBezTo>
                  <a:cubicBezTo>
                    <a:pt x="0" y="183023"/>
                    <a:pt x="181208" y="1003"/>
                    <a:pt x="405393" y="0"/>
                  </a:cubicBezTo>
                  <a:close/>
                </a:path>
              </a:pathLst>
            </a:custGeom>
            <a:solidFill>
              <a:srgbClr val="FFFBE1"/>
            </a:solidFill>
            <a:ln w="19050">
              <a:solidFill>
                <a:srgbClr val="4E5248"/>
              </a:solidFill>
            </a:ln>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4199"/>
                </a:lnSpc>
                <a:spcBef>
                  <a:spcPct val="0"/>
                </a:spcBef>
              </a:pPr>
              <a:r>
                <a:rPr lang="en-US" sz="2999">
                  <a:solidFill>
                    <a:srgbClr val="000000"/>
                  </a:solidFill>
                  <a:latin typeface="Canva Sans"/>
                </a:rPr>
                <a:t>21081010027</a:t>
              </a:r>
            </a:p>
          </p:txBody>
        </p:sp>
      </p:grpSp>
      <p:sp>
        <p:nvSpPr>
          <p:cNvPr id="13" name="Freeform 13"/>
          <p:cNvSpPr/>
          <p:nvPr/>
        </p:nvSpPr>
        <p:spPr>
          <a:xfrm>
            <a:off x="1488705" y="6191231"/>
            <a:ext cx="5255477" cy="1346716"/>
          </a:xfrm>
          <a:custGeom>
            <a:avLst/>
            <a:gdLst/>
            <a:ahLst/>
            <a:cxnLst/>
            <a:rect l="l" t="t" r="r" b="b"/>
            <a:pathLst>
              <a:path w="5255477" h="1346716">
                <a:moveTo>
                  <a:pt x="0" y="0"/>
                </a:moveTo>
                <a:lnTo>
                  <a:pt x="5255476" y="0"/>
                </a:lnTo>
                <a:lnTo>
                  <a:pt x="5255476" y="1346716"/>
                </a:lnTo>
                <a:lnTo>
                  <a:pt x="0" y="13467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nvGrpSpPr>
          <p:cNvPr id="14" name="Group 14"/>
          <p:cNvGrpSpPr/>
          <p:nvPr/>
        </p:nvGrpSpPr>
        <p:grpSpPr>
          <a:xfrm>
            <a:off x="7488386" y="3497620"/>
            <a:ext cx="3311229" cy="3317833"/>
            <a:chOff x="0" y="0"/>
            <a:chExt cx="812800" cy="814421"/>
          </a:xfrm>
        </p:grpSpPr>
        <p:sp>
          <p:nvSpPr>
            <p:cNvPr id="15" name="Freeform 15"/>
            <p:cNvSpPr/>
            <p:nvPr/>
          </p:nvSpPr>
          <p:spPr>
            <a:xfrm>
              <a:off x="1007" y="0"/>
              <a:ext cx="810787" cy="814421"/>
            </a:xfrm>
            <a:custGeom>
              <a:avLst/>
              <a:gdLst/>
              <a:ahLst/>
              <a:cxnLst/>
              <a:rect l="l" t="t" r="r" b="b"/>
              <a:pathLst>
                <a:path w="810787" h="814421">
                  <a:moveTo>
                    <a:pt x="405393" y="0"/>
                  </a:moveTo>
                  <a:cubicBezTo>
                    <a:pt x="629578" y="1003"/>
                    <a:pt x="810786" y="183023"/>
                    <a:pt x="810786" y="407211"/>
                  </a:cubicBezTo>
                  <a:cubicBezTo>
                    <a:pt x="810786" y="631398"/>
                    <a:pt x="629578" y="813418"/>
                    <a:pt x="405393" y="814421"/>
                  </a:cubicBezTo>
                  <a:cubicBezTo>
                    <a:pt x="181208" y="813418"/>
                    <a:pt x="0" y="631398"/>
                    <a:pt x="0" y="407211"/>
                  </a:cubicBezTo>
                  <a:cubicBezTo>
                    <a:pt x="0" y="183023"/>
                    <a:pt x="181208" y="1003"/>
                    <a:pt x="405393" y="0"/>
                  </a:cubicBezTo>
                  <a:close/>
                </a:path>
              </a:pathLst>
            </a:custGeom>
            <a:solidFill>
              <a:srgbClr val="FFFBE1"/>
            </a:solidFill>
            <a:ln w="19050">
              <a:solidFill>
                <a:srgbClr val="4E5248"/>
              </a:solidFill>
            </a:ln>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4200"/>
                </a:lnSpc>
                <a:spcBef>
                  <a:spcPct val="0"/>
                </a:spcBef>
              </a:pPr>
              <a:r>
                <a:rPr lang="en-US" sz="3000">
                  <a:solidFill>
                    <a:srgbClr val="000000"/>
                  </a:solidFill>
                  <a:latin typeface="Canva Sans"/>
                </a:rPr>
                <a:t>21081010215</a:t>
              </a:r>
            </a:p>
          </p:txBody>
        </p:sp>
      </p:grpSp>
      <p:sp>
        <p:nvSpPr>
          <p:cNvPr id="17" name="Freeform 17"/>
          <p:cNvSpPr/>
          <p:nvPr/>
        </p:nvSpPr>
        <p:spPr>
          <a:xfrm>
            <a:off x="6516527" y="6191231"/>
            <a:ext cx="5255477" cy="1346716"/>
          </a:xfrm>
          <a:custGeom>
            <a:avLst/>
            <a:gdLst/>
            <a:ahLst/>
            <a:cxnLst/>
            <a:rect l="l" t="t" r="r" b="b"/>
            <a:pathLst>
              <a:path w="5255477" h="1346716">
                <a:moveTo>
                  <a:pt x="0" y="0"/>
                </a:moveTo>
                <a:lnTo>
                  <a:pt x="5255477" y="0"/>
                </a:lnTo>
                <a:lnTo>
                  <a:pt x="5255477" y="1346716"/>
                </a:lnTo>
                <a:lnTo>
                  <a:pt x="0" y="13467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nvGrpSpPr>
          <p:cNvPr id="18" name="Group 18"/>
          <p:cNvGrpSpPr/>
          <p:nvPr/>
        </p:nvGrpSpPr>
        <p:grpSpPr>
          <a:xfrm>
            <a:off x="12487368" y="3497620"/>
            <a:ext cx="3311229" cy="3317833"/>
            <a:chOff x="0" y="0"/>
            <a:chExt cx="812800" cy="814421"/>
          </a:xfrm>
        </p:grpSpPr>
        <p:sp>
          <p:nvSpPr>
            <p:cNvPr id="19" name="Freeform 19"/>
            <p:cNvSpPr/>
            <p:nvPr/>
          </p:nvSpPr>
          <p:spPr>
            <a:xfrm>
              <a:off x="1007" y="0"/>
              <a:ext cx="810787" cy="814421"/>
            </a:xfrm>
            <a:custGeom>
              <a:avLst/>
              <a:gdLst/>
              <a:ahLst/>
              <a:cxnLst/>
              <a:rect l="l" t="t" r="r" b="b"/>
              <a:pathLst>
                <a:path w="810787" h="814421">
                  <a:moveTo>
                    <a:pt x="405393" y="0"/>
                  </a:moveTo>
                  <a:cubicBezTo>
                    <a:pt x="629578" y="1003"/>
                    <a:pt x="810786" y="183023"/>
                    <a:pt x="810786" y="407211"/>
                  </a:cubicBezTo>
                  <a:cubicBezTo>
                    <a:pt x="810786" y="631398"/>
                    <a:pt x="629578" y="813418"/>
                    <a:pt x="405393" y="814421"/>
                  </a:cubicBezTo>
                  <a:cubicBezTo>
                    <a:pt x="181208" y="813418"/>
                    <a:pt x="0" y="631398"/>
                    <a:pt x="0" y="407211"/>
                  </a:cubicBezTo>
                  <a:cubicBezTo>
                    <a:pt x="0" y="183023"/>
                    <a:pt x="181208" y="1003"/>
                    <a:pt x="405393" y="0"/>
                  </a:cubicBezTo>
                  <a:close/>
                </a:path>
              </a:pathLst>
            </a:custGeom>
            <a:solidFill>
              <a:srgbClr val="FFFBE1"/>
            </a:solidFill>
            <a:ln w="19050">
              <a:solidFill>
                <a:srgbClr val="4E5248"/>
              </a:solidFill>
            </a:ln>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4200"/>
                </a:lnSpc>
                <a:spcBef>
                  <a:spcPct val="0"/>
                </a:spcBef>
              </a:pPr>
              <a:r>
                <a:rPr lang="en-US" sz="3000">
                  <a:solidFill>
                    <a:srgbClr val="000000"/>
                  </a:solidFill>
                  <a:latin typeface="Canva Sans"/>
                </a:rPr>
                <a:t>21081010223</a:t>
              </a:r>
            </a:p>
          </p:txBody>
        </p:sp>
      </p:grpSp>
      <p:sp>
        <p:nvSpPr>
          <p:cNvPr id="21" name="Freeform 21"/>
          <p:cNvSpPr/>
          <p:nvPr/>
        </p:nvSpPr>
        <p:spPr>
          <a:xfrm>
            <a:off x="11543819" y="6191231"/>
            <a:ext cx="5255477" cy="1346716"/>
          </a:xfrm>
          <a:custGeom>
            <a:avLst/>
            <a:gdLst/>
            <a:ahLst/>
            <a:cxnLst/>
            <a:rect l="l" t="t" r="r" b="b"/>
            <a:pathLst>
              <a:path w="5255477" h="1346716">
                <a:moveTo>
                  <a:pt x="0" y="0"/>
                </a:moveTo>
                <a:lnTo>
                  <a:pt x="5255476" y="0"/>
                </a:lnTo>
                <a:lnTo>
                  <a:pt x="5255476" y="1346716"/>
                </a:lnTo>
                <a:lnTo>
                  <a:pt x="0" y="13467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2" name="TextBox 22"/>
          <p:cNvSpPr txBox="1"/>
          <p:nvPr/>
        </p:nvSpPr>
        <p:spPr>
          <a:xfrm>
            <a:off x="1790493" y="6399528"/>
            <a:ext cx="4594750" cy="617733"/>
          </a:xfrm>
          <a:prstGeom prst="rect">
            <a:avLst/>
          </a:prstGeom>
        </p:spPr>
        <p:txBody>
          <a:bodyPr lIns="0" tIns="0" rIns="0" bIns="0" rtlCol="0" anchor="t">
            <a:spAutoFit/>
          </a:bodyPr>
          <a:lstStyle/>
          <a:p>
            <a:pPr algn="ctr">
              <a:lnSpc>
                <a:spcPts val="5599"/>
              </a:lnSpc>
            </a:pPr>
            <a:r>
              <a:rPr lang="en-US" sz="3600" dirty="0">
                <a:solidFill>
                  <a:srgbClr val="4E5248"/>
                </a:solidFill>
                <a:latin typeface="UID มนตรา บาง"/>
              </a:rPr>
              <a:t>DIAZ PRISHEILA D.</a:t>
            </a:r>
          </a:p>
        </p:txBody>
      </p:sp>
      <p:sp>
        <p:nvSpPr>
          <p:cNvPr id="23" name="TextBox 23"/>
          <p:cNvSpPr txBox="1"/>
          <p:nvPr/>
        </p:nvSpPr>
        <p:spPr>
          <a:xfrm>
            <a:off x="3824492" y="1181100"/>
            <a:ext cx="10639017" cy="992708"/>
          </a:xfrm>
          <a:prstGeom prst="rect">
            <a:avLst/>
          </a:prstGeom>
        </p:spPr>
        <p:txBody>
          <a:bodyPr lIns="0" tIns="0" rIns="0" bIns="0" rtlCol="0" anchor="t">
            <a:spAutoFit/>
          </a:bodyPr>
          <a:lstStyle/>
          <a:p>
            <a:pPr algn="ctr">
              <a:lnSpc>
                <a:spcPts val="8540"/>
              </a:lnSpc>
            </a:pPr>
            <a:r>
              <a:rPr lang="en-US" sz="4800" dirty="0">
                <a:solidFill>
                  <a:srgbClr val="4E5248"/>
                </a:solidFill>
                <a:latin typeface="UID ในตำนาน Bold"/>
              </a:rPr>
              <a:t>PERKENALAN KELOMPOK</a:t>
            </a:r>
          </a:p>
        </p:txBody>
      </p:sp>
      <p:sp>
        <p:nvSpPr>
          <p:cNvPr id="24" name="TextBox 24"/>
          <p:cNvSpPr txBox="1"/>
          <p:nvPr/>
        </p:nvSpPr>
        <p:spPr>
          <a:xfrm>
            <a:off x="6806659" y="6399528"/>
            <a:ext cx="4594750" cy="717550"/>
          </a:xfrm>
          <a:prstGeom prst="rect">
            <a:avLst/>
          </a:prstGeom>
        </p:spPr>
        <p:txBody>
          <a:bodyPr lIns="0" tIns="0" rIns="0" bIns="0" rtlCol="0" anchor="t">
            <a:spAutoFit/>
          </a:bodyPr>
          <a:lstStyle/>
          <a:p>
            <a:pPr algn="ctr">
              <a:lnSpc>
                <a:spcPts val="5599"/>
              </a:lnSpc>
            </a:pPr>
            <a:r>
              <a:rPr lang="en-US" sz="3999">
                <a:solidFill>
                  <a:srgbClr val="4E5248"/>
                </a:solidFill>
                <a:latin typeface="UID มนตรา บาง"/>
              </a:rPr>
              <a:t>SHINTA DWI A.</a:t>
            </a:r>
          </a:p>
        </p:txBody>
      </p:sp>
      <p:sp>
        <p:nvSpPr>
          <p:cNvPr id="25" name="TextBox 25"/>
          <p:cNvSpPr txBox="1"/>
          <p:nvPr/>
        </p:nvSpPr>
        <p:spPr>
          <a:xfrm>
            <a:off x="11845607" y="6399528"/>
            <a:ext cx="4594750" cy="717550"/>
          </a:xfrm>
          <a:prstGeom prst="rect">
            <a:avLst/>
          </a:prstGeom>
        </p:spPr>
        <p:txBody>
          <a:bodyPr lIns="0" tIns="0" rIns="0" bIns="0" rtlCol="0" anchor="t">
            <a:spAutoFit/>
          </a:bodyPr>
          <a:lstStyle/>
          <a:p>
            <a:pPr algn="ctr">
              <a:lnSpc>
                <a:spcPts val="5599"/>
              </a:lnSpc>
            </a:pPr>
            <a:r>
              <a:rPr lang="en-US" sz="3999">
                <a:solidFill>
                  <a:srgbClr val="4E5248"/>
                </a:solidFill>
                <a:latin typeface="UID มนตรา บาง"/>
              </a:rPr>
              <a:t>ACHMAD FAHMI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3"/>
        </a:solidFill>
        <a:effectLst/>
      </p:bgPr>
    </p:bg>
    <p:spTree>
      <p:nvGrpSpPr>
        <p:cNvPr id="1" name=""/>
        <p:cNvGrpSpPr/>
        <p:nvPr/>
      </p:nvGrpSpPr>
      <p:grpSpPr>
        <a:xfrm>
          <a:off x="0" y="0"/>
          <a:ext cx="0" cy="0"/>
          <a:chOff x="0" y="0"/>
          <a:chExt cx="0" cy="0"/>
        </a:xfrm>
      </p:grpSpPr>
      <p:sp>
        <p:nvSpPr>
          <p:cNvPr id="2" name="Freeform 2"/>
          <p:cNvSpPr/>
          <p:nvPr/>
        </p:nvSpPr>
        <p:spPr>
          <a:xfrm>
            <a:off x="14863820" y="1028700"/>
            <a:ext cx="2395480" cy="8229600"/>
          </a:xfrm>
          <a:custGeom>
            <a:avLst/>
            <a:gdLst/>
            <a:ahLst/>
            <a:cxnLst/>
            <a:rect l="l" t="t" r="r" b="b"/>
            <a:pathLst>
              <a:path w="2395480" h="822960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l="-243547"/>
            </a:stretch>
          </a:blipFill>
        </p:spPr>
      </p:sp>
      <p:sp>
        <p:nvSpPr>
          <p:cNvPr id="3" name="Freeform 3"/>
          <p:cNvSpPr/>
          <p:nvPr/>
        </p:nvSpPr>
        <p:spPr>
          <a:xfrm>
            <a:off x="7642358"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7052742" flipV="1">
            <a:off x="15742772" y="7337400"/>
            <a:ext cx="1661939" cy="1942841"/>
          </a:xfrm>
          <a:custGeom>
            <a:avLst/>
            <a:gdLst/>
            <a:ahLst/>
            <a:cxnLst/>
            <a:rect l="l" t="t" r="r" b="b"/>
            <a:pathLst>
              <a:path w="1661939" h="1942841">
                <a:moveTo>
                  <a:pt x="0" y="1942842"/>
                </a:moveTo>
                <a:lnTo>
                  <a:pt x="1661939" y="1942842"/>
                </a:lnTo>
                <a:lnTo>
                  <a:pt x="1661939" y="0"/>
                </a:lnTo>
                <a:lnTo>
                  <a:pt x="0" y="0"/>
                </a:lnTo>
                <a:lnTo>
                  <a:pt x="0" y="1942842"/>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9144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6591192" flipH="1" flipV="1">
            <a:off x="3824492" y="1230527"/>
            <a:ext cx="1204708" cy="1408329"/>
          </a:xfrm>
          <a:custGeom>
            <a:avLst/>
            <a:gdLst/>
            <a:ahLst/>
            <a:cxnLst/>
            <a:rect l="l" t="t" r="r" b="b"/>
            <a:pathLst>
              <a:path w="1204708" h="1408329">
                <a:moveTo>
                  <a:pt x="1204708" y="1408329"/>
                </a:moveTo>
                <a:lnTo>
                  <a:pt x="0" y="1408329"/>
                </a:lnTo>
                <a:lnTo>
                  <a:pt x="0" y="0"/>
                </a:lnTo>
                <a:lnTo>
                  <a:pt x="1204708" y="0"/>
                </a:lnTo>
                <a:lnTo>
                  <a:pt x="1204708" y="14083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4543923" y="1028700"/>
            <a:ext cx="6287862" cy="1744882"/>
          </a:xfrm>
          <a:custGeom>
            <a:avLst/>
            <a:gdLst/>
            <a:ahLst/>
            <a:cxnLst/>
            <a:rect l="l" t="t" r="r" b="b"/>
            <a:pathLst>
              <a:path w="6287862" h="1744882">
                <a:moveTo>
                  <a:pt x="0" y="0"/>
                </a:moveTo>
                <a:lnTo>
                  <a:pt x="6287862" y="0"/>
                </a:lnTo>
                <a:lnTo>
                  <a:pt x="6287862"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a:off x="8470964" y="1028700"/>
            <a:ext cx="5249508" cy="1744882"/>
          </a:xfrm>
          <a:custGeom>
            <a:avLst/>
            <a:gdLst/>
            <a:ahLst/>
            <a:cxnLst/>
            <a:rect l="l" t="t" r="r" b="b"/>
            <a:pathLst>
              <a:path w="5249508" h="1744882">
                <a:moveTo>
                  <a:pt x="0" y="0"/>
                </a:moveTo>
                <a:lnTo>
                  <a:pt x="5249508" y="0"/>
                </a:lnTo>
                <a:lnTo>
                  <a:pt x="5249508"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l="-19780"/>
            </a:stretch>
          </a:blipFill>
        </p:spPr>
      </p:sp>
      <p:sp>
        <p:nvSpPr>
          <p:cNvPr id="9" name="Freeform 9"/>
          <p:cNvSpPr/>
          <p:nvPr/>
        </p:nvSpPr>
        <p:spPr>
          <a:xfrm>
            <a:off x="1234556" y="3086100"/>
            <a:ext cx="10713687" cy="6408733"/>
          </a:xfrm>
          <a:custGeom>
            <a:avLst/>
            <a:gdLst/>
            <a:ahLst/>
            <a:cxnLst/>
            <a:rect l="l" t="t" r="r" b="b"/>
            <a:pathLst>
              <a:path w="10713687" h="6408733">
                <a:moveTo>
                  <a:pt x="0" y="0"/>
                </a:moveTo>
                <a:lnTo>
                  <a:pt x="10713688" y="0"/>
                </a:lnTo>
                <a:lnTo>
                  <a:pt x="10713688" y="6408733"/>
                </a:lnTo>
                <a:lnTo>
                  <a:pt x="0" y="640873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a:off x="7592122" y="3086100"/>
            <a:ext cx="9142468" cy="6408733"/>
          </a:xfrm>
          <a:custGeom>
            <a:avLst/>
            <a:gdLst/>
            <a:ahLst/>
            <a:cxnLst/>
            <a:rect l="l" t="t" r="r" b="b"/>
            <a:pathLst>
              <a:path w="9142468" h="6408733">
                <a:moveTo>
                  <a:pt x="0" y="0"/>
                </a:moveTo>
                <a:lnTo>
                  <a:pt x="9142468" y="0"/>
                </a:lnTo>
                <a:lnTo>
                  <a:pt x="9142468" y="6408733"/>
                </a:lnTo>
                <a:lnTo>
                  <a:pt x="0" y="6408733"/>
                </a:lnTo>
                <a:lnTo>
                  <a:pt x="0" y="0"/>
                </a:lnTo>
                <a:close/>
              </a:path>
            </a:pathLst>
          </a:custGeom>
          <a:blipFill>
            <a:blip r:embed="rId8">
              <a:extLst>
                <a:ext uri="{96DAC541-7B7A-43D3-8B79-37D633B846F1}">
                  <asvg:svgBlip xmlns:asvg="http://schemas.microsoft.com/office/drawing/2016/SVG/main" xmlns="" r:embed="rId9"/>
                </a:ext>
              </a:extLst>
            </a:blip>
            <a:stretch>
              <a:fillRect l="-17185"/>
            </a:stretch>
          </a:blipFill>
        </p:spPr>
      </p:sp>
      <p:sp>
        <p:nvSpPr>
          <p:cNvPr id="11" name="TextBox 11"/>
          <p:cNvSpPr txBox="1"/>
          <p:nvPr/>
        </p:nvSpPr>
        <p:spPr>
          <a:xfrm>
            <a:off x="5850296" y="1170397"/>
            <a:ext cx="6587408" cy="1153703"/>
          </a:xfrm>
          <a:prstGeom prst="rect">
            <a:avLst/>
          </a:prstGeom>
        </p:spPr>
        <p:txBody>
          <a:bodyPr lIns="0" tIns="0" rIns="0" bIns="0" rtlCol="0" anchor="t">
            <a:spAutoFit/>
          </a:bodyPr>
          <a:lstStyle/>
          <a:p>
            <a:pPr algn="ctr">
              <a:lnSpc>
                <a:spcPts val="8540"/>
              </a:lnSpc>
            </a:pPr>
            <a:r>
              <a:rPr lang="en-US" sz="6100" dirty="0">
                <a:solidFill>
                  <a:srgbClr val="4E5248"/>
                </a:solidFill>
                <a:latin typeface="UID ในตำนาน Bold"/>
              </a:rPr>
              <a:t>STUDI KASUS</a:t>
            </a:r>
          </a:p>
        </p:txBody>
      </p:sp>
      <p:sp>
        <p:nvSpPr>
          <p:cNvPr id="12" name="TextBox 12"/>
          <p:cNvSpPr txBox="1"/>
          <p:nvPr/>
        </p:nvSpPr>
        <p:spPr>
          <a:xfrm>
            <a:off x="1849743" y="3959071"/>
            <a:ext cx="14588514" cy="4349750"/>
          </a:xfrm>
          <a:prstGeom prst="rect">
            <a:avLst/>
          </a:prstGeom>
        </p:spPr>
        <p:txBody>
          <a:bodyPr lIns="0" tIns="0" rIns="0" bIns="0" rtlCol="0" anchor="t">
            <a:spAutoFit/>
          </a:bodyPr>
          <a:lstStyle/>
          <a:p>
            <a:pPr>
              <a:lnSpc>
                <a:spcPts val="4900"/>
              </a:lnSpc>
            </a:pPr>
            <a:r>
              <a:rPr lang="en-US" sz="3500">
                <a:solidFill>
                  <a:srgbClr val="4E5248"/>
                </a:solidFill>
                <a:latin typeface="UID มนตรา บาง"/>
              </a:rPr>
              <a:t>Penyakit padi dapat diketahui dari tingkat suhu cuaca, ph tanah, dan kelembaban tanah. Untuk mengetahui gejala-gejala penyakit harus memerlukan seorang ahli atau pakar. Sedangkan jumlah pakar yang terbatas dan tidak bisa mengatasi permasalah petani secara bersamaan. Maka, kelompok kami membuat sebuah sistem yang dapat mendeteksi gejala-gejala penyakit padi menggunakan logika Fuzzy dengan metode mamdani dan tsukomoto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DF3"/>
        </a:solidFill>
        <a:effectLst/>
      </p:bgPr>
    </p:bg>
    <p:spTree>
      <p:nvGrpSpPr>
        <p:cNvPr id="1" name=""/>
        <p:cNvGrpSpPr/>
        <p:nvPr/>
      </p:nvGrpSpPr>
      <p:grpSpPr>
        <a:xfrm>
          <a:off x="0" y="0"/>
          <a:ext cx="0" cy="0"/>
          <a:chOff x="0" y="0"/>
          <a:chExt cx="0" cy="0"/>
        </a:xfrm>
      </p:grpSpPr>
      <p:sp>
        <p:nvSpPr>
          <p:cNvPr id="2" name="Freeform 2"/>
          <p:cNvSpPr/>
          <p:nvPr/>
        </p:nvSpPr>
        <p:spPr>
          <a:xfrm>
            <a:off x="14863820" y="1028700"/>
            <a:ext cx="2395480" cy="8229600"/>
          </a:xfrm>
          <a:custGeom>
            <a:avLst/>
            <a:gdLst/>
            <a:ahLst/>
            <a:cxnLst/>
            <a:rect l="l" t="t" r="r" b="b"/>
            <a:pathLst>
              <a:path w="2395480" h="822960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l="-243547"/>
            </a:stretch>
          </a:blipFill>
        </p:spPr>
      </p:sp>
      <p:sp>
        <p:nvSpPr>
          <p:cNvPr id="3" name="Freeform 3"/>
          <p:cNvSpPr/>
          <p:nvPr/>
        </p:nvSpPr>
        <p:spPr>
          <a:xfrm>
            <a:off x="7642358"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9144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2863293">
            <a:off x="9382" y="151507"/>
            <a:ext cx="1810036" cy="3166245"/>
          </a:xfrm>
          <a:custGeom>
            <a:avLst/>
            <a:gdLst/>
            <a:ahLst/>
            <a:cxnLst/>
            <a:rect l="l" t="t" r="r" b="b"/>
            <a:pathLst>
              <a:path w="1810036" h="3166245">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rot="-4190520">
            <a:off x="16354282" y="290998"/>
            <a:ext cx="1810036" cy="3166245"/>
          </a:xfrm>
          <a:custGeom>
            <a:avLst/>
            <a:gdLst/>
            <a:ahLst/>
            <a:cxnLst/>
            <a:rect l="l" t="t" r="r" b="b"/>
            <a:pathLst>
              <a:path w="1810036" h="3166245">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4543923" y="1028700"/>
            <a:ext cx="6287862" cy="1744882"/>
          </a:xfrm>
          <a:custGeom>
            <a:avLst/>
            <a:gdLst/>
            <a:ahLst/>
            <a:cxnLst/>
            <a:rect l="l" t="t" r="r" b="b"/>
            <a:pathLst>
              <a:path w="6287862" h="1744882">
                <a:moveTo>
                  <a:pt x="0" y="0"/>
                </a:moveTo>
                <a:lnTo>
                  <a:pt x="6287862" y="0"/>
                </a:lnTo>
                <a:lnTo>
                  <a:pt x="6287862"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a:off x="8470964" y="1028700"/>
            <a:ext cx="5249508" cy="1744882"/>
          </a:xfrm>
          <a:custGeom>
            <a:avLst/>
            <a:gdLst/>
            <a:ahLst/>
            <a:cxnLst/>
            <a:rect l="l" t="t" r="r" b="b"/>
            <a:pathLst>
              <a:path w="5249508" h="1744882">
                <a:moveTo>
                  <a:pt x="0" y="0"/>
                </a:moveTo>
                <a:lnTo>
                  <a:pt x="5249508" y="0"/>
                </a:lnTo>
                <a:lnTo>
                  <a:pt x="5249508"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l="-19780"/>
            </a:stretch>
          </a:blipFill>
        </p:spPr>
      </p:sp>
      <p:sp>
        <p:nvSpPr>
          <p:cNvPr id="9" name="TextBox 9"/>
          <p:cNvSpPr txBox="1"/>
          <p:nvPr/>
        </p:nvSpPr>
        <p:spPr>
          <a:xfrm>
            <a:off x="3824492" y="1170397"/>
            <a:ext cx="10639017" cy="1153703"/>
          </a:xfrm>
          <a:prstGeom prst="rect">
            <a:avLst/>
          </a:prstGeom>
        </p:spPr>
        <p:txBody>
          <a:bodyPr lIns="0" tIns="0" rIns="0" bIns="0" rtlCol="0" anchor="t">
            <a:spAutoFit/>
          </a:bodyPr>
          <a:lstStyle/>
          <a:p>
            <a:pPr algn="ctr">
              <a:lnSpc>
                <a:spcPts val="8540"/>
              </a:lnSpc>
            </a:pPr>
            <a:r>
              <a:rPr lang="en-US" sz="6100" dirty="0">
                <a:solidFill>
                  <a:srgbClr val="4E5248"/>
                </a:solidFill>
                <a:latin typeface="UID ในตำนาน Bold"/>
              </a:rPr>
              <a:t>METODE MAMDANI</a:t>
            </a:r>
          </a:p>
        </p:txBody>
      </p:sp>
      <p:sp>
        <p:nvSpPr>
          <p:cNvPr id="10" name="Freeform 10"/>
          <p:cNvSpPr/>
          <p:nvPr/>
        </p:nvSpPr>
        <p:spPr>
          <a:xfrm>
            <a:off x="1028700" y="3086100"/>
            <a:ext cx="10919544" cy="6531872"/>
          </a:xfrm>
          <a:custGeom>
            <a:avLst/>
            <a:gdLst/>
            <a:ahLst/>
            <a:cxnLst/>
            <a:rect l="l" t="t" r="r" b="b"/>
            <a:pathLst>
              <a:path w="10919544" h="6531872">
                <a:moveTo>
                  <a:pt x="0" y="0"/>
                </a:moveTo>
                <a:lnTo>
                  <a:pt x="10919544" y="0"/>
                </a:lnTo>
                <a:lnTo>
                  <a:pt x="10919544" y="6531872"/>
                </a:lnTo>
                <a:lnTo>
                  <a:pt x="0" y="653187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a:off x="7592122" y="3086100"/>
            <a:ext cx="9318134" cy="6531872"/>
          </a:xfrm>
          <a:custGeom>
            <a:avLst/>
            <a:gdLst/>
            <a:ahLst/>
            <a:cxnLst/>
            <a:rect l="l" t="t" r="r" b="b"/>
            <a:pathLst>
              <a:path w="9318134" h="6531872">
                <a:moveTo>
                  <a:pt x="0" y="0"/>
                </a:moveTo>
                <a:lnTo>
                  <a:pt x="9318134" y="0"/>
                </a:lnTo>
                <a:lnTo>
                  <a:pt x="9318134" y="6531872"/>
                </a:lnTo>
                <a:lnTo>
                  <a:pt x="0" y="6531872"/>
                </a:lnTo>
                <a:lnTo>
                  <a:pt x="0" y="0"/>
                </a:lnTo>
                <a:close/>
              </a:path>
            </a:pathLst>
          </a:custGeom>
          <a:blipFill>
            <a:blip r:embed="rId8">
              <a:extLst>
                <a:ext uri="{96DAC541-7B7A-43D3-8B79-37D633B846F1}">
                  <asvg:svgBlip xmlns:asvg="http://schemas.microsoft.com/office/drawing/2016/SVG/main" xmlns="" r:embed="rId9"/>
                </a:ext>
              </a:extLst>
            </a:blip>
            <a:stretch>
              <a:fillRect l="-17185"/>
            </a:stretch>
          </a:blipFill>
        </p:spPr>
      </p:sp>
      <p:sp>
        <p:nvSpPr>
          <p:cNvPr id="12" name="TextBox 12"/>
          <p:cNvSpPr txBox="1"/>
          <p:nvPr/>
        </p:nvSpPr>
        <p:spPr>
          <a:xfrm>
            <a:off x="1500719" y="3544066"/>
            <a:ext cx="15286561" cy="5501640"/>
          </a:xfrm>
          <a:prstGeom prst="rect">
            <a:avLst/>
          </a:prstGeom>
        </p:spPr>
        <p:txBody>
          <a:bodyPr lIns="0" tIns="0" rIns="0" bIns="0" rtlCol="0" anchor="t">
            <a:spAutoFit/>
          </a:bodyPr>
          <a:lstStyle/>
          <a:p>
            <a:pPr marL="842010" lvl="1" indent="-421005">
              <a:lnSpc>
                <a:spcPts val="5459"/>
              </a:lnSpc>
              <a:buFont typeface="Arial"/>
              <a:buChar char="•"/>
            </a:pPr>
            <a:r>
              <a:rPr lang="en-US" sz="3900">
                <a:solidFill>
                  <a:srgbClr val="4E5248"/>
                </a:solidFill>
                <a:latin typeface="UID มนตรา บาง"/>
              </a:rPr>
              <a:t>Metode Mamdani ialah salah satu metode yang digunakan dalam logika fuzzy untuk mengambil keputusan. Metode Mamdani menggunakan aturan-aturan fuzzy berdasarkan kondisi "jika ... maka ..." untuk menghubungkan input ke output.</a:t>
            </a:r>
          </a:p>
          <a:p>
            <a:pPr marL="842010" lvl="1" indent="-421005">
              <a:lnSpc>
                <a:spcPts val="5459"/>
              </a:lnSpc>
              <a:buFont typeface="Arial"/>
              <a:buChar char="•"/>
            </a:pPr>
            <a:r>
              <a:rPr lang="en-US" sz="3900">
                <a:solidFill>
                  <a:srgbClr val="4E5248"/>
                </a:solidFill>
                <a:latin typeface="UID มนตรา บาง"/>
              </a:rPr>
              <a:t>Konsep dasar dalam logika fuzzy adalah memperluas pemikiran biner (ya/tidak, 0/1) menjadi pemikiran yang memungkinkan tingkat keanggotaan sejalan dengan derajat kebenaran.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DF3"/>
        </a:solidFill>
        <a:effectLst/>
      </p:bgPr>
    </p:bg>
    <p:spTree>
      <p:nvGrpSpPr>
        <p:cNvPr id="1" name=""/>
        <p:cNvGrpSpPr/>
        <p:nvPr/>
      </p:nvGrpSpPr>
      <p:grpSpPr>
        <a:xfrm>
          <a:off x="0" y="0"/>
          <a:ext cx="0" cy="0"/>
          <a:chOff x="0" y="0"/>
          <a:chExt cx="0" cy="0"/>
        </a:xfrm>
      </p:grpSpPr>
      <p:sp>
        <p:nvSpPr>
          <p:cNvPr id="2" name="Freeform 2"/>
          <p:cNvSpPr/>
          <p:nvPr/>
        </p:nvSpPr>
        <p:spPr>
          <a:xfrm>
            <a:off x="14863820" y="1028700"/>
            <a:ext cx="2395480" cy="8229600"/>
          </a:xfrm>
          <a:custGeom>
            <a:avLst/>
            <a:gdLst/>
            <a:ahLst/>
            <a:cxnLst/>
            <a:rect l="l" t="t" r="r" b="b"/>
            <a:pathLst>
              <a:path w="2395480" h="822960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l="-243547"/>
            </a:stretch>
          </a:blipFill>
        </p:spPr>
      </p:sp>
      <p:sp>
        <p:nvSpPr>
          <p:cNvPr id="3" name="Freeform 3"/>
          <p:cNvSpPr/>
          <p:nvPr/>
        </p:nvSpPr>
        <p:spPr>
          <a:xfrm>
            <a:off x="7642358"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9144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2863293">
            <a:off x="9382" y="151507"/>
            <a:ext cx="1810036" cy="3166245"/>
          </a:xfrm>
          <a:custGeom>
            <a:avLst/>
            <a:gdLst/>
            <a:ahLst/>
            <a:cxnLst/>
            <a:rect l="l" t="t" r="r" b="b"/>
            <a:pathLst>
              <a:path w="1810036" h="3166245">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rot="-4190520">
            <a:off x="16354282" y="290998"/>
            <a:ext cx="1810036" cy="3166245"/>
          </a:xfrm>
          <a:custGeom>
            <a:avLst/>
            <a:gdLst/>
            <a:ahLst/>
            <a:cxnLst/>
            <a:rect l="l" t="t" r="r" b="b"/>
            <a:pathLst>
              <a:path w="1810036" h="3166245">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4543923" y="1028700"/>
            <a:ext cx="6287862" cy="1744882"/>
          </a:xfrm>
          <a:custGeom>
            <a:avLst/>
            <a:gdLst/>
            <a:ahLst/>
            <a:cxnLst/>
            <a:rect l="l" t="t" r="r" b="b"/>
            <a:pathLst>
              <a:path w="6287862" h="1744882">
                <a:moveTo>
                  <a:pt x="0" y="0"/>
                </a:moveTo>
                <a:lnTo>
                  <a:pt x="6287862" y="0"/>
                </a:lnTo>
                <a:lnTo>
                  <a:pt x="6287862"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a:off x="8470964" y="1028700"/>
            <a:ext cx="5249508" cy="1744882"/>
          </a:xfrm>
          <a:custGeom>
            <a:avLst/>
            <a:gdLst/>
            <a:ahLst/>
            <a:cxnLst/>
            <a:rect l="l" t="t" r="r" b="b"/>
            <a:pathLst>
              <a:path w="5249508" h="1744882">
                <a:moveTo>
                  <a:pt x="0" y="0"/>
                </a:moveTo>
                <a:lnTo>
                  <a:pt x="5249508" y="0"/>
                </a:lnTo>
                <a:lnTo>
                  <a:pt x="5249508"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l="-19780"/>
            </a:stretch>
          </a:blipFill>
        </p:spPr>
      </p:sp>
      <p:sp>
        <p:nvSpPr>
          <p:cNvPr id="9" name="TextBox 9"/>
          <p:cNvSpPr txBox="1"/>
          <p:nvPr/>
        </p:nvSpPr>
        <p:spPr>
          <a:xfrm>
            <a:off x="3824492" y="1170397"/>
            <a:ext cx="10639017" cy="1153703"/>
          </a:xfrm>
          <a:prstGeom prst="rect">
            <a:avLst/>
          </a:prstGeom>
        </p:spPr>
        <p:txBody>
          <a:bodyPr lIns="0" tIns="0" rIns="0" bIns="0" rtlCol="0" anchor="t">
            <a:spAutoFit/>
          </a:bodyPr>
          <a:lstStyle/>
          <a:p>
            <a:pPr algn="ctr">
              <a:lnSpc>
                <a:spcPts val="8540"/>
              </a:lnSpc>
            </a:pPr>
            <a:r>
              <a:rPr lang="en-US" sz="6100" dirty="0">
                <a:solidFill>
                  <a:srgbClr val="4E5248"/>
                </a:solidFill>
                <a:latin typeface="UID ในตำนาน Bold"/>
              </a:rPr>
              <a:t>METODE TSUKOMOTO</a:t>
            </a:r>
          </a:p>
        </p:txBody>
      </p:sp>
      <p:sp>
        <p:nvSpPr>
          <p:cNvPr id="10" name="Freeform 10"/>
          <p:cNvSpPr/>
          <p:nvPr/>
        </p:nvSpPr>
        <p:spPr>
          <a:xfrm>
            <a:off x="1028700" y="3086100"/>
            <a:ext cx="10919544" cy="6531872"/>
          </a:xfrm>
          <a:custGeom>
            <a:avLst/>
            <a:gdLst/>
            <a:ahLst/>
            <a:cxnLst/>
            <a:rect l="l" t="t" r="r" b="b"/>
            <a:pathLst>
              <a:path w="10919544" h="6531872">
                <a:moveTo>
                  <a:pt x="0" y="0"/>
                </a:moveTo>
                <a:lnTo>
                  <a:pt x="10919544" y="0"/>
                </a:lnTo>
                <a:lnTo>
                  <a:pt x="10919544" y="6531872"/>
                </a:lnTo>
                <a:lnTo>
                  <a:pt x="0" y="653187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a:off x="7592122" y="3086100"/>
            <a:ext cx="9318134" cy="6531872"/>
          </a:xfrm>
          <a:custGeom>
            <a:avLst/>
            <a:gdLst/>
            <a:ahLst/>
            <a:cxnLst/>
            <a:rect l="l" t="t" r="r" b="b"/>
            <a:pathLst>
              <a:path w="9318134" h="6531872">
                <a:moveTo>
                  <a:pt x="0" y="0"/>
                </a:moveTo>
                <a:lnTo>
                  <a:pt x="9318134" y="0"/>
                </a:lnTo>
                <a:lnTo>
                  <a:pt x="9318134" y="6531872"/>
                </a:lnTo>
                <a:lnTo>
                  <a:pt x="0" y="6531872"/>
                </a:lnTo>
                <a:lnTo>
                  <a:pt x="0" y="0"/>
                </a:lnTo>
                <a:close/>
              </a:path>
            </a:pathLst>
          </a:custGeom>
          <a:blipFill>
            <a:blip r:embed="rId8">
              <a:extLst>
                <a:ext uri="{96DAC541-7B7A-43D3-8B79-37D633B846F1}">
                  <asvg:svgBlip xmlns:asvg="http://schemas.microsoft.com/office/drawing/2016/SVG/main" xmlns="" r:embed="rId9"/>
                </a:ext>
              </a:extLst>
            </a:blip>
            <a:stretch>
              <a:fillRect l="-17185"/>
            </a:stretch>
          </a:blipFill>
        </p:spPr>
      </p:sp>
      <p:sp>
        <p:nvSpPr>
          <p:cNvPr id="12" name="TextBox 12"/>
          <p:cNvSpPr txBox="1"/>
          <p:nvPr/>
        </p:nvSpPr>
        <p:spPr>
          <a:xfrm>
            <a:off x="1435611" y="3285621"/>
            <a:ext cx="15026128" cy="6018530"/>
          </a:xfrm>
          <a:prstGeom prst="rect">
            <a:avLst/>
          </a:prstGeom>
        </p:spPr>
        <p:txBody>
          <a:bodyPr lIns="0" tIns="0" rIns="0" bIns="0" rtlCol="0" anchor="t">
            <a:spAutoFit/>
          </a:bodyPr>
          <a:lstStyle/>
          <a:p>
            <a:pPr marL="820421" lvl="1" indent="-410210">
              <a:lnSpc>
                <a:spcPts val="5320"/>
              </a:lnSpc>
              <a:buFont typeface="Arial"/>
              <a:buChar char="•"/>
            </a:pPr>
            <a:r>
              <a:rPr lang="en-US" sz="3800">
                <a:solidFill>
                  <a:srgbClr val="4E5248"/>
                </a:solidFill>
                <a:latin typeface="UID มนตรา บาง"/>
              </a:rPr>
              <a:t>Metode Tsukomoto adalah pendekatan matematis yang digunakan untuk mengatasi ketidakpastian dan ambiguitas dalam pengambilan keputusan. </a:t>
            </a:r>
          </a:p>
          <a:p>
            <a:pPr marL="820421" lvl="1" indent="-410210">
              <a:lnSpc>
                <a:spcPts val="5320"/>
              </a:lnSpc>
              <a:buFont typeface="Arial"/>
              <a:buChar char="•"/>
            </a:pPr>
            <a:r>
              <a:rPr lang="en-US" sz="3800">
                <a:solidFill>
                  <a:srgbClr val="4E5248"/>
                </a:solidFill>
                <a:latin typeface="UID มนตรา บาง"/>
              </a:rPr>
              <a:t>Logika fuzzy memperluas pemikiran biner (ya/tidak, 0/1) menjadi pemikiran yang memperhitungkan tingkat keanggotaan dan derajat kebenaran.</a:t>
            </a:r>
          </a:p>
          <a:p>
            <a:pPr marL="820421" lvl="1" indent="-410210">
              <a:lnSpc>
                <a:spcPts val="5320"/>
              </a:lnSpc>
              <a:buFont typeface="Arial"/>
              <a:buChar char="•"/>
            </a:pPr>
            <a:r>
              <a:rPr lang="en-US" sz="3800">
                <a:solidFill>
                  <a:srgbClr val="4E5248"/>
                </a:solidFill>
                <a:latin typeface="UID มนตรา บาง"/>
              </a:rPr>
              <a:t>Metode Tsukomoto menghubungkan input dengan output menggunakan aturan-aturan fuzzy yang berbentuk "jika A maka B", di mana A dan B adalah himpunan fuzzy.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DB8C"/>
        </a:solidFill>
        <a:effectLst/>
      </p:bgPr>
    </p:bg>
    <p:spTree>
      <p:nvGrpSpPr>
        <p:cNvPr id="1" name=""/>
        <p:cNvGrpSpPr/>
        <p:nvPr/>
      </p:nvGrpSpPr>
      <p:grpSpPr>
        <a:xfrm>
          <a:off x="0" y="0"/>
          <a:ext cx="0" cy="0"/>
          <a:chOff x="0" y="0"/>
          <a:chExt cx="0" cy="0"/>
        </a:xfrm>
      </p:grpSpPr>
      <p:grpSp>
        <p:nvGrpSpPr>
          <p:cNvPr id="2" name="Group 2"/>
          <p:cNvGrpSpPr/>
          <p:nvPr/>
        </p:nvGrpSpPr>
        <p:grpSpPr>
          <a:xfrm>
            <a:off x="914400" y="1028700"/>
            <a:ext cx="16344900" cy="8229600"/>
            <a:chOff x="0" y="0"/>
            <a:chExt cx="21793200" cy="10972800"/>
          </a:xfrm>
        </p:grpSpPr>
        <p:sp>
          <p:nvSpPr>
            <p:cNvPr id="3" name="Freeform 3"/>
            <p:cNvSpPr/>
            <p:nvPr/>
          </p:nvSpPr>
          <p:spPr>
            <a:xfrm>
              <a:off x="18599227" y="0"/>
              <a:ext cx="3193973" cy="10972800"/>
            </a:xfrm>
            <a:custGeom>
              <a:avLst/>
              <a:gdLst/>
              <a:ahLst/>
              <a:cxnLst/>
              <a:rect l="l" t="t" r="r" b="b"/>
              <a:pathLst>
                <a:path w="3193973" h="10972800">
                  <a:moveTo>
                    <a:pt x="0" y="0"/>
                  </a:moveTo>
                  <a:lnTo>
                    <a:pt x="3193973" y="0"/>
                  </a:lnTo>
                  <a:lnTo>
                    <a:pt x="3193973"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l="-243547"/>
              </a:stretch>
            </a:blipFill>
          </p:spPr>
        </p:sp>
        <p:sp>
          <p:nvSpPr>
            <p:cNvPr id="4" name="Freeform 4"/>
            <p:cNvSpPr/>
            <p:nvPr/>
          </p:nvSpPr>
          <p:spPr>
            <a:xfrm>
              <a:off x="8970611" y="0"/>
              <a:ext cx="10972800" cy="10972800"/>
            </a:xfrm>
            <a:custGeom>
              <a:avLst/>
              <a:gdLst/>
              <a:ahLst/>
              <a:cxnLst/>
              <a:rect l="l" t="t" r="r" b="b"/>
              <a:pathLst>
                <a:path w="10972800" h="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0" y="0"/>
              <a:ext cx="10972800" cy="10972800"/>
            </a:xfrm>
            <a:custGeom>
              <a:avLst/>
              <a:gdLst/>
              <a:ahLst/>
              <a:cxnLst/>
              <a:rect l="l" t="t" r="r" b="b"/>
              <a:pathLst>
                <a:path w="10972800" h="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a:stretch>
            </a:blipFill>
          </p:spPr>
        </p:sp>
      </p:grpSp>
      <p:sp>
        <p:nvSpPr>
          <p:cNvPr id="6" name="Freeform 6"/>
          <p:cNvSpPr/>
          <p:nvPr/>
        </p:nvSpPr>
        <p:spPr>
          <a:xfrm>
            <a:off x="1542464" y="395015"/>
            <a:ext cx="6880968" cy="1909469"/>
          </a:xfrm>
          <a:custGeom>
            <a:avLst/>
            <a:gdLst/>
            <a:ahLst/>
            <a:cxnLst/>
            <a:rect l="l" t="t" r="r" b="b"/>
            <a:pathLst>
              <a:path w="6880968" h="1909469">
                <a:moveTo>
                  <a:pt x="0" y="0"/>
                </a:moveTo>
                <a:lnTo>
                  <a:pt x="6880968" y="0"/>
                </a:lnTo>
                <a:lnTo>
                  <a:pt x="6880968" y="1909469"/>
                </a:lnTo>
                <a:lnTo>
                  <a:pt x="0" y="190946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1542464" y="647700"/>
            <a:ext cx="6880968" cy="919162"/>
          </a:xfrm>
          <a:prstGeom prst="rect">
            <a:avLst/>
          </a:prstGeom>
        </p:spPr>
        <p:txBody>
          <a:bodyPr lIns="0" tIns="0" rIns="0" bIns="0" rtlCol="0" anchor="t">
            <a:spAutoFit/>
          </a:bodyPr>
          <a:lstStyle/>
          <a:p>
            <a:pPr algn="ctr">
              <a:lnSpc>
                <a:spcPts val="8120"/>
              </a:lnSpc>
            </a:pPr>
            <a:r>
              <a:rPr lang="en-US" sz="4800" dirty="0">
                <a:solidFill>
                  <a:srgbClr val="4E5248"/>
                </a:solidFill>
                <a:latin typeface="UID ในตำนาน Bold"/>
              </a:rPr>
              <a:t>PERBEDAAN METODE</a:t>
            </a:r>
          </a:p>
        </p:txBody>
      </p:sp>
      <p:sp>
        <p:nvSpPr>
          <p:cNvPr id="8" name="Freeform 8"/>
          <p:cNvSpPr/>
          <p:nvPr/>
        </p:nvSpPr>
        <p:spPr>
          <a:xfrm rot="-8307190" flipH="1" flipV="1">
            <a:off x="-42642" y="7668470"/>
            <a:ext cx="1914084" cy="3348251"/>
          </a:xfrm>
          <a:custGeom>
            <a:avLst/>
            <a:gdLst/>
            <a:ahLst/>
            <a:cxnLst/>
            <a:rect l="l" t="t" r="r" b="b"/>
            <a:pathLst>
              <a:path w="1914084" h="3348251">
                <a:moveTo>
                  <a:pt x="1914084" y="3348252"/>
                </a:moveTo>
                <a:lnTo>
                  <a:pt x="0" y="3348252"/>
                </a:lnTo>
                <a:lnTo>
                  <a:pt x="0" y="0"/>
                </a:lnTo>
                <a:lnTo>
                  <a:pt x="1914084" y="0"/>
                </a:lnTo>
                <a:lnTo>
                  <a:pt x="1914084" y="3348252"/>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9" name="Group 9"/>
          <p:cNvGrpSpPr/>
          <p:nvPr/>
        </p:nvGrpSpPr>
        <p:grpSpPr>
          <a:xfrm>
            <a:off x="914400" y="2967053"/>
            <a:ext cx="16654786" cy="6961156"/>
            <a:chOff x="0" y="0"/>
            <a:chExt cx="22206381" cy="9281541"/>
          </a:xfrm>
        </p:grpSpPr>
        <p:sp>
          <p:nvSpPr>
            <p:cNvPr id="10" name="Freeform 10"/>
            <p:cNvSpPr/>
            <p:nvPr/>
          </p:nvSpPr>
          <p:spPr>
            <a:xfrm>
              <a:off x="0" y="0"/>
              <a:ext cx="15516254" cy="9281541"/>
            </a:xfrm>
            <a:custGeom>
              <a:avLst/>
              <a:gdLst/>
              <a:ahLst/>
              <a:cxnLst/>
              <a:rect l="l" t="t" r="r" b="b"/>
              <a:pathLst>
                <a:path w="15516254" h="9281541">
                  <a:moveTo>
                    <a:pt x="0" y="0"/>
                  </a:moveTo>
                  <a:lnTo>
                    <a:pt x="15516254" y="0"/>
                  </a:lnTo>
                  <a:lnTo>
                    <a:pt x="15516254" y="9281541"/>
                  </a:lnTo>
                  <a:lnTo>
                    <a:pt x="0" y="928154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a:off x="8965669" y="0"/>
              <a:ext cx="13240712" cy="9281541"/>
            </a:xfrm>
            <a:custGeom>
              <a:avLst/>
              <a:gdLst/>
              <a:ahLst/>
              <a:cxnLst/>
              <a:rect l="l" t="t" r="r" b="b"/>
              <a:pathLst>
                <a:path w="13240712" h="9281541">
                  <a:moveTo>
                    <a:pt x="0" y="0"/>
                  </a:moveTo>
                  <a:lnTo>
                    <a:pt x="13240712" y="0"/>
                  </a:lnTo>
                  <a:lnTo>
                    <a:pt x="13240712" y="9281541"/>
                  </a:lnTo>
                  <a:lnTo>
                    <a:pt x="0" y="9281541"/>
                  </a:lnTo>
                  <a:lnTo>
                    <a:pt x="0" y="0"/>
                  </a:lnTo>
                  <a:close/>
                </a:path>
              </a:pathLst>
            </a:custGeom>
            <a:blipFill>
              <a:blip r:embed="rId8">
                <a:extLst>
                  <a:ext uri="{96DAC541-7B7A-43D3-8B79-37D633B846F1}">
                    <asvg:svgBlip xmlns:asvg="http://schemas.microsoft.com/office/drawing/2016/SVG/main" xmlns="" r:embed="rId9"/>
                  </a:ext>
                </a:extLst>
              </a:blip>
              <a:stretch>
                <a:fillRect l="-17185"/>
              </a:stretch>
            </a:blipFill>
          </p:spPr>
        </p:sp>
      </p:grpSp>
      <p:sp>
        <p:nvSpPr>
          <p:cNvPr id="12" name="TextBox 12"/>
          <p:cNvSpPr txBox="1"/>
          <p:nvPr/>
        </p:nvSpPr>
        <p:spPr>
          <a:xfrm>
            <a:off x="1542464" y="3438366"/>
            <a:ext cx="15716836" cy="5904230"/>
          </a:xfrm>
          <a:prstGeom prst="rect">
            <a:avLst/>
          </a:prstGeom>
        </p:spPr>
        <p:txBody>
          <a:bodyPr lIns="0" tIns="0" rIns="0" bIns="0" rtlCol="0" anchor="t">
            <a:spAutoFit/>
          </a:bodyPr>
          <a:lstStyle/>
          <a:p>
            <a:pPr marL="820421" lvl="1" indent="-410210">
              <a:lnSpc>
                <a:spcPts val="5320"/>
              </a:lnSpc>
              <a:buFont typeface="Arial"/>
              <a:buChar char="•"/>
            </a:pPr>
            <a:r>
              <a:rPr lang="en-US" sz="3800">
                <a:solidFill>
                  <a:srgbClr val="4E5248"/>
                </a:solidFill>
                <a:latin typeface="UID มนตรา บาง"/>
              </a:rPr>
              <a:t>Metode Mamdani menggunakan</a:t>
            </a:r>
            <a:r>
              <a:rPr lang="en-US" sz="3800">
                <a:solidFill>
                  <a:srgbClr val="4E5248"/>
                </a:solidFill>
                <a:latin typeface="UID มนตรา บาง Bold"/>
              </a:rPr>
              <a:t> fungsi keanggotaan fuzzy </a:t>
            </a:r>
            <a:r>
              <a:rPr lang="en-US" sz="3800">
                <a:solidFill>
                  <a:srgbClr val="4E5248"/>
                </a:solidFill>
                <a:latin typeface="UID มนตรา บาง"/>
              </a:rPr>
              <a:t>untuk menggambarkan tingkat keanggotaan output. Karena dapat memiliki tingkat keanggotaan yang berbeda pada suatu titik tertentu.</a:t>
            </a:r>
          </a:p>
          <a:p>
            <a:pPr>
              <a:lnSpc>
                <a:spcPts val="4408"/>
              </a:lnSpc>
            </a:pPr>
            <a:endParaRPr lang="en-US" sz="3800">
              <a:solidFill>
                <a:srgbClr val="4E5248"/>
              </a:solidFill>
              <a:latin typeface="UID มนตรา บาง"/>
            </a:endParaRPr>
          </a:p>
          <a:p>
            <a:pPr marL="820421" lvl="1" indent="-410210">
              <a:lnSpc>
                <a:spcPts val="5320"/>
              </a:lnSpc>
              <a:buFont typeface="Arial"/>
              <a:buChar char="•"/>
            </a:pPr>
            <a:r>
              <a:rPr lang="en-US" sz="3800">
                <a:solidFill>
                  <a:srgbClr val="4E5248"/>
                </a:solidFill>
                <a:latin typeface="UID มนตรา บาง"/>
              </a:rPr>
              <a:t>Metode Tsukamoto menggunakan </a:t>
            </a:r>
            <a:r>
              <a:rPr lang="en-US" sz="3800">
                <a:solidFill>
                  <a:srgbClr val="4E5248"/>
                </a:solidFill>
                <a:latin typeface="UID มนตรา บาง Bold"/>
              </a:rPr>
              <a:t>nilai crisp </a:t>
            </a:r>
            <a:r>
              <a:rPr lang="en-US" sz="3800">
                <a:solidFill>
                  <a:srgbClr val="4E5248"/>
                </a:solidFill>
                <a:latin typeface="UID มนตรา บาง"/>
              </a:rPr>
              <a:t>untuk merepresentasikan output. Hasil defuzzifikasi dalam metode Tsukamoto menghasilkan nilai crisp yang dihitung berdasarkan bobot rata-rata terponderasi dari tingkat keanggotaan.</a:t>
            </a:r>
          </a:p>
        </p:txBody>
      </p:sp>
      <p:sp>
        <p:nvSpPr>
          <p:cNvPr id="13" name="Freeform 13"/>
          <p:cNvSpPr/>
          <p:nvPr/>
        </p:nvSpPr>
        <p:spPr>
          <a:xfrm rot="8995053" flipV="1">
            <a:off x="16418924" y="-398349"/>
            <a:ext cx="1914084" cy="3348251"/>
          </a:xfrm>
          <a:custGeom>
            <a:avLst/>
            <a:gdLst/>
            <a:ahLst/>
            <a:cxnLst/>
            <a:rect l="l" t="t" r="r" b="b"/>
            <a:pathLst>
              <a:path w="1914084" h="3348251">
                <a:moveTo>
                  <a:pt x="0" y="3348251"/>
                </a:moveTo>
                <a:lnTo>
                  <a:pt x="1914083" y="3348251"/>
                </a:lnTo>
                <a:lnTo>
                  <a:pt x="1914083" y="0"/>
                </a:lnTo>
                <a:lnTo>
                  <a:pt x="0" y="0"/>
                </a:lnTo>
                <a:lnTo>
                  <a:pt x="0" y="3348251"/>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10612079" y="1434738"/>
            <a:ext cx="5096606" cy="1306005"/>
          </a:xfrm>
          <a:custGeom>
            <a:avLst/>
            <a:gdLst/>
            <a:ahLst/>
            <a:cxnLst/>
            <a:rect l="l" t="t" r="r" b="b"/>
            <a:pathLst>
              <a:path w="5096606" h="1306005">
                <a:moveTo>
                  <a:pt x="0" y="0"/>
                </a:moveTo>
                <a:lnTo>
                  <a:pt x="5096605" y="0"/>
                </a:lnTo>
                <a:lnTo>
                  <a:pt x="5096605" y="1306006"/>
                </a:lnTo>
                <a:lnTo>
                  <a:pt x="0" y="130600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5" name="TextBox 15"/>
          <p:cNvSpPr txBox="1"/>
          <p:nvPr/>
        </p:nvSpPr>
        <p:spPr>
          <a:xfrm>
            <a:off x="11468175" y="1437620"/>
            <a:ext cx="3599778" cy="1727845"/>
          </a:xfrm>
          <a:prstGeom prst="rect">
            <a:avLst/>
          </a:prstGeom>
        </p:spPr>
        <p:txBody>
          <a:bodyPr lIns="0" tIns="0" rIns="0" bIns="0" rtlCol="0" anchor="t">
            <a:spAutoFit/>
          </a:bodyPr>
          <a:lstStyle/>
          <a:p>
            <a:pPr algn="ctr">
              <a:lnSpc>
                <a:spcPts val="4735"/>
              </a:lnSpc>
            </a:pPr>
            <a:r>
              <a:rPr lang="en-US" sz="2800" dirty="0">
                <a:solidFill>
                  <a:srgbClr val="4E5248"/>
                </a:solidFill>
                <a:latin typeface="UID มนตรา บาง"/>
              </a:rPr>
              <a:t>REPRESENTASI OUTPUT</a:t>
            </a:r>
          </a:p>
          <a:p>
            <a:pPr algn="ctr">
              <a:lnSpc>
                <a:spcPts val="4735"/>
              </a:lnSpc>
            </a:pPr>
            <a:endParaRPr lang="en-US" sz="2800" dirty="0">
              <a:solidFill>
                <a:srgbClr val="4E5248"/>
              </a:solidFill>
              <a:latin typeface="UID มนตรา บาง"/>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DB8C"/>
        </a:solidFill>
        <a:effectLst/>
      </p:bgPr>
    </p:bg>
    <p:spTree>
      <p:nvGrpSpPr>
        <p:cNvPr id="1" name=""/>
        <p:cNvGrpSpPr/>
        <p:nvPr/>
      </p:nvGrpSpPr>
      <p:grpSpPr>
        <a:xfrm>
          <a:off x="0" y="0"/>
          <a:ext cx="0" cy="0"/>
          <a:chOff x="0" y="0"/>
          <a:chExt cx="0" cy="0"/>
        </a:xfrm>
      </p:grpSpPr>
      <p:grpSp>
        <p:nvGrpSpPr>
          <p:cNvPr id="2" name="Group 2"/>
          <p:cNvGrpSpPr/>
          <p:nvPr/>
        </p:nvGrpSpPr>
        <p:grpSpPr>
          <a:xfrm>
            <a:off x="914400" y="1028700"/>
            <a:ext cx="16344900" cy="8229600"/>
            <a:chOff x="0" y="0"/>
            <a:chExt cx="21793200" cy="10972800"/>
          </a:xfrm>
        </p:grpSpPr>
        <p:sp>
          <p:nvSpPr>
            <p:cNvPr id="3" name="Freeform 3"/>
            <p:cNvSpPr/>
            <p:nvPr/>
          </p:nvSpPr>
          <p:spPr>
            <a:xfrm>
              <a:off x="18599227" y="0"/>
              <a:ext cx="3193973" cy="10972800"/>
            </a:xfrm>
            <a:custGeom>
              <a:avLst/>
              <a:gdLst/>
              <a:ahLst/>
              <a:cxnLst/>
              <a:rect l="l" t="t" r="r" b="b"/>
              <a:pathLst>
                <a:path w="3193973" h="10972800">
                  <a:moveTo>
                    <a:pt x="0" y="0"/>
                  </a:moveTo>
                  <a:lnTo>
                    <a:pt x="3193973" y="0"/>
                  </a:lnTo>
                  <a:lnTo>
                    <a:pt x="3193973"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l="-243547"/>
              </a:stretch>
            </a:blipFill>
          </p:spPr>
        </p:sp>
        <p:sp>
          <p:nvSpPr>
            <p:cNvPr id="4" name="Freeform 4"/>
            <p:cNvSpPr/>
            <p:nvPr/>
          </p:nvSpPr>
          <p:spPr>
            <a:xfrm>
              <a:off x="8970611" y="0"/>
              <a:ext cx="10972800" cy="10972800"/>
            </a:xfrm>
            <a:custGeom>
              <a:avLst/>
              <a:gdLst/>
              <a:ahLst/>
              <a:cxnLst/>
              <a:rect l="l" t="t" r="r" b="b"/>
              <a:pathLst>
                <a:path w="10972800" h="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0" y="0"/>
              <a:ext cx="10972800" cy="10972800"/>
            </a:xfrm>
            <a:custGeom>
              <a:avLst/>
              <a:gdLst/>
              <a:ahLst/>
              <a:cxnLst/>
              <a:rect l="l" t="t" r="r" b="b"/>
              <a:pathLst>
                <a:path w="10972800" h="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xmlns="" r:embed="rId3"/>
                  </a:ext>
                </a:extLst>
              </a:blip>
              <a:stretch>
                <a:fillRect/>
              </a:stretch>
            </a:blipFill>
          </p:spPr>
        </p:sp>
      </p:grpSp>
      <p:sp>
        <p:nvSpPr>
          <p:cNvPr id="6" name="Freeform 6"/>
          <p:cNvSpPr/>
          <p:nvPr/>
        </p:nvSpPr>
        <p:spPr>
          <a:xfrm>
            <a:off x="1542464" y="395015"/>
            <a:ext cx="6880968" cy="1909469"/>
          </a:xfrm>
          <a:custGeom>
            <a:avLst/>
            <a:gdLst/>
            <a:ahLst/>
            <a:cxnLst/>
            <a:rect l="l" t="t" r="r" b="b"/>
            <a:pathLst>
              <a:path w="6880968" h="1909469">
                <a:moveTo>
                  <a:pt x="0" y="0"/>
                </a:moveTo>
                <a:lnTo>
                  <a:pt x="6880968" y="0"/>
                </a:lnTo>
                <a:lnTo>
                  <a:pt x="6880968" y="1909469"/>
                </a:lnTo>
                <a:lnTo>
                  <a:pt x="0" y="190946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1542464" y="642938"/>
            <a:ext cx="6880968" cy="919162"/>
          </a:xfrm>
          <a:prstGeom prst="rect">
            <a:avLst/>
          </a:prstGeom>
        </p:spPr>
        <p:txBody>
          <a:bodyPr lIns="0" tIns="0" rIns="0" bIns="0" rtlCol="0" anchor="t">
            <a:spAutoFit/>
          </a:bodyPr>
          <a:lstStyle/>
          <a:p>
            <a:pPr algn="ctr">
              <a:lnSpc>
                <a:spcPts val="8120"/>
              </a:lnSpc>
            </a:pPr>
            <a:r>
              <a:rPr lang="en-US" sz="4800" dirty="0">
                <a:solidFill>
                  <a:srgbClr val="4E5248"/>
                </a:solidFill>
                <a:latin typeface="UID ในตำนาน Bold"/>
              </a:rPr>
              <a:t>PERBEDAAN METODE</a:t>
            </a:r>
          </a:p>
        </p:txBody>
      </p:sp>
      <p:sp>
        <p:nvSpPr>
          <p:cNvPr id="8" name="Freeform 8"/>
          <p:cNvSpPr/>
          <p:nvPr/>
        </p:nvSpPr>
        <p:spPr>
          <a:xfrm rot="-8307190" flipH="1" flipV="1">
            <a:off x="-42642" y="7668470"/>
            <a:ext cx="1914084" cy="3348251"/>
          </a:xfrm>
          <a:custGeom>
            <a:avLst/>
            <a:gdLst/>
            <a:ahLst/>
            <a:cxnLst/>
            <a:rect l="l" t="t" r="r" b="b"/>
            <a:pathLst>
              <a:path w="1914084" h="3348251">
                <a:moveTo>
                  <a:pt x="1914084" y="3348252"/>
                </a:moveTo>
                <a:lnTo>
                  <a:pt x="0" y="3348252"/>
                </a:lnTo>
                <a:lnTo>
                  <a:pt x="0" y="0"/>
                </a:lnTo>
                <a:lnTo>
                  <a:pt x="1914084" y="0"/>
                </a:lnTo>
                <a:lnTo>
                  <a:pt x="1914084" y="3348252"/>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9" name="Group 9"/>
          <p:cNvGrpSpPr/>
          <p:nvPr/>
        </p:nvGrpSpPr>
        <p:grpSpPr>
          <a:xfrm>
            <a:off x="914400" y="2967053"/>
            <a:ext cx="16654786" cy="6961156"/>
            <a:chOff x="0" y="0"/>
            <a:chExt cx="22206381" cy="9281541"/>
          </a:xfrm>
        </p:grpSpPr>
        <p:sp>
          <p:nvSpPr>
            <p:cNvPr id="10" name="Freeform 10"/>
            <p:cNvSpPr/>
            <p:nvPr/>
          </p:nvSpPr>
          <p:spPr>
            <a:xfrm>
              <a:off x="0" y="0"/>
              <a:ext cx="15516254" cy="9281541"/>
            </a:xfrm>
            <a:custGeom>
              <a:avLst/>
              <a:gdLst/>
              <a:ahLst/>
              <a:cxnLst/>
              <a:rect l="l" t="t" r="r" b="b"/>
              <a:pathLst>
                <a:path w="15516254" h="9281541">
                  <a:moveTo>
                    <a:pt x="0" y="0"/>
                  </a:moveTo>
                  <a:lnTo>
                    <a:pt x="15516254" y="0"/>
                  </a:lnTo>
                  <a:lnTo>
                    <a:pt x="15516254" y="9281541"/>
                  </a:lnTo>
                  <a:lnTo>
                    <a:pt x="0" y="928154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a:off x="8965669" y="0"/>
              <a:ext cx="13240712" cy="9281541"/>
            </a:xfrm>
            <a:custGeom>
              <a:avLst/>
              <a:gdLst/>
              <a:ahLst/>
              <a:cxnLst/>
              <a:rect l="l" t="t" r="r" b="b"/>
              <a:pathLst>
                <a:path w="13240712" h="9281541">
                  <a:moveTo>
                    <a:pt x="0" y="0"/>
                  </a:moveTo>
                  <a:lnTo>
                    <a:pt x="13240712" y="0"/>
                  </a:lnTo>
                  <a:lnTo>
                    <a:pt x="13240712" y="9281541"/>
                  </a:lnTo>
                  <a:lnTo>
                    <a:pt x="0" y="9281541"/>
                  </a:lnTo>
                  <a:lnTo>
                    <a:pt x="0" y="0"/>
                  </a:lnTo>
                  <a:close/>
                </a:path>
              </a:pathLst>
            </a:custGeom>
            <a:blipFill>
              <a:blip r:embed="rId8">
                <a:extLst>
                  <a:ext uri="{96DAC541-7B7A-43D3-8B79-37D633B846F1}">
                    <asvg:svgBlip xmlns:asvg="http://schemas.microsoft.com/office/drawing/2016/SVG/main" xmlns="" r:embed="rId9"/>
                  </a:ext>
                </a:extLst>
              </a:blip>
              <a:stretch>
                <a:fillRect l="-17185"/>
              </a:stretch>
            </a:blipFill>
          </p:spPr>
        </p:sp>
      </p:grpSp>
      <p:sp>
        <p:nvSpPr>
          <p:cNvPr id="12" name="TextBox 12"/>
          <p:cNvSpPr txBox="1"/>
          <p:nvPr/>
        </p:nvSpPr>
        <p:spPr>
          <a:xfrm>
            <a:off x="1542464" y="3564731"/>
            <a:ext cx="15716836" cy="5501640"/>
          </a:xfrm>
          <a:prstGeom prst="rect">
            <a:avLst/>
          </a:prstGeom>
        </p:spPr>
        <p:txBody>
          <a:bodyPr lIns="0" tIns="0" rIns="0" bIns="0" rtlCol="0" anchor="t">
            <a:spAutoFit/>
          </a:bodyPr>
          <a:lstStyle/>
          <a:p>
            <a:pPr marL="842010" lvl="1" indent="-421005">
              <a:lnSpc>
                <a:spcPts val="5459"/>
              </a:lnSpc>
              <a:buFont typeface="Arial"/>
              <a:buChar char="•"/>
            </a:pPr>
            <a:r>
              <a:rPr lang="en-US" sz="3900">
                <a:solidFill>
                  <a:srgbClr val="4E5248"/>
                </a:solidFill>
                <a:latin typeface="UID มนตรา บาง"/>
              </a:rPr>
              <a:t>Metode Mamdani menggunakan fungsi </a:t>
            </a:r>
            <a:r>
              <a:rPr lang="en-US" sz="3900">
                <a:solidFill>
                  <a:srgbClr val="4E5248"/>
                </a:solidFill>
                <a:latin typeface="UID มนตรา บาง Bold"/>
              </a:rPr>
              <a:t>implikasi</a:t>
            </a:r>
            <a:r>
              <a:rPr lang="en-US" sz="3900">
                <a:solidFill>
                  <a:srgbClr val="4E5248"/>
                </a:solidFill>
                <a:latin typeface="UID มนตรา บาง"/>
              </a:rPr>
              <a:t> </a:t>
            </a:r>
            <a:r>
              <a:rPr lang="en-US" sz="3900">
                <a:solidFill>
                  <a:srgbClr val="4E5248"/>
                </a:solidFill>
                <a:latin typeface="UID มนตรา บาง Bold"/>
              </a:rPr>
              <a:t>minimum</a:t>
            </a:r>
            <a:r>
              <a:rPr lang="en-US" sz="3900">
                <a:solidFill>
                  <a:srgbClr val="4E5248"/>
                </a:solidFill>
                <a:latin typeface="UID มนตรา บาง"/>
              </a:rPr>
              <a:t> sebagai operasi logika fuzzy untuk menentukan tingkat keanggotaan output.</a:t>
            </a:r>
          </a:p>
          <a:p>
            <a:pPr marL="842010" lvl="1" indent="-421005">
              <a:lnSpc>
                <a:spcPts val="5459"/>
              </a:lnSpc>
              <a:buFont typeface="Arial"/>
              <a:buChar char="•"/>
            </a:pPr>
            <a:r>
              <a:rPr lang="en-US" sz="3900">
                <a:solidFill>
                  <a:srgbClr val="4E5248"/>
                </a:solidFill>
                <a:latin typeface="UID มนตรา บาง"/>
              </a:rPr>
              <a:t>Metode Tsukamoto menggunakan fungsi </a:t>
            </a:r>
            <a:r>
              <a:rPr lang="en-US" sz="3900">
                <a:solidFill>
                  <a:srgbClr val="4E5248"/>
                </a:solidFill>
                <a:latin typeface="UID มนตรา บาง Bold"/>
              </a:rPr>
              <a:t>implikasi himpunan</a:t>
            </a:r>
            <a:r>
              <a:rPr lang="en-US" sz="3900">
                <a:solidFill>
                  <a:srgbClr val="4E5248"/>
                </a:solidFill>
                <a:latin typeface="UID มนตรา บาง"/>
              </a:rPr>
              <a:t> sebagai operasi logika fuzzy. Fungsi implikasi ini menghasilkan tingkat keanggotaan output yang berubah secara gradual seiring dengan tingkat keanggotaan input.</a:t>
            </a:r>
          </a:p>
          <a:p>
            <a:pPr>
              <a:lnSpc>
                <a:spcPts val="5459"/>
              </a:lnSpc>
            </a:pPr>
            <a:endParaRPr lang="en-US" sz="3900">
              <a:solidFill>
                <a:srgbClr val="4E5248"/>
              </a:solidFill>
              <a:latin typeface="UID มนตรา บาง"/>
            </a:endParaRPr>
          </a:p>
        </p:txBody>
      </p:sp>
      <p:sp>
        <p:nvSpPr>
          <p:cNvPr id="13" name="Freeform 13"/>
          <p:cNvSpPr/>
          <p:nvPr/>
        </p:nvSpPr>
        <p:spPr>
          <a:xfrm rot="8995053" flipV="1">
            <a:off x="16418924" y="-398349"/>
            <a:ext cx="1914084" cy="3348251"/>
          </a:xfrm>
          <a:custGeom>
            <a:avLst/>
            <a:gdLst/>
            <a:ahLst/>
            <a:cxnLst/>
            <a:rect l="l" t="t" r="r" b="b"/>
            <a:pathLst>
              <a:path w="1914084" h="3348251">
                <a:moveTo>
                  <a:pt x="0" y="3348251"/>
                </a:moveTo>
                <a:lnTo>
                  <a:pt x="1914083" y="3348251"/>
                </a:lnTo>
                <a:lnTo>
                  <a:pt x="1914083" y="0"/>
                </a:lnTo>
                <a:lnTo>
                  <a:pt x="0" y="0"/>
                </a:lnTo>
                <a:lnTo>
                  <a:pt x="0" y="3348251"/>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10383348" y="1161977"/>
            <a:ext cx="5325336" cy="1364617"/>
          </a:xfrm>
          <a:custGeom>
            <a:avLst/>
            <a:gdLst/>
            <a:ahLst/>
            <a:cxnLst/>
            <a:rect l="l" t="t" r="r" b="b"/>
            <a:pathLst>
              <a:path w="5325336" h="1364617">
                <a:moveTo>
                  <a:pt x="0" y="0"/>
                </a:moveTo>
                <a:lnTo>
                  <a:pt x="5325336" y="0"/>
                </a:lnTo>
                <a:lnTo>
                  <a:pt x="5325336" y="1364617"/>
                </a:lnTo>
                <a:lnTo>
                  <a:pt x="0" y="1364617"/>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5" name="TextBox 15"/>
          <p:cNvSpPr txBox="1"/>
          <p:nvPr/>
        </p:nvSpPr>
        <p:spPr>
          <a:xfrm>
            <a:off x="11050802" y="1483698"/>
            <a:ext cx="3990428" cy="625925"/>
          </a:xfrm>
          <a:prstGeom prst="rect">
            <a:avLst/>
          </a:prstGeom>
        </p:spPr>
        <p:txBody>
          <a:bodyPr lIns="0" tIns="0" rIns="0" bIns="0" rtlCol="0" anchor="t">
            <a:spAutoFit/>
          </a:bodyPr>
          <a:lstStyle/>
          <a:p>
            <a:pPr algn="ctr">
              <a:lnSpc>
                <a:spcPts val="4875"/>
              </a:lnSpc>
            </a:pPr>
            <a:r>
              <a:rPr lang="en-US" sz="3482">
                <a:solidFill>
                  <a:srgbClr val="4E5248"/>
                </a:solidFill>
                <a:latin typeface="UID มนตรา บาง"/>
              </a:rPr>
              <a:t>FUNGSI IMPLIKASI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DF3"/>
        </a:solidFill>
        <a:effectLst/>
      </p:bgPr>
    </p:bg>
    <p:spTree>
      <p:nvGrpSpPr>
        <p:cNvPr id="1" name=""/>
        <p:cNvGrpSpPr/>
        <p:nvPr/>
      </p:nvGrpSpPr>
      <p:grpSpPr>
        <a:xfrm>
          <a:off x="0" y="0"/>
          <a:ext cx="0" cy="0"/>
          <a:chOff x="0" y="0"/>
          <a:chExt cx="0" cy="0"/>
        </a:xfrm>
      </p:grpSpPr>
      <p:sp>
        <p:nvSpPr>
          <p:cNvPr id="2" name="Freeform 2"/>
          <p:cNvSpPr/>
          <p:nvPr/>
        </p:nvSpPr>
        <p:spPr>
          <a:xfrm>
            <a:off x="14863820" y="1028700"/>
            <a:ext cx="2395480" cy="8229600"/>
          </a:xfrm>
          <a:custGeom>
            <a:avLst/>
            <a:gdLst/>
            <a:ahLst/>
            <a:cxnLst/>
            <a:rect l="l" t="t" r="r" b="b"/>
            <a:pathLst>
              <a:path w="2395480" h="822960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l="-243547"/>
            </a:stretch>
          </a:blipFill>
        </p:spPr>
      </p:sp>
      <p:sp>
        <p:nvSpPr>
          <p:cNvPr id="3" name="Freeform 3"/>
          <p:cNvSpPr/>
          <p:nvPr/>
        </p:nvSpPr>
        <p:spPr>
          <a:xfrm>
            <a:off x="7642358"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7052742" flipV="1">
            <a:off x="15742772" y="7337400"/>
            <a:ext cx="1661939" cy="1942841"/>
          </a:xfrm>
          <a:custGeom>
            <a:avLst/>
            <a:gdLst/>
            <a:ahLst/>
            <a:cxnLst/>
            <a:rect l="l" t="t" r="r" b="b"/>
            <a:pathLst>
              <a:path w="1661939" h="1942841">
                <a:moveTo>
                  <a:pt x="0" y="1942842"/>
                </a:moveTo>
                <a:lnTo>
                  <a:pt x="1661939" y="1942842"/>
                </a:lnTo>
                <a:lnTo>
                  <a:pt x="1661939" y="0"/>
                </a:lnTo>
                <a:lnTo>
                  <a:pt x="0" y="0"/>
                </a:lnTo>
                <a:lnTo>
                  <a:pt x="0" y="1942842"/>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9144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6591192" flipH="1" flipV="1">
            <a:off x="3824492" y="1230527"/>
            <a:ext cx="1204708" cy="1408329"/>
          </a:xfrm>
          <a:custGeom>
            <a:avLst/>
            <a:gdLst/>
            <a:ahLst/>
            <a:cxnLst/>
            <a:rect l="l" t="t" r="r" b="b"/>
            <a:pathLst>
              <a:path w="1204708" h="1408329">
                <a:moveTo>
                  <a:pt x="1204708" y="1408329"/>
                </a:moveTo>
                <a:lnTo>
                  <a:pt x="0" y="1408329"/>
                </a:lnTo>
                <a:lnTo>
                  <a:pt x="0" y="0"/>
                </a:lnTo>
                <a:lnTo>
                  <a:pt x="1204708" y="0"/>
                </a:lnTo>
                <a:lnTo>
                  <a:pt x="1204708" y="14083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4543923" y="1028700"/>
            <a:ext cx="6287862" cy="1744882"/>
          </a:xfrm>
          <a:custGeom>
            <a:avLst/>
            <a:gdLst/>
            <a:ahLst/>
            <a:cxnLst/>
            <a:rect l="l" t="t" r="r" b="b"/>
            <a:pathLst>
              <a:path w="6287862" h="1744882">
                <a:moveTo>
                  <a:pt x="0" y="0"/>
                </a:moveTo>
                <a:lnTo>
                  <a:pt x="6287862" y="0"/>
                </a:lnTo>
                <a:lnTo>
                  <a:pt x="6287862"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a:off x="8470964" y="1028700"/>
            <a:ext cx="5249508" cy="1744882"/>
          </a:xfrm>
          <a:custGeom>
            <a:avLst/>
            <a:gdLst/>
            <a:ahLst/>
            <a:cxnLst/>
            <a:rect l="l" t="t" r="r" b="b"/>
            <a:pathLst>
              <a:path w="5249508" h="1744882">
                <a:moveTo>
                  <a:pt x="0" y="0"/>
                </a:moveTo>
                <a:lnTo>
                  <a:pt x="5249508" y="0"/>
                </a:lnTo>
                <a:lnTo>
                  <a:pt x="5249508" y="1744882"/>
                </a:lnTo>
                <a:lnTo>
                  <a:pt x="0" y="1744882"/>
                </a:lnTo>
                <a:lnTo>
                  <a:pt x="0" y="0"/>
                </a:lnTo>
                <a:close/>
              </a:path>
            </a:pathLst>
          </a:custGeom>
          <a:blipFill>
            <a:blip r:embed="rId6">
              <a:extLst>
                <a:ext uri="{96DAC541-7B7A-43D3-8B79-37D633B846F1}">
                  <asvg:svgBlip xmlns:asvg="http://schemas.microsoft.com/office/drawing/2016/SVG/main" xmlns="" r:embed="rId7"/>
                </a:ext>
              </a:extLst>
            </a:blip>
            <a:stretch>
              <a:fillRect l="-19780"/>
            </a:stretch>
          </a:blipFill>
        </p:spPr>
      </p:sp>
      <p:graphicFrame>
        <p:nvGraphicFramePr>
          <p:cNvPr id="9" name="Table 9"/>
          <p:cNvGraphicFramePr>
            <a:graphicFrameLocks noGrp="1"/>
          </p:cNvGraphicFramePr>
          <p:nvPr/>
        </p:nvGraphicFramePr>
        <p:xfrm>
          <a:off x="5486400" y="3086100"/>
          <a:ext cx="7315200" cy="6553196"/>
        </p:xfrm>
        <a:graphic>
          <a:graphicData uri="http://schemas.openxmlformats.org/drawingml/2006/table">
            <a:tbl>
              <a:tblPr/>
              <a:tblGrid>
                <a:gridCol w="146304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tblGrid>
              <a:tr h="917066">
                <a:tc>
                  <a:txBody>
                    <a:bodyPr/>
                    <a:lstStyle/>
                    <a:p>
                      <a:pPr algn="ctr">
                        <a:lnSpc>
                          <a:spcPts val="2800"/>
                        </a:lnSpc>
                        <a:defRPr/>
                      </a:pPr>
                      <a:r>
                        <a:rPr lang="en-US" sz="2000">
                          <a:solidFill>
                            <a:srgbClr val="000000"/>
                          </a:solidFill>
                          <a:latin typeface="Arimo"/>
                        </a:rPr>
                        <a:t>NO</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Suhu</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Kelembapan (%)</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PH Tanah</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Tingkat Penyakit</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3613">
                <a:tc>
                  <a:txBody>
                    <a:bodyPr/>
                    <a:lstStyle/>
                    <a:p>
                      <a:pPr algn="ctr">
                        <a:lnSpc>
                          <a:spcPts val="2800"/>
                        </a:lnSpc>
                        <a:defRPr/>
                      </a:pPr>
                      <a:r>
                        <a:rPr lang="en-US" sz="2000">
                          <a:solidFill>
                            <a:srgbClr val="000000"/>
                          </a:solidFill>
                          <a:latin typeface="Arimo"/>
                        </a:rPr>
                        <a:t>1</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28</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75</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6,5</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55.73</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3613">
                <a:tc>
                  <a:txBody>
                    <a:bodyPr/>
                    <a:lstStyle/>
                    <a:p>
                      <a:pPr algn="ctr">
                        <a:lnSpc>
                          <a:spcPts val="2800"/>
                        </a:lnSpc>
                        <a:defRPr/>
                      </a:pPr>
                      <a:r>
                        <a:rPr lang="en-US" sz="2000">
                          <a:solidFill>
                            <a:srgbClr val="000000"/>
                          </a:solidFill>
                          <a:latin typeface="Arimo"/>
                        </a:rPr>
                        <a:t>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32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85</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61.62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3613">
                <a:tc>
                  <a:txBody>
                    <a:bodyPr/>
                    <a:lstStyle/>
                    <a:p>
                      <a:pPr algn="ctr">
                        <a:lnSpc>
                          <a:spcPts val="2800"/>
                        </a:lnSpc>
                        <a:defRPr/>
                      </a:pPr>
                      <a:r>
                        <a:rPr lang="en-US" sz="2000">
                          <a:solidFill>
                            <a:srgbClr val="000000"/>
                          </a:solidFill>
                          <a:latin typeface="Arimo"/>
                        </a:rPr>
                        <a:t>3</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30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80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6,9</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58.01</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3613">
                <a:tc>
                  <a:txBody>
                    <a:bodyPr/>
                    <a:lstStyle/>
                    <a:p>
                      <a:pPr algn="ctr">
                        <a:lnSpc>
                          <a:spcPts val="2800"/>
                        </a:lnSpc>
                        <a:defRPr/>
                      </a:pPr>
                      <a:r>
                        <a:rPr lang="en-US" sz="2000">
                          <a:solidFill>
                            <a:srgbClr val="000000"/>
                          </a:solidFill>
                          <a:latin typeface="Arimo"/>
                        </a:rPr>
                        <a:t>4</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27</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52.99</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3613">
                <a:tc>
                  <a:txBody>
                    <a:bodyPr/>
                    <a:lstStyle/>
                    <a:p>
                      <a:pPr algn="ctr">
                        <a:lnSpc>
                          <a:spcPts val="2800"/>
                        </a:lnSpc>
                        <a:defRPr/>
                      </a:pPr>
                      <a:r>
                        <a:rPr lang="en-US" sz="2000">
                          <a:solidFill>
                            <a:srgbClr val="000000"/>
                          </a:solidFill>
                          <a:latin typeface="Arimo"/>
                        </a:rPr>
                        <a:t>5</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31</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90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7,5</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66.97</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63613">
                <a:tc>
                  <a:txBody>
                    <a:bodyPr/>
                    <a:lstStyle/>
                    <a:p>
                      <a:pPr algn="ctr">
                        <a:lnSpc>
                          <a:spcPts val="2800"/>
                        </a:lnSpc>
                        <a:defRPr/>
                      </a:pPr>
                      <a:r>
                        <a:rPr lang="en-US" sz="2000">
                          <a:solidFill>
                            <a:srgbClr val="000000"/>
                          </a:solidFill>
                          <a:latin typeface="Arimo"/>
                        </a:rPr>
                        <a:t>6</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29</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75</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6,7</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55.73</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3613">
                <a:tc>
                  <a:txBody>
                    <a:bodyPr/>
                    <a:lstStyle/>
                    <a:p>
                      <a:pPr algn="ctr">
                        <a:lnSpc>
                          <a:spcPts val="2800"/>
                        </a:lnSpc>
                        <a:defRPr/>
                      </a:pPr>
                      <a:r>
                        <a:rPr lang="en-US" sz="2000">
                          <a:solidFill>
                            <a:srgbClr val="000000"/>
                          </a:solidFill>
                          <a:latin typeface="Arimo"/>
                        </a:rPr>
                        <a:t>7</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33</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80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55.04</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63613">
                <a:tc>
                  <a:txBody>
                    <a:bodyPr/>
                    <a:lstStyle/>
                    <a:p>
                      <a:pPr algn="ctr">
                        <a:lnSpc>
                          <a:spcPts val="2800"/>
                        </a:lnSpc>
                        <a:defRPr/>
                      </a:pPr>
                      <a:r>
                        <a:rPr lang="en-US" sz="2000">
                          <a:solidFill>
                            <a:srgbClr val="000000"/>
                          </a:solidFill>
                          <a:latin typeface="Arimo"/>
                        </a:rPr>
                        <a:t>8</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30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58.87</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63613">
                <a:tc>
                  <a:txBody>
                    <a:bodyPr/>
                    <a:lstStyle/>
                    <a:p>
                      <a:pPr algn="ctr">
                        <a:lnSpc>
                          <a:spcPts val="2800"/>
                        </a:lnSpc>
                        <a:defRPr/>
                      </a:pPr>
                      <a:r>
                        <a:rPr lang="en-US" sz="2000">
                          <a:solidFill>
                            <a:srgbClr val="000000"/>
                          </a:solidFill>
                          <a:latin typeface="Arimo"/>
                        </a:rPr>
                        <a:t>9</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28</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75</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6,8</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55.73</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63613">
                <a:tc>
                  <a:txBody>
                    <a:bodyPr/>
                    <a:lstStyle/>
                    <a:p>
                      <a:pPr algn="ctr">
                        <a:lnSpc>
                          <a:spcPts val="2800"/>
                        </a:lnSpc>
                        <a:defRPr/>
                      </a:pPr>
                      <a:r>
                        <a:rPr lang="en-US" sz="2000">
                          <a:solidFill>
                            <a:srgbClr val="000000"/>
                          </a:solidFill>
                          <a:latin typeface="Arimo"/>
                        </a:rPr>
                        <a:t>10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32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80</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6,2</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rPr>
                        <a:t>58.87</a:t>
                      </a:r>
                      <a:endParaRPr lang="en-US" sz="1100"/>
                    </a:p>
                  </a:txBody>
                  <a:tcPr marL="66675" marR="66675" marT="66675" marB="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0" name="TextBox 10"/>
          <p:cNvSpPr txBox="1"/>
          <p:nvPr/>
        </p:nvSpPr>
        <p:spPr>
          <a:xfrm>
            <a:off x="3824492" y="1170397"/>
            <a:ext cx="10639017" cy="1153703"/>
          </a:xfrm>
          <a:prstGeom prst="rect">
            <a:avLst/>
          </a:prstGeom>
        </p:spPr>
        <p:txBody>
          <a:bodyPr lIns="0" tIns="0" rIns="0" bIns="0" rtlCol="0" anchor="t">
            <a:spAutoFit/>
          </a:bodyPr>
          <a:lstStyle/>
          <a:p>
            <a:pPr algn="ctr">
              <a:lnSpc>
                <a:spcPts val="8540"/>
              </a:lnSpc>
            </a:pPr>
            <a:r>
              <a:rPr lang="en-US" sz="6100" dirty="0">
                <a:solidFill>
                  <a:srgbClr val="4E5248"/>
                </a:solidFill>
                <a:latin typeface="UID ในตำนาน Bold"/>
              </a:rPr>
              <a:t>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DF3"/>
        </a:solidFill>
        <a:effectLst/>
      </p:bgPr>
    </p:bg>
    <p:spTree>
      <p:nvGrpSpPr>
        <p:cNvPr id="1" name=""/>
        <p:cNvGrpSpPr/>
        <p:nvPr/>
      </p:nvGrpSpPr>
      <p:grpSpPr>
        <a:xfrm>
          <a:off x="0" y="0"/>
          <a:ext cx="0" cy="0"/>
          <a:chOff x="0" y="0"/>
          <a:chExt cx="0" cy="0"/>
        </a:xfrm>
      </p:grpSpPr>
      <p:sp>
        <p:nvSpPr>
          <p:cNvPr id="2" name="Freeform 2"/>
          <p:cNvSpPr/>
          <p:nvPr/>
        </p:nvSpPr>
        <p:spPr>
          <a:xfrm>
            <a:off x="14863820" y="1028700"/>
            <a:ext cx="2395480" cy="8229600"/>
          </a:xfrm>
          <a:custGeom>
            <a:avLst/>
            <a:gdLst/>
            <a:ahLst/>
            <a:cxnLst/>
            <a:rect l="l" t="t" r="r" b="b"/>
            <a:pathLst>
              <a:path w="2395480" h="822960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l="-243547"/>
            </a:stretch>
          </a:blipFill>
        </p:spPr>
      </p:sp>
      <p:sp>
        <p:nvSpPr>
          <p:cNvPr id="3" name="Freeform 3"/>
          <p:cNvSpPr/>
          <p:nvPr/>
        </p:nvSpPr>
        <p:spPr>
          <a:xfrm>
            <a:off x="7642358"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9144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6993" y="962973"/>
            <a:ext cx="2341841" cy="2303786"/>
          </a:xfrm>
          <a:custGeom>
            <a:avLst/>
            <a:gdLst/>
            <a:ahLst/>
            <a:cxnLst/>
            <a:rect l="l" t="t" r="r" b="b"/>
            <a:pathLst>
              <a:path w="2341841" h="2303786">
                <a:moveTo>
                  <a:pt x="0" y="0"/>
                </a:moveTo>
                <a:lnTo>
                  <a:pt x="2341842" y="0"/>
                </a:lnTo>
                <a:lnTo>
                  <a:pt x="2341842" y="2303786"/>
                </a:lnTo>
                <a:lnTo>
                  <a:pt x="0" y="230378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rot="-4317768">
            <a:off x="16287528" y="7677669"/>
            <a:ext cx="2113373" cy="2470577"/>
          </a:xfrm>
          <a:custGeom>
            <a:avLst/>
            <a:gdLst/>
            <a:ahLst/>
            <a:cxnLst/>
            <a:rect l="l" t="t" r="r" b="b"/>
            <a:pathLst>
              <a:path w="2113373" h="2470577">
                <a:moveTo>
                  <a:pt x="0" y="0"/>
                </a:moveTo>
                <a:lnTo>
                  <a:pt x="2113372" y="0"/>
                </a:lnTo>
                <a:lnTo>
                  <a:pt x="2113372" y="2470577"/>
                </a:lnTo>
                <a:lnTo>
                  <a:pt x="0" y="247057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945629">
            <a:off x="3170803" y="3716660"/>
            <a:ext cx="628639" cy="595111"/>
          </a:xfrm>
          <a:custGeom>
            <a:avLst/>
            <a:gdLst/>
            <a:ahLst/>
            <a:cxnLst/>
            <a:rect l="l" t="t" r="r" b="b"/>
            <a:pathLst>
              <a:path w="628639" h="595111">
                <a:moveTo>
                  <a:pt x="0" y="0"/>
                </a:moveTo>
                <a:lnTo>
                  <a:pt x="628639" y="0"/>
                </a:lnTo>
                <a:lnTo>
                  <a:pt x="628639" y="595111"/>
                </a:lnTo>
                <a:lnTo>
                  <a:pt x="0" y="59511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TextBox 8"/>
          <p:cNvSpPr txBox="1"/>
          <p:nvPr/>
        </p:nvSpPr>
        <p:spPr>
          <a:xfrm>
            <a:off x="2749538" y="3090732"/>
            <a:ext cx="12788923" cy="2076531"/>
          </a:xfrm>
          <a:prstGeom prst="rect">
            <a:avLst/>
          </a:prstGeom>
        </p:spPr>
        <p:txBody>
          <a:bodyPr lIns="0" tIns="0" rIns="0" bIns="0" rtlCol="0" anchor="t">
            <a:spAutoFit/>
          </a:bodyPr>
          <a:lstStyle/>
          <a:p>
            <a:pPr algn="ctr">
              <a:lnSpc>
                <a:spcPts val="18063"/>
              </a:lnSpc>
            </a:pPr>
            <a:r>
              <a:rPr lang="en-US" sz="11500" dirty="0">
                <a:solidFill>
                  <a:srgbClr val="4E5248"/>
                </a:solidFill>
                <a:latin typeface="UID ในตำนาน Bold"/>
              </a:rPr>
              <a:t>TERIMA KASIH</a:t>
            </a:r>
          </a:p>
        </p:txBody>
      </p:sp>
      <p:sp>
        <p:nvSpPr>
          <p:cNvPr id="9" name="Freeform 9"/>
          <p:cNvSpPr/>
          <p:nvPr/>
        </p:nvSpPr>
        <p:spPr>
          <a:xfrm rot="-945629">
            <a:off x="3755289" y="3415239"/>
            <a:ext cx="480069" cy="454466"/>
          </a:xfrm>
          <a:custGeom>
            <a:avLst/>
            <a:gdLst/>
            <a:ahLst/>
            <a:cxnLst/>
            <a:rect l="l" t="t" r="r" b="b"/>
            <a:pathLst>
              <a:path w="480069" h="454466">
                <a:moveTo>
                  <a:pt x="0" y="0"/>
                </a:moveTo>
                <a:lnTo>
                  <a:pt x="480070" y="0"/>
                </a:lnTo>
                <a:lnTo>
                  <a:pt x="480070" y="454466"/>
                </a:lnTo>
                <a:lnTo>
                  <a:pt x="0" y="45446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TextBox 10"/>
          <p:cNvSpPr txBox="1"/>
          <p:nvPr/>
        </p:nvSpPr>
        <p:spPr>
          <a:xfrm>
            <a:off x="3602389" y="5491870"/>
            <a:ext cx="11083222" cy="769441"/>
          </a:xfrm>
          <a:prstGeom prst="rect">
            <a:avLst/>
          </a:prstGeom>
        </p:spPr>
        <p:txBody>
          <a:bodyPr lIns="0" tIns="0" rIns="0" bIns="0" rtlCol="0" anchor="t">
            <a:spAutoFit/>
          </a:bodyPr>
          <a:lstStyle/>
          <a:p>
            <a:pPr algn="ctr">
              <a:lnSpc>
                <a:spcPts val="5958"/>
              </a:lnSpc>
            </a:pPr>
            <a:r>
              <a:rPr lang="en-US" sz="4256" dirty="0">
                <a:solidFill>
                  <a:srgbClr val="4E5248"/>
                </a:solidFill>
                <a:latin typeface="UID มนตรา บาง"/>
              </a:rPr>
              <a:t>Presentasi </a:t>
            </a:r>
            <a:r>
              <a:rPr lang="en-US" sz="4256" dirty="0" err="1">
                <a:solidFill>
                  <a:srgbClr val="4E5248"/>
                </a:solidFill>
                <a:latin typeface="UID มนตรา บาง"/>
              </a:rPr>
              <a:t>oleh</a:t>
            </a:r>
            <a:r>
              <a:rPr lang="en-US" sz="4256" dirty="0">
                <a:solidFill>
                  <a:srgbClr val="4E5248"/>
                </a:solidFill>
                <a:latin typeface="UID มนตรา บาง"/>
              </a:rPr>
              <a:t> kelompok </a:t>
            </a:r>
            <a:r>
              <a:rPr lang="en-US" sz="4256" dirty="0">
                <a:solidFill>
                  <a:srgbClr val="4E5248"/>
                </a:solidFill>
                <a:latin typeface="UID มนตรา บาง"/>
              </a:rPr>
              <a:t>7</a:t>
            </a:r>
            <a:endParaRPr lang="en-US" sz="4256" dirty="0">
              <a:solidFill>
                <a:srgbClr val="4E5248"/>
              </a:solidFill>
              <a:latin typeface="UID มนตรา บาง"/>
            </a:endParaRPr>
          </a:p>
        </p:txBody>
      </p:sp>
      <p:sp>
        <p:nvSpPr>
          <p:cNvPr id="11" name="Freeform 11"/>
          <p:cNvSpPr/>
          <p:nvPr/>
        </p:nvSpPr>
        <p:spPr>
          <a:xfrm rot="-945629">
            <a:off x="13772528" y="6335264"/>
            <a:ext cx="628639" cy="595111"/>
          </a:xfrm>
          <a:custGeom>
            <a:avLst/>
            <a:gdLst/>
            <a:ahLst/>
            <a:cxnLst/>
            <a:rect l="l" t="t" r="r" b="b"/>
            <a:pathLst>
              <a:path w="628639" h="595111">
                <a:moveTo>
                  <a:pt x="0" y="0"/>
                </a:moveTo>
                <a:lnTo>
                  <a:pt x="628639" y="0"/>
                </a:lnTo>
                <a:lnTo>
                  <a:pt x="628639" y="595111"/>
                </a:lnTo>
                <a:lnTo>
                  <a:pt x="0" y="59511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2" name="Freeform 12"/>
          <p:cNvSpPr/>
          <p:nvPr/>
        </p:nvSpPr>
        <p:spPr>
          <a:xfrm rot="-945629">
            <a:off x="14331055" y="5995040"/>
            <a:ext cx="480069" cy="454466"/>
          </a:xfrm>
          <a:custGeom>
            <a:avLst/>
            <a:gdLst/>
            <a:ahLst/>
            <a:cxnLst/>
            <a:rect l="l" t="t" r="r" b="b"/>
            <a:pathLst>
              <a:path w="480069" h="454466">
                <a:moveTo>
                  <a:pt x="0" y="0"/>
                </a:moveTo>
                <a:lnTo>
                  <a:pt x="480069" y="0"/>
                </a:lnTo>
                <a:lnTo>
                  <a:pt x="480069" y="454466"/>
                </a:lnTo>
                <a:lnTo>
                  <a:pt x="0" y="45446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nvGrpSpPr>
          <p:cNvPr id="13" name="Group 13"/>
          <p:cNvGrpSpPr/>
          <p:nvPr/>
        </p:nvGrpSpPr>
        <p:grpSpPr>
          <a:xfrm>
            <a:off x="446488" y="3751015"/>
            <a:ext cx="1330738" cy="6002973"/>
            <a:chOff x="0" y="0"/>
            <a:chExt cx="1774317" cy="8003964"/>
          </a:xfrm>
        </p:grpSpPr>
        <p:sp>
          <p:nvSpPr>
            <p:cNvPr id="14" name="Freeform 14"/>
            <p:cNvSpPr/>
            <p:nvPr/>
          </p:nvSpPr>
          <p:spPr>
            <a:xfrm>
              <a:off x="0" y="0"/>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5" name="Freeform 15"/>
            <p:cNvSpPr/>
            <p:nvPr/>
          </p:nvSpPr>
          <p:spPr>
            <a:xfrm flipH="1">
              <a:off x="1243094" y="1442168"/>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6" name="Freeform 16"/>
            <p:cNvSpPr/>
            <p:nvPr/>
          </p:nvSpPr>
          <p:spPr>
            <a:xfrm flipH="1">
              <a:off x="1243094" y="5344974"/>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7" name="Freeform 17"/>
            <p:cNvSpPr/>
            <p:nvPr/>
          </p:nvSpPr>
          <p:spPr>
            <a:xfrm>
              <a:off x="0" y="3577116"/>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8" name="Freeform 18"/>
            <p:cNvSpPr/>
            <p:nvPr/>
          </p:nvSpPr>
          <p:spPr>
            <a:xfrm>
              <a:off x="152256" y="7473384"/>
              <a:ext cx="943253" cy="530580"/>
            </a:xfrm>
            <a:custGeom>
              <a:avLst/>
              <a:gdLst/>
              <a:ahLst/>
              <a:cxnLst/>
              <a:rect l="l" t="t" r="r" b="b"/>
              <a:pathLst>
                <a:path w="943253" h="530580">
                  <a:moveTo>
                    <a:pt x="0" y="0"/>
                  </a:moveTo>
                  <a:lnTo>
                    <a:pt x="943254" y="0"/>
                  </a:lnTo>
                  <a:lnTo>
                    <a:pt x="943254" y="530580"/>
                  </a:lnTo>
                  <a:lnTo>
                    <a:pt x="0" y="53058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grpSp>
        <p:nvGrpSpPr>
          <p:cNvPr id="19" name="Group 19"/>
          <p:cNvGrpSpPr/>
          <p:nvPr/>
        </p:nvGrpSpPr>
        <p:grpSpPr>
          <a:xfrm>
            <a:off x="16279299" y="1001590"/>
            <a:ext cx="1330738" cy="6002973"/>
            <a:chOff x="0" y="0"/>
            <a:chExt cx="1774317" cy="8003964"/>
          </a:xfrm>
        </p:grpSpPr>
        <p:sp>
          <p:nvSpPr>
            <p:cNvPr id="20" name="Freeform 20"/>
            <p:cNvSpPr/>
            <p:nvPr/>
          </p:nvSpPr>
          <p:spPr>
            <a:xfrm>
              <a:off x="0" y="0"/>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1" name="Freeform 21"/>
            <p:cNvSpPr/>
            <p:nvPr/>
          </p:nvSpPr>
          <p:spPr>
            <a:xfrm flipH="1">
              <a:off x="1243094" y="1442168"/>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2" name="Freeform 22"/>
            <p:cNvSpPr/>
            <p:nvPr/>
          </p:nvSpPr>
          <p:spPr>
            <a:xfrm flipH="1">
              <a:off x="1243094" y="5344974"/>
              <a:ext cx="531223" cy="828957"/>
            </a:xfrm>
            <a:custGeom>
              <a:avLst/>
              <a:gdLst/>
              <a:ahLst/>
              <a:cxnLst/>
              <a:rect l="l" t="t" r="r" b="b"/>
              <a:pathLst>
                <a:path w="531223" h="828957">
                  <a:moveTo>
                    <a:pt x="531223" y="0"/>
                  </a:moveTo>
                  <a:lnTo>
                    <a:pt x="0" y="0"/>
                  </a:lnTo>
                  <a:lnTo>
                    <a:pt x="0" y="828957"/>
                  </a:lnTo>
                  <a:lnTo>
                    <a:pt x="531223" y="828957"/>
                  </a:lnTo>
                  <a:lnTo>
                    <a:pt x="531223"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3" name="Freeform 23"/>
            <p:cNvSpPr/>
            <p:nvPr/>
          </p:nvSpPr>
          <p:spPr>
            <a:xfrm>
              <a:off x="0" y="3577116"/>
              <a:ext cx="943253" cy="530580"/>
            </a:xfrm>
            <a:custGeom>
              <a:avLst/>
              <a:gdLst/>
              <a:ahLst/>
              <a:cxnLst/>
              <a:rect l="l" t="t" r="r" b="b"/>
              <a:pathLst>
                <a:path w="943253" h="530580">
                  <a:moveTo>
                    <a:pt x="0" y="0"/>
                  </a:moveTo>
                  <a:lnTo>
                    <a:pt x="943253" y="0"/>
                  </a:lnTo>
                  <a:lnTo>
                    <a:pt x="943253" y="530580"/>
                  </a:lnTo>
                  <a:lnTo>
                    <a:pt x="0" y="53058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4" name="Freeform 24"/>
            <p:cNvSpPr/>
            <p:nvPr/>
          </p:nvSpPr>
          <p:spPr>
            <a:xfrm>
              <a:off x="152256" y="7473384"/>
              <a:ext cx="943253" cy="530580"/>
            </a:xfrm>
            <a:custGeom>
              <a:avLst/>
              <a:gdLst/>
              <a:ahLst/>
              <a:cxnLst/>
              <a:rect l="l" t="t" r="r" b="b"/>
              <a:pathLst>
                <a:path w="943253" h="530580">
                  <a:moveTo>
                    <a:pt x="0" y="0"/>
                  </a:moveTo>
                  <a:lnTo>
                    <a:pt x="943254" y="0"/>
                  </a:lnTo>
                  <a:lnTo>
                    <a:pt x="943254" y="530580"/>
                  </a:lnTo>
                  <a:lnTo>
                    <a:pt x="0" y="53058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387</Words>
  <Application>Microsoft Office PowerPoint</Application>
  <PresentationFormat>Custom</PresentationFormat>
  <Paragraphs>86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UID มนตรา บาง Bold</vt:lpstr>
      <vt:lpstr>Calibri</vt:lpstr>
      <vt:lpstr>Arial</vt:lpstr>
      <vt:lpstr>Canva Sans</vt:lpstr>
      <vt:lpstr>Arimo</vt:lpstr>
      <vt:lpstr>UID ในตำนาน Bold</vt:lpstr>
      <vt:lpstr>UID มนตรา บาง</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Hijau imut sederhana Laporan Kelompok presentasi</dc:title>
  <dc:creator>Ach Fahmi Al Hafidz</dc:creator>
  <cp:lastModifiedBy>Ach Fahmi Al Hafidz</cp:lastModifiedBy>
  <cp:revision>2</cp:revision>
  <dcterms:created xsi:type="dcterms:W3CDTF">2006-08-16T00:00:00Z</dcterms:created>
  <dcterms:modified xsi:type="dcterms:W3CDTF">2023-06-09T05:30:39Z</dcterms:modified>
  <dc:identifier>DAFlG26cMN8</dc:identifier>
</cp:coreProperties>
</file>