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aret Bold" charset="1" panose="00000000000000000000"/>
      <p:regular r:id="rId21"/>
    </p:embeddedFont>
    <p:embeddedFont>
      <p:font typeface="Garet"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jpeg" Type="http://schemas.openxmlformats.org/officeDocument/2006/relationships/image"/><Relationship Id="rId3" Target="../media/image5.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png" Type="http://schemas.openxmlformats.org/officeDocument/2006/relationships/image"/><Relationship Id="rId12" Target="../media/image19.pn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56" t="0" r="-2479" b="-18484"/>
            </a:stretch>
          </a:blipFill>
        </p:spPr>
      </p:sp>
      <p:sp>
        <p:nvSpPr>
          <p:cNvPr name="Freeform 3" id="3"/>
          <p:cNvSpPr/>
          <p:nvPr/>
        </p:nvSpPr>
        <p:spPr>
          <a:xfrm flipH="false" flipV="false" rot="0">
            <a:off x="14904823" y="-898106"/>
            <a:ext cx="4404437" cy="5655778"/>
          </a:xfrm>
          <a:custGeom>
            <a:avLst/>
            <a:gdLst/>
            <a:ahLst/>
            <a:cxnLst/>
            <a:rect r="r" b="b" t="t" l="l"/>
            <a:pathLst>
              <a:path h="5655778" w="4404437">
                <a:moveTo>
                  <a:pt x="0" y="0"/>
                </a:moveTo>
                <a:lnTo>
                  <a:pt x="4404437" y="0"/>
                </a:lnTo>
                <a:lnTo>
                  <a:pt x="4404437" y="5655778"/>
                </a:lnTo>
                <a:lnTo>
                  <a:pt x="0" y="5655778"/>
                </a:lnTo>
                <a:lnTo>
                  <a:pt x="0" y="0"/>
                </a:lnTo>
                <a:close/>
              </a:path>
            </a:pathLst>
          </a:custGeom>
          <a:blipFill>
            <a:blip r:embed="rId3"/>
            <a:stretch>
              <a:fillRect l="0" t="0" r="0" b="0"/>
            </a:stretch>
          </a:blipFill>
        </p:spPr>
      </p:sp>
      <p:grpSp>
        <p:nvGrpSpPr>
          <p:cNvPr name="Group 4" id="4"/>
          <p:cNvGrpSpPr/>
          <p:nvPr/>
        </p:nvGrpSpPr>
        <p:grpSpPr>
          <a:xfrm rot="0">
            <a:off x="7938558" y="1625363"/>
            <a:ext cx="2410884" cy="608841"/>
            <a:chOff x="0" y="0"/>
            <a:chExt cx="1609259" cy="406400"/>
          </a:xfrm>
        </p:grpSpPr>
        <p:sp>
          <p:nvSpPr>
            <p:cNvPr name="Freeform 5" id="5"/>
            <p:cNvSpPr/>
            <p:nvPr/>
          </p:nvSpPr>
          <p:spPr>
            <a:xfrm flipH="false" flipV="false" rot="0">
              <a:off x="0" y="0"/>
              <a:ext cx="1609259" cy="406400"/>
            </a:xfrm>
            <a:custGeom>
              <a:avLst/>
              <a:gdLst/>
              <a:ahLst/>
              <a:cxnLst/>
              <a:rect r="r" b="b" t="t" l="l"/>
              <a:pathLst>
                <a:path h="406400" w="1609259">
                  <a:moveTo>
                    <a:pt x="1406059" y="0"/>
                  </a:moveTo>
                  <a:cubicBezTo>
                    <a:pt x="1518283" y="0"/>
                    <a:pt x="1609259" y="90976"/>
                    <a:pt x="1609259" y="203200"/>
                  </a:cubicBezTo>
                  <a:cubicBezTo>
                    <a:pt x="1609259" y="315424"/>
                    <a:pt x="1518283" y="406400"/>
                    <a:pt x="140605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6" id="6"/>
            <p:cNvSpPr txBox="true"/>
            <p:nvPr/>
          </p:nvSpPr>
          <p:spPr>
            <a:xfrm>
              <a:off x="0" y="47625"/>
              <a:ext cx="1609259" cy="358775"/>
            </a:xfrm>
            <a:prstGeom prst="rect">
              <a:avLst/>
            </a:prstGeom>
          </p:spPr>
          <p:txBody>
            <a:bodyPr anchor="ctr" rtlCol="false" tIns="50800" lIns="50800" bIns="50800" rIns="50800"/>
            <a:lstStyle/>
            <a:p>
              <a:pPr algn="ctr">
                <a:lnSpc>
                  <a:spcPts val="2425"/>
                </a:lnSpc>
              </a:pPr>
            </a:p>
          </p:txBody>
        </p:sp>
      </p:grpSp>
      <p:sp>
        <p:nvSpPr>
          <p:cNvPr name="Freeform 7" id="7"/>
          <p:cNvSpPr/>
          <p:nvPr/>
        </p:nvSpPr>
        <p:spPr>
          <a:xfrm flipH="true" flipV="false" rot="0">
            <a:off x="15998318" y="9036632"/>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6551518" y="9036632"/>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972805" y="2438755"/>
            <a:ext cx="12342390" cy="3382847"/>
          </a:xfrm>
          <a:prstGeom prst="rect">
            <a:avLst/>
          </a:prstGeom>
        </p:spPr>
        <p:txBody>
          <a:bodyPr anchor="t" rtlCol="false" tIns="0" lIns="0" bIns="0" rIns="0">
            <a:spAutoFit/>
          </a:bodyPr>
          <a:lstStyle/>
          <a:p>
            <a:pPr algn="ctr">
              <a:lnSpc>
                <a:spcPts val="13540"/>
              </a:lnSpc>
              <a:spcBef>
                <a:spcPct val="0"/>
              </a:spcBef>
            </a:pPr>
            <a:r>
              <a:rPr lang="en-US" b="true" sz="9671">
                <a:solidFill>
                  <a:srgbClr val="F6E0F5"/>
                </a:solidFill>
                <a:latin typeface="Garet Bold"/>
                <a:ea typeface="Garet Bold"/>
                <a:cs typeface="Garet Bold"/>
                <a:sym typeface="Garet Bold"/>
              </a:rPr>
              <a:t>PEMAHAMAN MYSQL</a:t>
            </a:r>
          </a:p>
        </p:txBody>
      </p:sp>
      <p:sp>
        <p:nvSpPr>
          <p:cNvPr name="TextBox 10" id="10"/>
          <p:cNvSpPr txBox="true"/>
          <p:nvPr/>
        </p:nvSpPr>
        <p:spPr>
          <a:xfrm rot="0">
            <a:off x="7963039" y="1812112"/>
            <a:ext cx="2386403" cy="254536"/>
          </a:xfrm>
          <a:prstGeom prst="rect">
            <a:avLst/>
          </a:prstGeom>
        </p:spPr>
        <p:txBody>
          <a:bodyPr anchor="t" rtlCol="false" tIns="0" lIns="0" bIns="0" rIns="0">
            <a:spAutoFit/>
          </a:bodyPr>
          <a:lstStyle/>
          <a:p>
            <a:pPr algn="ctr">
              <a:lnSpc>
                <a:spcPts val="2245"/>
              </a:lnSpc>
              <a:spcBef>
                <a:spcPct val="0"/>
              </a:spcBef>
            </a:pPr>
            <a:r>
              <a:rPr lang="en-US" sz="1603">
                <a:solidFill>
                  <a:srgbClr val="F6E0F5"/>
                </a:solidFill>
                <a:latin typeface="Garet"/>
                <a:ea typeface="Garet"/>
                <a:cs typeface="Garet"/>
                <a:sym typeface="Garet"/>
              </a:rPr>
              <a:t>BY DZEXZ</a:t>
            </a:r>
          </a:p>
        </p:txBody>
      </p:sp>
      <p:sp>
        <p:nvSpPr>
          <p:cNvPr name="Freeform 11" id="11"/>
          <p:cNvSpPr/>
          <p:nvPr/>
        </p:nvSpPr>
        <p:spPr>
          <a:xfrm flipH="false" flipV="false" rot="-7384997">
            <a:off x="-594215" y="-1991275"/>
            <a:ext cx="4404437" cy="5655778"/>
          </a:xfrm>
          <a:custGeom>
            <a:avLst/>
            <a:gdLst/>
            <a:ahLst/>
            <a:cxnLst/>
            <a:rect r="r" b="b" t="t" l="l"/>
            <a:pathLst>
              <a:path h="5655778" w="4404437">
                <a:moveTo>
                  <a:pt x="0" y="0"/>
                </a:moveTo>
                <a:lnTo>
                  <a:pt x="4404437" y="0"/>
                </a:lnTo>
                <a:lnTo>
                  <a:pt x="4404437" y="5655777"/>
                </a:lnTo>
                <a:lnTo>
                  <a:pt x="0" y="5655777"/>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28368" t="-10518" r="-31821" b="-67470"/>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6552500" y="-593495"/>
            <a:ext cx="4240473" cy="4240473"/>
          </a:xfrm>
          <a:custGeom>
            <a:avLst/>
            <a:gdLst/>
            <a:ahLst/>
            <a:cxnLst/>
            <a:rect r="r" b="b" t="t" l="l"/>
            <a:pathLst>
              <a:path h="4240473" w="4240473">
                <a:moveTo>
                  <a:pt x="4240473" y="0"/>
                </a:moveTo>
                <a:lnTo>
                  <a:pt x="0" y="0"/>
                </a:lnTo>
                <a:lnTo>
                  <a:pt x="0" y="4240473"/>
                </a:lnTo>
                <a:lnTo>
                  <a:pt x="4240473" y="4240473"/>
                </a:lnTo>
                <a:lnTo>
                  <a:pt x="4240473" y="0"/>
                </a:lnTo>
                <a:close/>
              </a:path>
            </a:pathLst>
          </a:custGeom>
          <a:blipFill>
            <a:blip r:embed="rId6"/>
            <a:stretch>
              <a:fillRect l="0" t="0" r="0" b="0"/>
            </a:stretch>
          </a:blipFill>
        </p:spPr>
      </p:sp>
      <p:sp>
        <p:nvSpPr>
          <p:cNvPr name="Freeform 7" id="7"/>
          <p:cNvSpPr/>
          <p:nvPr/>
        </p:nvSpPr>
        <p:spPr>
          <a:xfrm flipH="true" flipV="false" rot="0">
            <a:off x="-697275" y="7630763"/>
            <a:ext cx="4240473" cy="4240473"/>
          </a:xfrm>
          <a:custGeom>
            <a:avLst/>
            <a:gdLst/>
            <a:ahLst/>
            <a:cxnLst/>
            <a:rect r="r" b="b" t="t" l="l"/>
            <a:pathLst>
              <a:path h="4240473" w="4240473">
                <a:moveTo>
                  <a:pt x="4240473" y="0"/>
                </a:moveTo>
                <a:lnTo>
                  <a:pt x="0" y="0"/>
                </a:lnTo>
                <a:lnTo>
                  <a:pt x="0" y="4240473"/>
                </a:lnTo>
                <a:lnTo>
                  <a:pt x="4240473" y="4240473"/>
                </a:lnTo>
                <a:lnTo>
                  <a:pt x="4240473" y="0"/>
                </a:lnTo>
                <a:close/>
              </a:path>
            </a:pathLst>
          </a:custGeom>
          <a:blipFill>
            <a:blip r:embed="rId6"/>
            <a:stretch>
              <a:fillRect l="0" t="0" r="0" b="0"/>
            </a:stretch>
          </a:blipFill>
        </p:spPr>
      </p:sp>
      <p:sp>
        <p:nvSpPr>
          <p:cNvPr name="Freeform 8" id="8"/>
          <p:cNvSpPr/>
          <p:nvPr/>
        </p:nvSpPr>
        <p:spPr>
          <a:xfrm flipH="false" flipV="false" rot="0">
            <a:off x="4310648" y="5922377"/>
            <a:ext cx="10060601" cy="678429"/>
          </a:xfrm>
          <a:custGeom>
            <a:avLst/>
            <a:gdLst/>
            <a:ahLst/>
            <a:cxnLst/>
            <a:rect r="r" b="b" t="t" l="l"/>
            <a:pathLst>
              <a:path h="678429" w="10060601">
                <a:moveTo>
                  <a:pt x="0" y="0"/>
                </a:moveTo>
                <a:lnTo>
                  <a:pt x="10060601" y="0"/>
                </a:lnTo>
                <a:lnTo>
                  <a:pt x="10060601" y="678429"/>
                </a:lnTo>
                <a:lnTo>
                  <a:pt x="0" y="678429"/>
                </a:lnTo>
                <a:lnTo>
                  <a:pt x="0" y="0"/>
                </a:lnTo>
                <a:close/>
              </a:path>
            </a:pathLst>
          </a:custGeom>
          <a:blipFill>
            <a:blip r:embed="rId7"/>
            <a:stretch>
              <a:fillRect l="0" t="0" r="0" b="0"/>
            </a:stretch>
          </a:blipFill>
        </p:spPr>
      </p:sp>
      <p:sp>
        <p:nvSpPr>
          <p:cNvPr name="TextBox 9" id="9"/>
          <p:cNvSpPr txBox="true"/>
          <p:nvPr/>
        </p:nvSpPr>
        <p:spPr>
          <a:xfrm rot="0">
            <a:off x="5058696" y="1492085"/>
            <a:ext cx="8762872"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 Fungsi Agregat</a:t>
            </a:r>
          </a:p>
        </p:txBody>
      </p:sp>
      <p:sp>
        <p:nvSpPr>
          <p:cNvPr name="TextBox 10" id="10"/>
          <p:cNvSpPr txBox="true"/>
          <p:nvPr/>
        </p:nvSpPr>
        <p:spPr>
          <a:xfrm rot="0">
            <a:off x="4310648" y="3608878"/>
            <a:ext cx="10258967" cy="1841235"/>
          </a:xfrm>
          <a:prstGeom prst="rect">
            <a:avLst/>
          </a:prstGeom>
        </p:spPr>
        <p:txBody>
          <a:bodyPr anchor="t" rtlCol="false" tIns="0" lIns="0" bIns="0" rIns="0">
            <a:spAutoFit/>
          </a:bodyPr>
          <a:lstStyle/>
          <a:p>
            <a:pPr algn="ctr">
              <a:lnSpc>
                <a:spcPts val="2989"/>
              </a:lnSpc>
              <a:spcBef>
                <a:spcPct val="0"/>
              </a:spcBef>
            </a:pPr>
            <a:r>
              <a:rPr lang="en-US" sz="2135">
                <a:solidFill>
                  <a:srgbClr val="F6E0F5"/>
                </a:solidFill>
                <a:latin typeface="Garet"/>
                <a:ea typeface="Garet"/>
                <a:cs typeface="Garet"/>
                <a:sym typeface="Garet"/>
              </a:rPr>
              <a:t>Fungsi agregat dalam SQL adalah fungsi yang digunakan untuk melakukan perhitungan pada sekumpulan data dan mengembalikan satu nilai hasil. Fungsi-fungsi ini sangat berguna dalam analisis data, karena memungkinkan pengguna untuk mendapatkan informasi ringkas dari data yang lebih besar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044927" y="1028700"/>
            <a:ext cx="6055770" cy="7272213"/>
          </a:xfrm>
          <a:custGeom>
            <a:avLst/>
            <a:gdLst/>
            <a:ahLst/>
            <a:cxnLst/>
            <a:rect r="r" b="b" t="t" l="l"/>
            <a:pathLst>
              <a:path h="7272213" w="6055770">
                <a:moveTo>
                  <a:pt x="0" y="0"/>
                </a:moveTo>
                <a:lnTo>
                  <a:pt x="6055770" y="0"/>
                </a:lnTo>
                <a:lnTo>
                  <a:pt x="6055770" y="7272213"/>
                </a:lnTo>
                <a:lnTo>
                  <a:pt x="0" y="72722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642161" y="6366371"/>
            <a:ext cx="6874146" cy="673712"/>
          </a:xfrm>
          <a:custGeom>
            <a:avLst/>
            <a:gdLst/>
            <a:ahLst/>
            <a:cxnLst/>
            <a:rect r="r" b="b" t="t" l="l"/>
            <a:pathLst>
              <a:path h="673712" w="6874146">
                <a:moveTo>
                  <a:pt x="0" y="0"/>
                </a:moveTo>
                <a:lnTo>
                  <a:pt x="6874146" y="0"/>
                </a:lnTo>
                <a:lnTo>
                  <a:pt x="6874146" y="673712"/>
                </a:lnTo>
                <a:lnTo>
                  <a:pt x="0" y="673712"/>
                </a:lnTo>
                <a:lnTo>
                  <a:pt x="0" y="0"/>
                </a:lnTo>
                <a:close/>
              </a:path>
            </a:pathLst>
          </a:custGeom>
          <a:blipFill>
            <a:blip r:embed="rId8"/>
            <a:stretch>
              <a:fillRect l="0" t="0" r="0" b="0"/>
            </a:stretch>
          </a:blipFill>
        </p:spPr>
      </p:sp>
      <p:sp>
        <p:nvSpPr>
          <p:cNvPr name="TextBox 8" id="8"/>
          <p:cNvSpPr txBox="true"/>
          <p:nvPr/>
        </p:nvSpPr>
        <p:spPr>
          <a:xfrm rot="0">
            <a:off x="5353714" y="2713188"/>
            <a:ext cx="7580571"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 Transaksi</a:t>
            </a:r>
          </a:p>
        </p:txBody>
      </p:sp>
      <p:sp>
        <p:nvSpPr>
          <p:cNvPr name="TextBox 9" id="9"/>
          <p:cNvSpPr txBox="true"/>
          <p:nvPr/>
        </p:nvSpPr>
        <p:spPr>
          <a:xfrm rot="0">
            <a:off x="5339098" y="1653788"/>
            <a:ext cx="7941350"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 Pengelolaan</a:t>
            </a:r>
          </a:p>
        </p:txBody>
      </p:sp>
      <p:sp>
        <p:nvSpPr>
          <p:cNvPr name="TextBox 10" id="10"/>
          <p:cNvSpPr txBox="true"/>
          <p:nvPr/>
        </p:nvSpPr>
        <p:spPr>
          <a:xfrm rot="0">
            <a:off x="5642161" y="4141001"/>
            <a:ext cx="7822954" cy="1966899"/>
          </a:xfrm>
          <a:prstGeom prst="rect">
            <a:avLst/>
          </a:prstGeom>
        </p:spPr>
        <p:txBody>
          <a:bodyPr anchor="t" rtlCol="false" tIns="0" lIns="0" bIns="0" rIns="0">
            <a:spAutoFit/>
          </a:bodyPr>
          <a:lstStyle/>
          <a:p>
            <a:pPr algn="l">
              <a:lnSpc>
                <a:spcPts val="3146"/>
              </a:lnSpc>
              <a:spcBef>
                <a:spcPct val="0"/>
              </a:spcBef>
            </a:pPr>
            <a:r>
              <a:rPr lang="en-US" sz="2247">
                <a:solidFill>
                  <a:srgbClr val="F6E0F5"/>
                </a:solidFill>
                <a:latin typeface="Garet"/>
                <a:ea typeface="Garet"/>
                <a:cs typeface="Garet"/>
                <a:sym typeface="Garet"/>
              </a:rPr>
              <a:t> Transaksi adalah sekumpulan operasi yang dijalankan sebagai satu kesatuan. Dengan menggunakan START TRANSACTION, COMMIT, dan ROLLBACK, kita dapat mengelola perubahan data dengan aman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101479" y="2037284"/>
            <a:ext cx="300038" cy="260843"/>
            <a:chOff x="0" y="0"/>
            <a:chExt cx="79022" cy="68699"/>
          </a:xfrm>
        </p:grpSpPr>
        <p:sp>
          <p:nvSpPr>
            <p:cNvPr name="Freeform 7" id="7"/>
            <p:cNvSpPr/>
            <p:nvPr/>
          </p:nvSpPr>
          <p:spPr>
            <a:xfrm flipH="false" flipV="false" rot="0">
              <a:off x="0" y="0"/>
              <a:ext cx="79022" cy="68700"/>
            </a:xfrm>
            <a:custGeom>
              <a:avLst/>
              <a:gdLst/>
              <a:ahLst/>
              <a:cxnLst/>
              <a:rect r="r" b="b" t="t" l="l"/>
              <a:pathLst>
                <a:path h="68700" w="79022">
                  <a:moveTo>
                    <a:pt x="0" y="0"/>
                  </a:moveTo>
                  <a:lnTo>
                    <a:pt x="79022" y="0"/>
                  </a:lnTo>
                  <a:lnTo>
                    <a:pt x="79022" y="68700"/>
                  </a:lnTo>
                  <a:lnTo>
                    <a:pt x="0" y="68700"/>
                  </a:lnTo>
                  <a:close/>
                </a:path>
              </a:pathLst>
            </a:custGeom>
            <a:gradFill rotWithShape="true">
              <a:gsLst>
                <a:gs pos="0">
                  <a:srgbClr val="92A6DD">
                    <a:alpha val="100000"/>
                  </a:srgbClr>
                </a:gs>
                <a:gs pos="100000">
                  <a:srgbClr val="DF96DA">
                    <a:alpha val="100000"/>
                  </a:srgbClr>
                </a:gs>
              </a:gsLst>
              <a:lin ang="0"/>
            </a:gradFill>
          </p:spPr>
        </p:sp>
        <p:sp>
          <p:nvSpPr>
            <p:cNvPr name="TextBox 8" id="8"/>
            <p:cNvSpPr txBox="true"/>
            <p:nvPr/>
          </p:nvSpPr>
          <p:spPr>
            <a:xfrm>
              <a:off x="0" y="47625"/>
              <a:ext cx="79022" cy="21074"/>
            </a:xfrm>
            <a:prstGeom prst="rect">
              <a:avLst/>
            </a:prstGeom>
          </p:spPr>
          <p:txBody>
            <a:bodyPr anchor="ctr" rtlCol="false" tIns="50800" lIns="50800" bIns="50800" rIns="50800"/>
            <a:lstStyle/>
            <a:p>
              <a:pPr algn="ctr">
                <a:lnSpc>
                  <a:spcPts val="2425"/>
                </a:lnSpc>
              </a:pPr>
            </a:p>
          </p:txBody>
        </p:sp>
      </p:grpSp>
      <p:sp>
        <p:nvSpPr>
          <p:cNvPr name="Freeform 9" id="9"/>
          <p:cNvSpPr/>
          <p:nvPr/>
        </p:nvSpPr>
        <p:spPr>
          <a:xfrm flipH="false" flipV="false" rot="0">
            <a:off x="4759988" y="4431460"/>
            <a:ext cx="9604487" cy="1478840"/>
          </a:xfrm>
          <a:custGeom>
            <a:avLst/>
            <a:gdLst/>
            <a:ahLst/>
            <a:cxnLst/>
            <a:rect r="r" b="b" t="t" l="l"/>
            <a:pathLst>
              <a:path h="1478840" w="9604487">
                <a:moveTo>
                  <a:pt x="0" y="0"/>
                </a:moveTo>
                <a:lnTo>
                  <a:pt x="9604487" y="0"/>
                </a:lnTo>
                <a:lnTo>
                  <a:pt x="9604487" y="1478839"/>
                </a:lnTo>
                <a:lnTo>
                  <a:pt x="0" y="1478839"/>
                </a:lnTo>
                <a:lnTo>
                  <a:pt x="0" y="0"/>
                </a:lnTo>
                <a:close/>
              </a:path>
            </a:pathLst>
          </a:custGeom>
          <a:blipFill>
            <a:blip r:embed="rId6"/>
            <a:stretch>
              <a:fillRect l="-339" t="-4407" r="-339" b="0"/>
            </a:stretch>
          </a:blipFill>
        </p:spPr>
      </p:sp>
      <p:sp>
        <p:nvSpPr>
          <p:cNvPr name="TextBox 10" id="10"/>
          <p:cNvSpPr txBox="true"/>
          <p:nvPr/>
        </p:nvSpPr>
        <p:spPr>
          <a:xfrm rot="0">
            <a:off x="4894975" y="417865"/>
            <a:ext cx="9065813" cy="738741"/>
          </a:xfrm>
          <a:prstGeom prst="rect">
            <a:avLst/>
          </a:prstGeom>
        </p:spPr>
        <p:txBody>
          <a:bodyPr anchor="t" rtlCol="false" tIns="0" lIns="0" bIns="0" rIns="0">
            <a:spAutoFit/>
          </a:bodyPr>
          <a:lstStyle/>
          <a:p>
            <a:pPr algn="l">
              <a:lnSpc>
                <a:spcPts val="6013"/>
              </a:lnSpc>
              <a:spcBef>
                <a:spcPct val="0"/>
              </a:spcBef>
            </a:pPr>
            <a:r>
              <a:rPr lang="en-US" sz="4295" b="true">
                <a:solidFill>
                  <a:srgbClr val="F6E0F5"/>
                </a:solidFill>
                <a:latin typeface="Garet Bold"/>
                <a:ea typeface="Garet Bold"/>
                <a:cs typeface="Garet Bold"/>
                <a:sym typeface="Garet Bold"/>
              </a:rPr>
              <a:t> Data Control Language (DCL)</a:t>
            </a:r>
          </a:p>
        </p:txBody>
      </p:sp>
      <p:sp>
        <p:nvSpPr>
          <p:cNvPr name="TextBox 11" id="11"/>
          <p:cNvSpPr txBox="true"/>
          <p:nvPr/>
        </p:nvSpPr>
        <p:spPr>
          <a:xfrm rot="0">
            <a:off x="4759988" y="1625435"/>
            <a:ext cx="5778332" cy="2740848"/>
          </a:xfrm>
          <a:prstGeom prst="rect">
            <a:avLst/>
          </a:prstGeom>
        </p:spPr>
        <p:txBody>
          <a:bodyPr anchor="t" rtlCol="false" tIns="0" lIns="0" bIns="0" rIns="0">
            <a:spAutoFit/>
          </a:bodyPr>
          <a:lstStyle/>
          <a:p>
            <a:pPr algn="just">
              <a:lnSpc>
                <a:spcPts val="2229"/>
              </a:lnSpc>
            </a:pPr>
          </a:p>
          <a:p>
            <a:pPr algn="just">
              <a:lnSpc>
                <a:spcPts val="2229"/>
              </a:lnSpc>
            </a:pPr>
            <a:r>
              <a:rPr lang="en-US" sz="1592">
                <a:solidFill>
                  <a:srgbClr val="F6E0F5"/>
                </a:solidFill>
                <a:latin typeface="Garet"/>
                <a:ea typeface="Garet"/>
                <a:cs typeface="Garet"/>
                <a:sym typeface="Garet"/>
              </a:rPr>
              <a:t>Data Control Language (DCL) adalah bagian dari SQL yang digunakan untuk mengelola hak akses dan izin pengguna dalam sistem manajemen basis data (DBMS) seperti MySQL. DCL sangat penting untuk menjaga keamanan dan integritas data, karena memungkinkan administrator database untuk mengontrol siapa yang dapat mengakses data dan apa yang dapat mereka lakukan dengan data tersebut</a:t>
            </a:r>
          </a:p>
          <a:p>
            <a:pPr algn="just">
              <a:lnSpc>
                <a:spcPts val="222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false" flipV="false" rot="0">
            <a:off x="1298862" y="5143500"/>
            <a:ext cx="4734156" cy="3535291"/>
          </a:xfrm>
          <a:custGeom>
            <a:avLst/>
            <a:gdLst/>
            <a:ahLst/>
            <a:cxnLst/>
            <a:rect r="r" b="b" t="t" l="l"/>
            <a:pathLst>
              <a:path h="3535291" w="4734156">
                <a:moveTo>
                  <a:pt x="0" y="0"/>
                </a:moveTo>
                <a:lnTo>
                  <a:pt x="4734157" y="0"/>
                </a:lnTo>
                <a:lnTo>
                  <a:pt x="4734157" y="3535291"/>
                </a:lnTo>
                <a:lnTo>
                  <a:pt x="0" y="35352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545812" y="6513748"/>
            <a:ext cx="11301259" cy="466177"/>
          </a:xfrm>
          <a:custGeom>
            <a:avLst/>
            <a:gdLst/>
            <a:ahLst/>
            <a:cxnLst/>
            <a:rect r="r" b="b" t="t" l="l"/>
            <a:pathLst>
              <a:path h="466177" w="11301259">
                <a:moveTo>
                  <a:pt x="0" y="0"/>
                </a:moveTo>
                <a:lnTo>
                  <a:pt x="11301259" y="0"/>
                </a:lnTo>
                <a:lnTo>
                  <a:pt x="11301259" y="466177"/>
                </a:lnTo>
                <a:lnTo>
                  <a:pt x="0" y="466177"/>
                </a:lnTo>
                <a:lnTo>
                  <a:pt x="0" y="0"/>
                </a:lnTo>
                <a:close/>
              </a:path>
            </a:pathLst>
          </a:custGeom>
          <a:blipFill>
            <a:blip r:embed="rId6"/>
            <a:stretch>
              <a:fillRect l="0" t="0" r="0" b="0"/>
            </a:stretch>
          </a:blipFill>
        </p:spPr>
      </p:sp>
      <p:sp>
        <p:nvSpPr>
          <p:cNvPr name="TextBox 6" id="6"/>
          <p:cNvSpPr txBox="true"/>
          <p:nvPr/>
        </p:nvSpPr>
        <p:spPr>
          <a:xfrm rot="0">
            <a:off x="1298862" y="1359497"/>
            <a:ext cx="6072589" cy="3253265"/>
          </a:xfrm>
          <a:prstGeom prst="rect">
            <a:avLst/>
          </a:prstGeom>
        </p:spPr>
        <p:txBody>
          <a:bodyPr anchor="t" rtlCol="false" tIns="0" lIns="0" bIns="0" rIns="0">
            <a:spAutoFit/>
          </a:bodyPr>
          <a:lstStyle/>
          <a:p>
            <a:pPr algn="l">
              <a:lnSpc>
                <a:spcPts val="8669"/>
              </a:lnSpc>
              <a:spcBef>
                <a:spcPct val="0"/>
              </a:spcBef>
            </a:pPr>
            <a:r>
              <a:rPr lang="en-US" sz="6192" b="true">
                <a:solidFill>
                  <a:srgbClr val="F6E0F5"/>
                </a:solidFill>
                <a:latin typeface="Garet Bold"/>
                <a:ea typeface="Garet Bold"/>
                <a:cs typeface="Garet Bold"/>
                <a:sym typeface="Garet Bold"/>
              </a:rPr>
              <a:t>Cara Memberikan Hak Akses</a:t>
            </a:r>
          </a:p>
        </p:txBody>
      </p:sp>
      <p:sp>
        <p:nvSpPr>
          <p:cNvPr name="TextBox 7" id="7"/>
          <p:cNvSpPr txBox="true"/>
          <p:nvPr/>
        </p:nvSpPr>
        <p:spPr>
          <a:xfrm rot="0">
            <a:off x="6545812" y="4009832"/>
            <a:ext cx="7822954" cy="1517086"/>
          </a:xfrm>
          <a:prstGeom prst="rect">
            <a:avLst/>
          </a:prstGeom>
        </p:spPr>
        <p:txBody>
          <a:bodyPr anchor="t" rtlCol="false" tIns="0" lIns="0" bIns="0" rIns="0">
            <a:spAutoFit/>
          </a:bodyPr>
          <a:lstStyle/>
          <a:p>
            <a:pPr algn="l">
              <a:lnSpc>
                <a:spcPts val="3006"/>
              </a:lnSpc>
              <a:spcBef>
                <a:spcPct val="0"/>
              </a:spcBef>
            </a:pPr>
            <a:r>
              <a:rPr lang="en-US" sz="2147">
                <a:solidFill>
                  <a:srgbClr val="F6E0F5"/>
                </a:solidFill>
                <a:latin typeface="Garet"/>
                <a:ea typeface="Garet"/>
                <a:cs typeface="Garet"/>
                <a:sym typeface="Garet"/>
              </a:rPr>
              <a:t>Hak akses dapat diberikan kepada user untuk database dan tabel tertentu. Ini memastikan bahwa hanya user yang berwenang yang dapat mengakses atau memodifikasi data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false" flipV="false" rot="0">
            <a:off x="4860287" y="4930426"/>
            <a:ext cx="9304219" cy="1175728"/>
          </a:xfrm>
          <a:custGeom>
            <a:avLst/>
            <a:gdLst/>
            <a:ahLst/>
            <a:cxnLst/>
            <a:rect r="r" b="b" t="t" l="l"/>
            <a:pathLst>
              <a:path h="1175728" w="9304219">
                <a:moveTo>
                  <a:pt x="0" y="0"/>
                </a:moveTo>
                <a:lnTo>
                  <a:pt x="9304219" y="0"/>
                </a:lnTo>
                <a:lnTo>
                  <a:pt x="9304219" y="1175729"/>
                </a:lnTo>
                <a:lnTo>
                  <a:pt x="0" y="1175729"/>
                </a:lnTo>
                <a:lnTo>
                  <a:pt x="0" y="0"/>
                </a:lnTo>
                <a:close/>
              </a:path>
            </a:pathLst>
          </a:custGeom>
          <a:blipFill>
            <a:blip r:embed="rId4"/>
            <a:stretch>
              <a:fillRect l="0" t="0" r="0" b="0"/>
            </a:stretch>
          </a:blipFill>
        </p:spPr>
      </p:sp>
      <p:sp>
        <p:nvSpPr>
          <p:cNvPr name="TextBox 5" id="5"/>
          <p:cNvSpPr txBox="true"/>
          <p:nvPr/>
        </p:nvSpPr>
        <p:spPr>
          <a:xfrm rot="0">
            <a:off x="2559477" y="1712941"/>
            <a:ext cx="13905838" cy="745932"/>
          </a:xfrm>
          <a:prstGeom prst="rect">
            <a:avLst/>
          </a:prstGeom>
        </p:spPr>
        <p:txBody>
          <a:bodyPr anchor="t" rtlCol="false" tIns="0" lIns="0" bIns="0" rIns="0">
            <a:spAutoFit/>
          </a:bodyPr>
          <a:lstStyle/>
          <a:p>
            <a:pPr algn="ctr">
              <a:lnSpc>
                <a:spcPts val="6135"/>
              </a:lnSpc>
              <a:spcBef>
                <a:spcPct val="0"/>
              </a:spcBef>
            </a:pPr>
            <a:r>
              <a:rPr lang="en-US" b="true" sz="4382">
                <a:solidFill>
                  <a:srgbClr val="F6E0F5"/>
                </a:solidFill>
                <a:latin typeface="Garet Bold"/>
                <a:ea typeface="Garet Bold"/>
                <a:cs typeface="Garet Bold"/>
                <a:sym typeface="Garet Bold"/>
              </a:rPr>
              <a:t> Penghapusan User dan Pengubahan Password</a:t>
            </a:r>
          </a:p>
        </p:txBody>
      </p:sp>
      <p:sp>
        <p:nvSpPr>
          <p:cNvPr name="TextBox 6" id="6"/>
          <p:cNvSpPr txBox="true"/>
          <p:nvPr/>
        </p:nvSpPr>
        <p:spPr>
          <a:xfrm rot="0">
            <a:off x="5719069" y="2977553"/>
            <a:ext cx="7586654" cy="1217489"/>
          </a:xfrm>
          <a:prstGeom prst="rect">
            <a:avLst/>
          </a:prstGeom>
        </p:spPr>
        <p:txBody>
          <a:bodyPr anchor="t" rtlCol="false" tIns="0" lIns="0" bIns="0" rIns="0">
            <a:spAutoFit/>
          </a:bodyPr>
          <a:lstStyle/>
          <a:p>
            <a:pPr algn="ctr">
              <a:lnSpc>
                <a:spcPts val="3244"/>
              </a:lnSpc>
              <a:spcBef>
                <a:spcPct val="0"/>
              </a:spcBef>
            </a:pPr>
            <a:r>
              <a:rPr lang="en-US" sz="2317">
                <a:solidFill>
                  <a:srgbClr val="F6E0F5"/>
                </a:solidFill>
                <a:latin typeface="Garet"/>
                <a:ea typeface="Garet"/>
                <a:cs typeface="Garet"/>
                <a:sym typeface="Garet"/>
              </a:rPr>
              <a:t> User dapat dihapus atau password dapat diubah oleh admin. Ini penting untuk menjaga keamanan database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TextBox 4" id="4"/>
          <p:cNvSpPr txBox="true"/>
          <p:nvPr/>
        </p:nvSpPr>
        <p:spPr>
          <a:xfrm rot="0">
            <a:off x="5611959" y="1718847"/>
            <a:ext cx="7064083"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Kesimpulan</a:t>
            </a:r>
          </a:p>
        </p:txBody>
      </p:sp>
      <p:sp>
        <p:nvSpPr>
          <p:cNvPr name="TextBox 5" id="5"/>
          <p:cNvSpPr txBox="true"/>
          <p:nvPr/>
        </p:nvSpPr>
        <p:spPr>
          <a:xfrm rot="0">
            <a:off x="4896774" y="3896581"/>
            <a:ext cx="8494452" cy="2446214"/>
          </a:xfrm>
          <a:prstGeom prst="rect">
            <a:avLst/>
          </a:prstGeom>
        </p:spPr>
        <p:txBody>
          <a:bodyPr anchor="t" rtlCol="false" tIns="0" lIns="0" bIns="0" rIns="0">
            <a:spAutoFit/>
          </a:bodyPr>
          <a:lstStyle/>
          <a:p>
            <a:pPr algn="ctr">
              <a:lnSpc>
                <a:spcPts val="3244"/>
              </a:lnSpc>
              <a:spcBef>
                <a:spcPct val="0"/>
              </a:spcBef>
            </a:pPr>
            <a:r>
              <a:rPr lang="en-US" sz="2317">
                <a:solidFill>
                  <a:srgbClr val="F6E0F5"/>
                </a:solidFill>
                <a:latin typeface="Garet"/>
                <a:ea typeface="Garet"/>
                <a:cs typeface="Garet"/>
                <a:sym typeface="Garet"/>
              </a:rPr>
              <a:t>Memahami dasar-dasar MySQL dan fitur-fitur lanjutan sangat penting untuk pengembangan aplikasi yang efektif dan efisien. MySQL adalah sistem manajemen basis data relasional (RDBMS) yang sangat populer dan banyak digunakan di berbagai aplikasi, mulai dari situs web kecil hingga aplikasi enterprise yang kompleks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grpSp>
        <p:nvGrpSpPr>
          <p:cNvPr name="Group 3" id="3"/>
          <p:cNvGrpSpPr/>
          <p:nvPr/>
        </p:nvGrpSpPr>
        <p:grpSpPr>
          <a:xfrm rot="0">
            <a:off x="2760854" y="893374"/>
            <a:ext cx="6383146" cy="1502222"/>
            <a:chOff x="0" y="0"/>
            <a:chExt cx="1726849" cy="406400"/>
          </a:xfrm>
        </p:grpSpPr>
        <p:sp>
          <p:nvSpPr>
            <p:cNvPr name="Freeform 4" id="4"/>
            <p:cNvSpPr/>
            <p:nvPr/>
          </p:nvSpPr>
          <p:spPr>
            <a:xfrm flipH="false" flipV="false" rot="0">
              <a:off x="0" y="0"/>
              <a:ext cx="1726849" cy="406400"/>
            </a:xfrm>
            <a:custGeom>
              <a:avLst/>
              <a:gdLst/>
              <a:ahLst/>
              <a:cxnLst/>
              <a:rect r="r" b="b" t="t" l="l"/>
              <a:pathLst>
                <a:path h="406400" w="1726849">
                  <a:moveTo>
                    <a:pt x="1523649" y="0"/>
                  </a:moveTo>
                  <a:cubicBezTo>
                    <a:pt x="1635874" y="0"/>
                    <a:pt x="1726849" y="90976"/>
                    <a:pt x="1726849" y="203200"/>
                  </a:cubicBezTo>
                  <a:cubicBezTo>
                    <a:pt x="1726849" y="315424"/>
                    <a:pt x="1635874" y="406400"/>
                    <a:pt x="152364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5" id="5"/>
            <p:cNvSpPr txBox="true"/>
            <p:nvPr/>
          </p:nvSpPr>
          <p:spPr>
            <a:xfrm>
              <a:off x="0" y="47625"/>
              <a:ext cx="1726849" cy="358775"/>
            </a:xfrm>
            <a:prstGeom prst="rect">
              <a:avLst/>
            </a:prstGeom>
          </p:spPr>
          <p:txBody>
            <a:bodyPr anchor="ctr" rtlCol="false" tIns="50800" lIns="50800" bIns="50800" rIns="50800"/>
            <a:lstStyle/>
            <a:p>
              <a:pPr algn="ctr">
                <a:lnSpc>
                  <a:spcPts val="2425"/>
                </a:lnSpc>
              </a:pPr>
            </a:p>
          </p:txBody>
        </p:sp>
      </p:grpSp>
      <p:sp>
        <p:nvSpPr>
          <p:cNvPr name="Freeform 6" id="6"/>
          <p:cNvSpPr/>
          <p:nvPr/>
        </p:nvSpPr>
        <p:spPr>
          <a:xfrm flipH="false" flipV="false" rot="0">
            <a:off x="14529884" y="5518545"/>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3"/>
            <a:stretch>
              <a:fillRect l="0" t="0" r="0" b="0"/>
            </a:stretch>
          </a:blipFill>
        </p:spPr>
      </p:sp>
      <p:sp>
        <p:nvSpPr>
          <p:cNvPr name="Freeform 7" id="7"/>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171543"/>
            <a:ext cx="1193201" cy="945883"/>
          </a:xfrm>
          <a:custGeom>
            <a:avLst/>
            <a:gdLst/>
            <a:ahLst/>
            <a:cxnLst/>
            <a:rect r="r" b="b" t="t" l="l"/>
            <a:pathLst>
              <a:path h="945883" w="1193201">
                <a:moveTo>
                  <a:pt x="0" y="0"/>
                </a:moveTo>
                <a:lnTo>
                  <a:pt x="1193201" y="0"/>
                </a:lnTo>
                <a:lnTo>
                  <a:pt x="1193201" y="945884"/>
                </a:lnTo>
                <a:lnTo>
                  <a:pt x="0" y="945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8"/>
            <a:stretch>
              <a:fillRect l="0" t="0" r="0" b="0"/>
            </a:stretch>
          </a:blipFill>
        </p:spPr>
      </p:sp>
      <p:sp>
        <p:nvSpPr>
          <p:cNvPr name="Freeform 11" id="11"/>
          <p:cNvSpPr/>
          <p:nvPr/>
        </p:nvSpPr>
        <p:spPr>
          <a:xfrm flipH="false" flipV="false" rot="0">
            <a:off x="9856784" y="3139735"/>
            <a:ext cx="6973477" cy="785651"/>
          </a:xfrm>
          <a:custGeom>
            <a:avLst/>
            <a:gdLst/>
            <a:ahLst/>
            <a:cxnLst/>
            <a:rect r="r" b="b" t="t" l="l"/>
            <a:pathLst>
              <a:path h="785651" w="6973477">
                <a:moveTo>
                  <a:pt x="0" y="0"/>
                </a:moveTo>
                <a:lnTo>
                  <a:pt x="6973478" y="0"/>
                </a:lnTo>
                <a:lnTo>
                  <a:pt x="6973478" y="785651"/>
                </a:lnTo>
                <a:lnTo>
                  <a:pt x="0" y="785651"/>
                </a:lnTo>
                <a:lnTo>
                  <a:pt x="0" y="0"/>
                </a:lnTo>
                <a:close/>
              </a:path>
            </a:pathLst>
          </a:custGeom>
          <a:blipFill>
            <a:blip r:embed="rId9"/>
            <a:stretch>
              <a:fillRect l="0" t="0" r="-23487" b="0"/>
            </a:stretch>
          </a:blipFill>
        </p:spPr>
      </p:sp>
      <p:sp>
        <p:nvSpPr>
          <p:cNvPr name="Freeform 12" id="12"/>
          <p:cNvSpPr/>
          <p:nvPr/>
        </p:nvSpPr>
        <p:spPr>
          <a:xfrm flipH="false" flipV="false" rot="0">
            <a:off x="9964298" y="4721610"/>
            <a:ext cx="5371100" cy="456467"/>
          </a:xfrm>
          <a:custGeom>
            <a:avLst/>
            <a:gdLst/>
            <a:ahLst/>
            <a:cxnLst/>
            <a:rect r="r" b="b" t="t" l="l"/>
            <a:pathLst>
              <a:path h="456467" w="5371100">
                <a:moveTo>
                  <a:pt x="0" y="0"/>
                </a:moveTo>
                <a:lnTo>
                  <a:pt x="5371100" y="0"/>
                </a:lnTo>
                <a:lnTo>
                  <a:pt x="5371100" y="456468"/>
                </a:lnTo>
                <a:lnTo>
                  <a:pt x="0" y="456468"/>
                </a:lnTo>
                <a:lnTo>
                  <a:pt x="0" y="0"/>
                </a:lnTo>
                <a:close/>
              </a:path>
            </a:pathLst>
          </a:custGeom>
          <a:blipFill>
            <a:blip r:embed="rId10"/>
            <a:stretch>
              <a:fillRect l="0" t="0" r="0" b="0"/>
            </a:stretch>
          </a:blipFill>
        </p:spPr>
      </p:sp>
      <p:sp>
        <p:nvSpPr>
          <p:cNvPr name="TextBox 13" id="13"/>
          <p:cNvSpPr txBox="true"/>
          <p:nvPr/>
        </p:nvSpPr>
        <p:spPr>
          <a:xfrm rot="0">
            <a:off x="3353129" y="876300"/>
            <a:ext cx="5345860"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Database</a:t>
            </a:r>
          </a:p>
        </p:txBody>
      </p:sp>
      <p:sp>
        <p:nvSpPr>
          <p:cNvPr name="TextBox 14" id="14"/>
          <p:cNvSpPr txBox="true"/>
          <p:nvPr/>
        </p:nvSpPr>
        <p:spPr>
          <a:xfrm rot="0">
            <a:off x="9973823" y="3784777"/>
            <a:ext cx="5600332" cy="327133"/>
          </a:xfrm>
          <a:prstGeom prst="rect">
            <a:avLst/>
          </a:prstGeom>
        </p:spPr>
        <p:txBody>
          <a:bodyPr anchor="t" rtlCol="false" tIns="0" lIns="0" bIns="0" rIns="0">
            <a:spAutoFit/>
          </a:bodyPr>
          <a:lstStyle/>
          <a:p>
            <a:pPr algn="just">
              <a:lnSpc>
                <a:spcPts val="2761"/>
              </a:lnSpc>
              <a:spcBef>
                <a:spcPct val="0"/>
              </a:spcBef>
            </a:pPr>
            <a:r>
              <a:rPr lang="en-US" sz="1972">
                <a:solidFill>
                  <a:srgbClr val="F6E0F5"/>
                </a:solidFill>
                <a:latin typeface="Garet"/>
                <a:ea typeface="Garet"/>
                <a:cs typeface="Garet"/>
                <a:sym typeface="Garet"/>
              </a:rPr>
              <a:t>Kode untuk membuat database di mysql</a:t>
            </a:r>
          </a:p>
        </p:txBody>
      </p:sp>
      <p:sp>
        <p:nvSpPr>
          <p:cNvPr name="TextBox 15" id="15"/>
          <p:cNvSpPr txBox="true"/>
          <p:nvPr/>
        </p:nvSpPr>
        <p:spPr>
          <a:xfrm rot="0">
            <a:off x="2913254" y="3244510"/>
            <a:ext cx="6578676" cy="5313239"/>
          </a:xfrm>
          <a:prstGeom prst="rect">
            <a:avLst/>
          </a:prstGeom>
        </p:spPr>
        <p:txBody>
          <a:bodyPr anchor="t" rtlCol="false" tIns="0" lIns="0" bIns="0" rIns="0">
            <a:spAutoFit/>
          </a:bodyPr>
          <a:lstStyle/>
          <a:p>
            <a:pPr algn="just">
              <a:lnSpc>
                <a:spcPts val="3244"/>
              </a:lnSpc>
              <a:spcBef>
                <a:spcPct val="0"/>
              </a:spcBef>
            </a:pPr>
            <a:r>
              <a:rPr lang="en-US" sz="2317">
                <a:solidFill>
                  <a:srgbClr val="F6E0F5"/>
                </a:solidFill>
                <a:latin typeface="Garet"/>
                <a:ea typeface="Garet"/>
                <a:cs typeface="Garet"/>
                <a:sym typeface="Garet"/>
              </a:rPr>
              <a:t>Database memiliki peranan yang sangat penting dalam pengembangan aplikasi, berfungsi sebagai tempat penyimpanan dan pengelolaan data. Dalam konteks ini, database dapat dianggap sebagai "jantung" dari aplikasi, karena semua informasi yang diperlukan untuk menjalankan aplikasi disimpan di dalamnya. Maka dari itu kita perlu mengetahui cara penggunaan database sendiri untuk dapat mengembangkan sebuah aplikasi yang dapat menyimpan data dan mengelola data</a:t>
            </a:r>
          </a:p>
        </p:txBody>
      </p:sp>
      <p:sp>
        <p:nvSpPr>
          <p:cNvPr name="TextBox 16" id="16"/>
          <p:cNvSpPr txBox="true"/>
          <p:nvPr/>
        </p:nvSpPr>
        <p:spPr>
          <a:xfrm rot="0">
            <a:off x="10050023" y="5291167"/>
            <a:ext cx="6435082" cy="299248"/>
          </a:xfrm>
          <a:prstGeom prst="rect">
            <a:avLst/>
          </a:prstGeom>
        </p:spPr>
        <p:txBody>
          <a:bodyPr anchor="t" rtlCol="false" tIns="0" lIns="0" bIns="0" rIns="0">
            <a:spAutoFit/>
          </a:bodyPr>
          <a:lstStyle/>
          <a:p>
            <a:pPr algn="just">
              <a:lnSpc>
                <a:spcPts val="2415"/>
              </a:lnSpc>
              <a:spcBef>
                <a:spcPct val="0"/>
              </a:spcBef>
            </a:pPr>
            <a:r>
              <a:rPr lang="en-US" sz="1725">
                <a:solidFill>
                  <a:srgbClr val="F6E0F5"/>
                </a:solidFill>
                <a:latin typeface="Garet"/>
                <a:ea typeface="Garet"/>
                <a:cs typeface="Garet"/>
                <a:sym typeface="Garet"/>
              </a:rPr>
              <a:t>Kode untuk menampilkan database yang telah dibuat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true" flipV="false" rot="0">
            <a:off x="-2032646" y="6788263"/>
            <a:ext cx="8229600" cy="8229600"/>
          </a:xfrm>
          <a:custGeom>
            <a:avLst/>
            <a:gdLst/>
            <a:ahLst/>
            <a:cxnLst/>
            <a:rect r="r" b="b" t="t" l="l"/>
            <a:pathLst>
              <a:path h="8229600" w="8229600">
                <a:moveTo>
                  <a:pt x="8229600" y="0"/>
                </a:moveTo>
                <a:lnTo>
                  <a:pt x="0" y="0"/>
                </a:lnTo>
                <a:lnTo>
                  <a:pt x="0" y="8229600"/>
                </a:lnTo>
                <a:lnTo>
                  <a:pt x="8229600" y="8229600"/>
                </a:lnTo>
                <a:lnTo>
                  <a:pt x="822960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6"/>
            <a:stretch>
              <a:fillRect l="0" t="0" r="0" b="0"/>
            </a:stretch>
          </a:blipFill>
        </p:spPr>
      </p:sp>
      <p:sp>
        <p:nvSpPr>
          <p:cNvPr name="Freeform 7" id="7"/>
          <p:cNvSpPr/>
          <p:nvPr/>
        </p:nvSpPr>
        <p:spPr>
          <a:xfrm flipH="false" flipV="false" rot="0">
            <a:off x="2745085" y="4862908"/>
            <a:ext cx="4744737" cy="1099774"/>
          </a:xfrm>
          <a:custGeom>
            <a:avLst/>
            <a:gdLst/>
            <a:ahLst/>
            <a:cxnLst/>
            <a:rect r="r" b="b" t="t" l="l"/>
            <a:pathLst>
              <a:path h="1099774" w="4744737">
                <a:moveTo>
                  <a:pt x="0" y="0"/>
                </a:moveTo>
                <a:lnTo>
                  <a:pt x="4744737" y="0"/>
                </a:lnTo>
                <a:lnTo>
                  <a:pt x="4744737" y="1099774"/>
                </a:lnTo>
                <a:lnTo>
                  <a:pt x="0" y="1099774"/>
                </a:lnTo>
                <a:lnTo>
                  <a:pt x="0" y="0"/>
                </a:lnTo>
                <a:close/>
              </a:path>
            </a:pathLst>
          </a:custGeom>
          <a:blipFill>
            <a:blip r:embed="rId7"/>
            <a:stretch>
              <a:fillRect l="0" t="0" r="0" b="0"/>
            </a:stretch>
          </a:blipFill>
        </p:spPr>
      </p:sp>
      <p:sp>
        <p:nvSpPr>
          <p:cNvPr name="TextBox 8" id="8"/>
          <p:cNvSpPr txBox="true"/>
          <p:nvPr/>
        </p:nvSpPr>
        <p:spPr>
          <a:xfrm rot="0">
            <a:off x="2745085" y="3073548"/>
            <a:ext cx="5439824" cy="1627064"/>
          </a:xfrm>
          <a:prstGeom prst="rect">
            <a:avLst/>
          </a:prstGeom>
        </p:spPr>
        <p:txBody>
          <a:bodyPr anchor="t" rtlCol="false" tIns="0" lIns="0" bIns="0" rIns="0">
            <a:spAutoFit/>
          </a:bodyPr>
          <a:lstStyle/>
          <a:p>
            <a:pPr algn="ctr">
              <a:lnSpc>
                <a:spcPts val="3244"/>
              </a:lnSpc>
              <a:spcBef>
                <a:spcPct val="0"/>
              </a:spcBef>
            </a:pPr>
            <a:r>
              <a:rPr lang="en-US" sz="2317">
                <a:solidFill>
                  <a:srgbClr val="F6E0F5"/>
                </a:solidFill>
                <a:latin typeface="Garet"/>
                <a:ea typeface="Garet"/>
                <a:cs typeface="Garet"/>
                <a:sym typeface="Garet"/>
              </a:rPr>
              <a:t>Sebelum melakukan pengisian, kita harus merubah MariaDB [(none)]&gt; menjadi MariaDB [(nama_database misal dbtoko)]&gt; </a:t>
            </a:r>
          </a:p>
        </p:txBody>
      </p:sp>
      <p:grpSp>
        <p:nvGrpSpPr>
          <p:cNvPr name="Group 9" id="9"/>
          <p:cNvGrpSpPr/>
          <p:nvPr/>
        </p:nvGrpSpPr>
        <p:grpSpPr>
          <a:xfrm rot="0">
            <a:off x="2267992" y="2738301"/>
            <a:ext cx="6394009" cy="3772543"/>
            <a:chOff x="0" y="0"/>
            <a:chExt cx="1729788" cy="1020596"/>
          </a:xfrm>
        </p:grpSpPr>
        <p:sp>
          <p:nvSpPr>
            <p:cNvPr name="Freeform 10" id="10"/>
            <p:cNvSpPr/>
            <p:nvPr/>
          </p:nvSpPr>
          <p:spPr>
            <a:xfrm flipH="false" flipV="false" rot="0">
              <a:off x="0" y="0"/>
              <a:ext cx="1729788" cy="1020596"/>
            </a:xfrm>
            <a:custGeom>
              <a:avLst/>
              <a:gdLst/>
              <a:ahLst/>
              <a:cxnLst/>
              <a:rect r="r" b="b" t="t" l="l"/>
              <a:pathLst>
                <a:path h="1020596" w="1729788">
                  <a:moveTo>
                    <a:pt x="1526588" y="0"/>
                  </a:moveTo>
                  <a:cubicBezTo>
                    <a:pt x="1638812" y="0"/>
                    <a:pt x="1729788" y="228468"/>
                    <a:pt x="1729788" y="510298"/>
                  </a:cubicBezTo>
                  <a:cubicBezTo>
                    <a:pt x="1729788" y="792128"/>
                    <a:pt x="1638812" y="1020596"/>
                    <a:pt x="1526588" y="1020596"/>
                  </a:cubicBezTo>
                  <a:lnTo>
                    <a:pt x="203200" y="1020596"/>
                  </a:lnTo>
                  <a:cubicBezTo>
                    <a:pt x="90976" y="1020596"/>
                    <a:pt x="0" y="792128"/>
                    <a:pt x="0" y="510298"/>
                  </a:cubicBezTo>
                  <a:cubicBezTo>
                    <a:pt x="0" y="228468"/>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1" id="11"/>
            <p:cNvSpPr txBox="true"/>
            <p:nvPr/>
          </p:nvSpPr>
          <p:spPr>
            <a:xfrm>
              <a:off x="0" y="47625"/>
              <a:ext cx="1729788" cy="972971"/>
            </a:xfrm>
            <a:prstGeom prst="rect">
              <a:avLst/>
            </a:prstGeom>
          </p:spPr>
          <p:txBody>
            <a:bodyPr anchor="ctr" rtlCol="false" tIns="50800" lIns="50800" bIns="50800" rIns="50800"/>
            <a:lstStyle/>
            <a:p>
              <a:pPr algn="ctr">
                <a:lnSpc>
                  <a:spcPts val="2425"/>
                </a:lnSpc>
              </a:pPr>
            </a:p>
          </p:txBody>
        </p:sp>
      </p:grpSp>
      <p:grpSp>
        <p:nvGrpSpPr>
          <p:cNvPr name="Group 12" id="12"/>
          <p:cNvGrpSpPr/>
          <p:nvPr/>
        </p:nvGrpSpPr>
        <p:grpSpPr>
          <a:xfrm rot="0">
            <a:off x="9713354" y="2627505"/>
            <a:ext cx="6394009" cy="3772543"/>
            <a:chOff x="0" y="0"/>
            <a:chExt cx="1729788" cy="1020596"/>
          </a:xfrm>
        </p:grpSpPr>
        <p:sp>
          <p:nvSpPr>
            <p:cNvPr name="Freeform 13" id="13"/>
            <p:cNvSpPr/>
            <p:nvPr/>
          </p:nvSpPr>
          <p:spPr>
            <a:xfrm flipH="false" flipV="false" rot="0">
              <a:off x="0" y="0"/>
              <a:ext cx="1729788" cy="1020596"/>
            </a:xfrm>
            <a:custGeom>
              <a:avLst/>
              <a:gdLst/>
              <a:ahLst/>
              <a:cxnLst/>
              <a:rect r="r" b="b" t="t" l="l"/>
              <a:pathLst>
                <a:path h="1020596" w="1729788">
                  <a:moveTo>
                    <a:pt x="1526588" y="0"/>
                  </a:moveTo>
                  <a:cubicBezTo>
                    <a:pt x="1638812" y="0"/>
                    <a:pt x="1729788" y="228468"/>
                    <a:pt x="1729788" y="510298"/>
                  </a:cubicBezTo>
                  <a:cubicBezTo>
                    <a:pt x="1729788" y="792128"/>
                    <a:pt x="1638812" y="1020596"/>
                    <a:pt x="1526588" y="1020596"/>
                  </a:cubicBezTo>
                  <a:lnTo>
                    <a:pt x="203200" y="1020596"/>
                  </a:lnTo>
                  <a:cubicBezTo>
                    <a:pt x="90976" y="1020596"/>
                    <a:pt x="0" y="792128"/>
                    <a:pt x="0" y="510298"/>
                  </a:cubicBezTo>
                  <a:cubicBezTo>
                    <a:pt x="0" y="228468"/>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4" id="14"/>
            <p:cNvSpPr txBox="true"/>
            <p:nvPr/>
          </p:nvSpPr>
          <p:spPr>
            <a:xfrm>
              <a:off x="0" y="47625"/>
              <a:ext cx="1729788" cy="972971"/>
            </a:xfrm>
            <a:prstGeom prst="rect">
              <a:avLst/>
            </a:prstGeom>
          </p:spPr>
          <p:txBody>
            <a:bodyPr anchor="ctr" rtlCol="false" tIns="50800" lIns="50800" bIns="50800" rIns="50800"/>
            <a:lstStyle/>
            <a:p>
              <a:pPr algn="ctr">
                <a:lnSpc>
                  <a:spcPts val="2425"/>
                </a:lnSpc>
              </a:pPr>
            </a:p>
          </p:txBody>
        </p:sp>
      </p:grpSp>
      <p:sp>
        <p:nvSpPr>
          <p:cNvPr name="Freeform 15" id="15"/>
          <p:cNvSpPr/>
          <p:nvPr/>
        </p:nvSpPr>
        <p:spPr>
          <a:xfrm flipH="false" flipV="false" rot="0">
            <a:off x="10411550" y="4700612"/>
            <a:ext cx="5283897" cy="1156214"/>
          </a:xfrm>
          <a:custGeom>
            <a:avLst/>
            <a:gdLst/>
            <a:ahLst/>
            <a:cxnLst/>
            <a:rect r="r" b="b" t="t" l="l"/>
            <a:pathLst>
              <a:path h="1156214" w="5283897">
                <a:moveTo>
                  <a:pt x="0" y="0"/>
                </a:moveTo>
                <a:lnTo>
                  <a:pt x="5283897" y="0"/>
                </a:lnTo>
                <a:lnTo>
                  <a:pt x="5283897" y="1156214"/>
                </a:lnTo>
                <a:lnTo>
                  <a:pt x="0" y="1156214"/>
                </a:lnTo>
                <a:lnTo>
                  <a:pt x="0" y="0"/>
                </a:lnTo>
                <a:close/>
              </a:path>
            </a:pathLst>
          </a:custGeom>
          <a:blipFill>
            <a:blip r:embed="rId8"/>
            <a:stretch>
              <a:fillRect l="0" t="0" r="0" b="0"/>
            </a:stretch>
          </a:blipFill>
        </p:spPr>
      </p:sp>
      <p:sp>
        <p:nvSpPr>
          <p:cNvPr name="TextBox 16" id="16"/>
          <p:cNvSpPr txBox="true"/>
          <p:nvPr/>
        </p:nvSpPr>
        <p:spPr>
          <a:xfrm rot="0">
            <a:off x="5996116" y="911639"/>
            <a:ext cx="6295768"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Database</a:t>
            </a:r>
          </a:p>
        </p:txBody>
      </p:sp>
      <p:sp>
        <p:nvSpPr>
          <p:cNvPr name="TextBox 17" id="17"/>
          <p:cNvSpPr txBox="true"/>
          <p:nvPr/>
        </p:nvSpPr>
        <p:spPr>
          <a:xfrm rot="0">
            <a:off x="5996116" y="-60407"/>
            <a:ext cx="6295768"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A280EC"/>
                </a:solidFill>
                <a:latin typeface="Garet Bold"/>
                <a:ea typeface="Garet Bold"/>
                <a:cs typeface="Garet Bold"/>
                <a:sym typeface="Garet Bold"/>
              </a:rPr>
              <a:t>Pengisian</a:t>
            </a:r>
          </a:p>
        </p:txBody>
      </p:sp>
      <p:sp>
        <p:nvSpPr>
          <p:cNvPr name="TextBox 18" id="18"/>
          <p:cNvSpPr txBox="true"/>
          <p:nvPr/>
        </p:nvSpPr>
        <p:spPr>
          <a:xfrm rot="0">
            <a:off x="10255623" y="3073548"/>
            <a:ext cx="5439824" cy="807914"/>
          </a:xfrm>
          <a:prstGeom prst="rect">
            <a:avLst/>
          </a:prstGeom>
        </p:spPr>
        <p:txBody>
          <a:bodyPr anchor="t" rtlCol="false" tIns="0" lIns="0" bIns="0" rIns="0">
            <a:spAutoFit/>
          </a:bodyPr>
          <a:lstStyle/>
          <a:p>
            <a:pPr algn="ctr">
              <a:lnSpc>
                <a:spcPts val="3244"/>
              </a:lnSpc>
              <a:spcBef>
                <a:spcPct val="0"/>
              </a:spcBef>
            </a:pPr>
            <a:r>
              <a:rPr lang="en-US" sz="2317">
                <a:solidFill>
                  <a:srgbClr val="F6E0F5"/>
                </a:solidFill>
                <a:latin typeface="Garet"/>
                <a:ea typeface="Garet"/>
                <a:cs typeface="Garet"/>
                <a:sym typeface="Garet"/>
              </a:rPr>
              <a:t>Selanjutnya pembuatan tabel di dalam database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93520" y="-432037"/>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645795" y="326286"/>
            <a:ext cx="1152525" cy="1152525"/>
          </a:xfrm>
          <a:custGeom>
            <a:avLst/>
            <a:gdLst/>
            <a:ahLst/>
            <a:cxnLst/>
            <a:rect r="r" b="b" t="t" l="l"/>
            <a:pathLst>
              <a:path h="1152525" w="1152525">
                <a:moveTo>
                  <a:pt x="0" y="0"/>
                </a:moveTo>
                <a:lnTo>
                  <a:pt x="1152525" y="0"/>
                </a:lnTo>
                <a:lnTo>
                  <a:pt x="1152525" y="1152525"/>
                </a:lnTo>
                <a:lnTo>
                  <a:pt x="0" y="11525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5400000">
            <a:off x="-754084" y="5091248"/>
            <a:ext cx="5501343" cy="396534"/>
            <a:chOff x="0" y="0"/>
            <a:chExt cx="5249238" cy="378362"/>
          </a:xfrm>
        </p:grpSpPr>
        <p:sp>
          <p:nvSpPr>
            <p:cNvPr name="Freeform 9" id="9"/>
            <p:cNvSpPr/>
            <p:nvPr/>
          </p:nvSpPr>
          <p:spPr>
            <a:xfrm flipH="false" flipV="false" rot="0">
              <a:off x="0" y="0"/>
              <a:ext cx="5249238" cy="378362"/>
            </a:xfrm>
            <a:custGeom>
              <a:avLst/>
              <a:gdLst/>
              <a:ahLst/>
              <a:cxnLst/>
              <a:rect r="r" b="b" t="t" l="l"/>
              <a:pathLst>
                <a:path h="378362" w="5249238">
                  <a:moveTo>
                    <a:pt x="5046038" y="0"/>
                  </a:moveTo>
                  <a:cubicBezTo>
                    <a:pt x="5158262" y="0"/>
                    <a:pt x="5249238" y="84699"/>
                    <a:pt x="5249238" y="189181"/>
                  </a:cubicBezTo>
                  <a:cubicBezTo>
                    <a:pt x="5249238" y="293663"/>
                    <a:pt x="5158262" y="378362"/>
                    <a:pt x="5046038" y="378362"/>
                  </a:cubicBezTo>
                  <a:lnTo>
                    <a:pt x="203200" y="378362"/>
                  </a:lnTo>
                  <a:cubicBezTo>
                    <a:pt x="90976" y="378362"/>
                    <a:pt x="0" y="293663"/>
                    <a:pt x="0" y="189181"/>
                  </a:cubicBezTo>
                  <a:cubicBezTo>
                    <a:pt x="0" y="84699"/>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5249238" cy="330737"/>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2642186" y="3479059"/>
            <a:ext cx="11891719" cy="312158"/>
          </a:xfrm>
          <a:custGeom>
            <a:avLst/>
            <a:gdLst/>
            <a:ahLst/>
            <a:cxnLst/>
            <a:rect r="r" b="b" t="t" l="l"/>
            <a:pathLst>
              <a:path h="312158" w="11891719">
                <a:moveTo>
                  <a:pt x="0" y="0"/>
                </a:moveTo>
                <a:lnTo>
                  <a:pt x="11891720" y="0"/>
                </a:lnTo>
                <a:lnTo>
                  <a:pt x="11891720" y="312157"/>
                </a:lnTo>
                <a:lnTo>
                  <a:pt x="0" y="312157"/>
                </a:lnTo>
                <a:lnTo>
                  <a:pt x="0" y="0"/>
                </a:lnTo>
                <a:close/>
              </a:path>
            </a:pathLst>
          </a:custGeom>
          <a:blipFill>
            <a:blip r:embed="rId10"/>
            <a:stretch>
              <a:fillRect l="0" t="0" r="0" b="0"/>
            </a:stretch>
          </a:blipFill>
        </p:spPr>
      </p:sp>
      <p:sp>
        <p:nvSpPr>
          <p:cNvPr name="Freeform 12" id="12"/>
          <p:cNvSpPr/>
          <p:nvPr/>
        </p:nvSpPr>
        <p:spPr>
          <a:xfrm flipH="false" flipV="false" rot="0">
            <a:off x="2642186" y="5289515"/>
            <a:ext cx="5939742" cy="331520"/>
          </a:xfrm>
          <a:custGeom>
            <a:avLst/>
            <a:gdLst/>
            <a:ahLst/>
            <a:cxnLst/>
            <a:rect r="r" b="b" t="t" l="l"/>
            <a:pathLst>
              <a:path h="331520" w="5939742">
                <a:moveTo>
                  <a:pt x="0" y="0"/>
                </a:moveTo>
                <a:lnTo>
                  <a:pt x="5939743" y="0"/>
                </a:lnTo>
                <a:lnTo>
                  <a:pt x="5939743" y="331520"/>
                </a:lnTo>
                <a:lnTo>
                  <a:pt x="0" y="331520"/>
                </a:lnTo>
                <a:lnTo>
                  <a:pt x="0" y="0"/>
                </a:lnTo>
                <a:close/>
              </a:path>
            </a:pathLst>
          </a:custGeom>
          <a:blipFill>
            <a:blip r:embed="rId11"/>
            <a:stretch>
              <a:fillRect l="0" t="0" r="0" b="0"/>
            </a:stretch>
          </a:blipFill>
        </p:spPr>
      </p:sp>
      <p:sp>
        <p:nvSpPr>
          <p:cNvPr name="Freeform 13" id="13"/>
          <p:cNvSpPr/>
          <p:nvPr/>
        </p:nvSpPr>
        <p:spPr>
          <a:xfrm flipH="false" flipV="false" rot="0">
            <a:off x="2642186" y="7041315"/>
            <a:ext cx="8247563" cy="292184"/>
          </a:xfrm>
          <a:custGeom>
            <a:avLst/>
            <a:gdLst/>
            <a:ahLst/>
            <a:cxnLst/>
            <a:rect r="r" b="b" t="t" l="l"/>
            <a:pathLst>
              <a:path h="292184" w="8247563">
                <a:moveTo>
                  <a:pt x="0" y="0"/>
                </a:moveTo>
                <a:lnTo>
                  <a:pt x="8247564" y="0"/>
                </a:lnTo>
                <a:lnTo>
                  <a:pt x="8247564" y="292184"/>
                </a:lnTo>
                <a:lnTo>
                  <a:pt x="0" y="292184"/>
                </a:lnTo>
                <a:lnTo>
                  <a:pt x="0" y="0"/>
                </a:lnTo>
                <a:close/>
              </a:path>
            </a:pathLst>
          </a:custGeom>
          <a:blipFill>
            <a:blip r:embed="rId12"/>
            <a:stretch>
              <a:fillRect l="0" t="0" r="0" b="0"/>
            </a:stretch>
          </a:blipFill>
        </p:spPr>
      </p:sp>
      <p:sp>
        <p:nvSpPr>
          <p:cNvPr name="TextBox 14" id="14"/>
          <p:cNvSpPr txBox="true"/>
          <p:nvPr/>
        </p:nvSpPr>
        <p:spPr>
          <a:xfrm rot="0">
            <a:off x="2194854" y="750148"/>
            <a:ext cx="9928218"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Tabel di database</a:t>
            </a:r>
          </a:p>
        </p:txBody>
      </p:sp>
      <p:sp>
        <p:nvSpPr>
          <p:cNvPr name="TextBox 15" id="15"/>
          <p:cNvSpPr txBox="true"/>
          <p:nvPr/>
        </p:nvSpPr>
        <p:spPr>
          <a:xfrm rot="0">
            <a:off x="2194854" y="-134835"/>
            <a:ext cx="6295768"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Pengisian</a:t>
            </a:r>
          </a:p>
        </p:txBody>
      </p:sp>
      <p:sp>
        <p:nvSpPr>
          <p:cNvPr name="TextBox 16" id="16"/>
          <p:cNvSpPr txBox="true"/>
          <p:nvPr/>
        </p:nvSpPr>
        <p:spPr>
          <a:xfrm rot="0">
            <a:off x="2642186" y="2739989"/>
            <a:ext cx="9745156" cy="414390"/>
          </a:xfrm>
          <a:prstGeom prst="rect">
            <a:avLst/>
          </a:prstGeom>
        </p:spPr>
        <p:txBody>
          <a:bodyPr anchor="t" rtlCol="false" tIns="0" lIns="0" bIns="0" rIns="0">
            <a:spAutoFit/>
          </a:bodyPr>
          <a:lstStyle/>
          <a:p>
            <a:pPr algn="l">
              <a:lnSpc>
                <a:spcPts val="3409"/>
              </a:lnSpc>
              <a:spcBef>
                <a:spcPct val="0"/>
              </a:spcBef>
            </a:pPr>
            <a:r>
              <a:rPr lang="en-US" sz="2435">
                <a:solidFill>
                  <a:srgbClr val="F6E0F5"/>
                </a:solidFill>
                <a:latin typeface="Garet"/>
                <a:ea typeface="Garet"/>
                <a:cs typeface="Garet"/>
                <a:sym typeface="Garet"/>
              </a:rPr>
              <a:t>Untuk menambahkan data ke tabel, gunakan perintah:</a:t>
            </a:r>
          </a:p>
        </p:txBody>
      </p:sp>
      <p:sp>
        <p:nvSpPr>
          <p:cNvPr name="TextBox 17" id="17"/>
          <p:cNvSpPr txBox="true"/>
          <p:nvPr/>
        </p:nvSpPr>
        <p:spPr>
          <a:xfrm rot="0">
            <a:off x="2642186" y="4566088"/>
            <a:ext cx="10581590" cy="414390"/>
          </a:xfrm>
          <a:prstGeom prst="rect">
            <a:avLst/>
          </a:prstGeom>
        </p:spPr>
        <p:txBody>
          <a:bodyPr anchor="t" rtlCol="false" tIns="0" lIns="0" bIns="0" rIns="0">
            <a:spAutoFit/>
          </a:bodyPr>
          <a:lstStyle/>
          <a:p>
            <a:pPr algn="l">
              <a:lnSpc>
                <a:spcPts val="3409"/>
              </a:lnSpc>
              <a:spcBef>
                <a:spcPct val="0"/>
              </a:spcBef>
            </a:pPr>
            <a:r>
              <a:rPr lang="en-US" sz="2435">
                <a:solidFill>
                  <a:srgbClr val="F6E0F5"/>
                </a:solidFill>
                <a:latin typeface="Garet"/>
                <a:ea typeface="Garet"/>
                <a:cs typeface="Garet"/>
                <a:sym typeface="Garet"/>
              </a:rPr>
              <a:t>Untuk melihat data yang telah dimasukkan, gunakan perintah:</a:t>
            </a:r>
          </a:p>
        </p:txBody>
      </p:sp>
      <p:sp>
        <p:nvSpPr>
          <p:cNvPr name="TextBox 18" id="18"/>
          <p:cNvSpPr txBox="true"/>
          <p:nvPr/>
        </p:nvSpPr>
        <p:spPr>
          <a:xfrm rot="0">
            <a:off x="2642186" y="6213966"/>
            <a:ext cx="12688970" cy="414390"/>
          </a:xfrm>
          <a:prstGeom prst="rect">
            <a:avLst/>
          </a:prstGeom>
        </p:spPr>
        <p:txBody>
          <a:bodyPr anchor="t" rtlCol="false" tIns="0" lIns="0" bIns="0" rIns="0">
            <a:spAutoFit/>
          </a:bodyPr>
          <a:lstStyle/>
          <a:p>
            <a:pPr algn="l">
              <a:lnSpc>
                <a:spcPts val="3409"/>
              </a:lnSpc>
              <a:spcBef>
                <a:spcPct val="0"/>
              </a:spcBef>
            </a:pPr>
            <a:r>
              <a:rPr lang="en-US" sz="2435">
                <a:solidFill>
                  <a:srgbClr val="F6E0F5"/>
                </a:solidFill>
                <a:latin typeface="Garet"/>
                <a:ea typeface="Garet"/>
                <a:cs typeface="Garet"/>
                <a:sym typeface="Garet"/>
              </a:rPr>
              <a:t>Lalu jika ingin mengubah struktur tabel datanya maka gunakan perintah ini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grpSp>
        <p:nvGrpSpPr>
          <p:cNvPr name="Group 3" id="3"/>
          <p:cNvGrpSpPr/>
          <p:nvPr/>
        </p:nvGrpSpPr>
        <p:grpSpPr>
          <a:xfrm rot="0">
            <a:off x="2760854" y="893374"/>
            <a:ext cx="6383146" cy="1502222"/>
            <a:chOff x="0" y="0"/>
            <a:chExt cx="1726849" cy="406400"/>
          </a:xfrm>
        </p:grpSpPr>
        <p:sp>
          <p:nvSpPr>
            <p:cNvPr name="Freeform 4" id="4"/>
            <p:cNvSpPr/>
            <p:nvPr/>
          </p:nvSpPr>
          <p:spPr>
            <a:xfrm flipH="false" flipV="false" rot="0">
              <a:off x="0" y="0"/>
              <a:ext cx="1726849" cy="406400"/>
            </a:xfrm>
            <a:custGeom>
              <a:avLst/>
              <a:gdLst/>
              <a:ahLst/>
              <a:cxnLst/>
              <a:rect r="r" b="b" t="t" l="l"/>
              <a:pathLst>
                <a:path h="406400" w="1726849">
                  <a:moveTo>
                    <a:pt x="1523649" y="0"/>
                  </a:moveTo>
                  <a:cubicBezTo>
                    <a:pt x="1635874" y="0"/>
                    <a:pt x="1726849" y="90976"/>
                    <a:pt x="1726849" y="203200"/>
                  </a:cubicBezTo>
                  <a:cubicBezTo>
                    <a:pt x="1726849" y="315424"/>
                    <a:pt x="1635874" y="406400"/>
                    <a:pt x="152364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5" id="5"/>
            <p:cNvSpPr txBox="true"/>
            <p:nvPr/>
          </p:nvSpPr>
          <p:spPr>
            <a:xfrm>
              <a:off x="0" y="47625"/>
              <a:ext cx="1726849" cy="358775"/>
            </a:xfrm>
            <a:prstGeom prst="rect">
              <a:avLst/>
            </a:prstGeom>
          </p:spPr>
          <p:txBody>
            <a:bodyPr anchor="ctr" rtlCol="false" tIns="50800" lIns="50800" bIns="50800" rIns="50800"/>
            <a:lstStyle/>
            <a:p>
              <a:pPr algn="ctr">
                <a:lnSpc>
                  <a:spcPts val="2425"/>
                </a:lnSpc>
              </a:pPr>
            </a:p>
          </p:txBody>
        </p:sp>
      </p:grpSp>
      <p:sp>
        <p:nvSpPr>
          <p:cNvPr name="Freeform 6" id="6"/>
          <p:cNvSpPr/>
          <p:nvPr/>
        </p:nvSpPr>
        <p:spPr>
          <a:xfrm flipH="false" flipV="false" rot="0">
            <a:off x="14529884" y="5518545"/>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3"/>
            <a:stretch>
              <a:fillRect l="0" t="0" r="0" b="0"/>
            </a:stretch>
          </a:blipFill>
        </p:spPr>
      </p:sp>
      <p:sp>
        <p:nvSpPr>
          <p:cNvPr name="Freeform 7" id="7"/>
          <p:cNvSpPr/>
          <p:nvPr/>
        </p:nvSpPr>
        <p:spPr>
          <a:xfrm flipH="true" flipV="false" rot="0">
            <a:off x="16830262" y="7333275"/>
            <a:ext cx="555524" cy="558571"/>
          </a:xfrm>
          <a:custGeom>
            <a:avLst/>
            <a:gdLst/>
            <a:ahLst/>
            <a:cxnLst/>
            <a:rect r="r" b="b" t="t" l="l"/>
            <a:pathLst>
              <a:path h="558571" w="555524">
                <a:moveTo>
                  <a:pt x="555524" y="0"/>
                </a:moveTo>
                <a:lnTo>
                  <a:pt x="0" y="0"/>
                </a:lnTo>
                <a:lnTo>
                  <a:pt x="0" y="558570"/>
                </a:lnTo>
                <a:lnTo>
                  <a:pt x="555524" y="558570"/>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7496760" y="7333275"/>
            <a:ext cx="555524" cy="558571"/>
          </a:xfrm>
          <a:custGeom>
            <a:avLst/>
            <a:gdLst/>
            <a:ahLst/>
            <a:cxnLst/>
            <a:rect r="r" b="b" t="t" l="l"/>
            <a:pathLst>
              <a:path h="558571" w="555524">
                <a:moveTo>
                  <a:pt x="555524" y="0"/>
                </a:moveTo>
                <a:lnTo>
                  <a:pt x="0" y="0"/>
                </a:lnTo>
                <a:lnTo>
                  <a:pt x="0" y="558570"/>
                </a:lnTo>
                <a:lnTo>
                  <a:pt x="555524" y="558570"/>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171543"/>
            <a:ext cx="1193201" cy="945883"/>
          </a:xfrm>
          <a:custGeom>
            <a:avLst/>
            <a:gdLst/>
            <a:ahLst/>
            <a:cxnLst/>
            <a:rect r="r" b="b" t="t" l="l"/>
            <a:pathLst>
              <a:path h="945883" w="1193201">
                <a:moveTo>
                  <a:pt x="0" y="0"/>
                </a:moveTo>
                <a:lnTo>
                  <a:pt x="1193201" y="0"/>
                </a:lnTo>
                <a:lnTo>
                  <a:pt x="1193201" y="945884"/>
                </a:lnTo>
                <a:lnTo>
                  <a:pt x="0" y="945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8"/>
            <a:stretch>
              <a:fillRect l="0" t="0" r="0" b="0"/>
            </a:stretch>
          </a:blipFill>
        </p:spPr>
      </p:sp>
      <p:sp>
        <p:nvSpPr>
          <p:cNvPr name="Freeform 11" id="11"/>
          <p:cNvSpPr/>
          <p:nvPr/>
        </p:nvSpPr>
        <p:spPr>
          <a:xfrm flipH="false" flipV="false" rot="0">
            <a:off x="10007314" y="6312406"/>
            <a:ext cx="6545186" cy="1470851"/>
          </a:xfrm>
          <a:custGeom>
            <a:avLst/>
            <a:gdLst/>
            <a:ahLst/>
            <a:cxnLst/>
            <a:rect r="r" b="b" t="t" l="l"/>
            <a:pathLst>
              <a:path h="1470851" w="6545186">
                <a:moveTo>
                  <a:pt x="0" y="0"/>
                </a:moveTo>
                <a:lnTo>
                  <a:pt x="6545186" y="0"/>
                </a:lnTo>
                <a:lnTo>
                  <a:pt x="6545186" y="1470851"/>
                </a:lnTo>
                <a:lnTo>
                  <a:pt x="0" y="1470851"/>
                </a:lnTo>
                <a:lnTo>
                  <a:pt x="0" y="0"/>
                </a:lnTo>
                <a:close/>
              </a:path>
            </a:pathLst>
          </a:custGeom>
          <a:blipFill>
            <a:blip r:embed="rId9"/>
            <a:stretch>
              <a:fillRect l="-17" t="0" r="-17" b="-1446"/>
            </a:stretch>
          </a:blipFill>
        </p:spPr>
      </p:sp>
      <p:sp>
        <p:nvSpPr>
          <p:cNvPr name="TextBox 12" id="12"/>
          <p:cNvSpPr txBox="true"/>
          <p:nvPr/>
        </p:nvSpPr>
        <p:spPr>
          <a:xfrm rot="0">
            <a:off x="3353129" y="876300"/>
            <a:ext cx="5345860"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Trigger</a:t>
            </a:r>
          </a:p>
        </p:txBody>
      </p:sp>
      <p:sp>
        <p:nvSpPr>
          <p:cNvPr name="TextBox 13" id="13"/>
          <p:cNvSpPr txBox="true"/>
          <p:nvPr/>
        </p:nvSpPr>
        <p:spPr>
          <a:xfrm rot="0">
            <a:off x="2913254" y="3244510"/>
            <a:ext cx="6578676" cy="2036639"/>
          </a:xfrm>
          <a:prstGeom prst="rect">
            <a:avLst/>
          </a:prstGeom>
        </p:spPr>
        <p:txBody>
          <a:bodyPr anchor="t" rtlCol="false" tIns="0" lIns="0" bIns="0" rIns="0">
            <a:spAutoFit/>
          </a:bodyPr>
          <a:lstStyle/>
          <a:p>
            <a:pPr algn="just">
              <a:lnSpc>
                <a:spcPts val="3244"/>
              </a:lnSpc>
              <a:spcBef>
                <a:spcPct val="0"/>
              </a:spcBef>
            </a:pPr>
            <a:r>
              <a:rPr lang="en-US" sz="2317">
                <a:solidFill>
                  <a:srgbClr val="F6E0F5"/>
                </a:solidFill>
                <a:latin typeface="Garet"/>
                <a:ea typeface="Garet"/>
                <a:cs typeface="Garet"/>
                <a:sym typeface="Garet"/>
              </a:rPr>
              <a:t>Lalu terdapat trigger, Trigger adalah prosedur yang secara otomatis dijalankan sebagai respons terhadap peristiwa tertentu dalam database, seperti INSERT, UPDATE, atau DELETE</a:t>
            </a:r>
          </a:p>
        </p:txBody>
      </p:sp>
      <p:sp>
        <p:nvSpPr>
          <p:cNvPr name="TextBox 14" id="14"/>
          <p:cNvSpPr txBox="true"/>
          <p:nvPr/>
        </p:nvSpPr>
        <p:spPr>
          <a:xfrm rot="0">
            <a:off x="2913254" y="5573795"/>
            <a:ext cx="6578676" cy="398339"/>
          </a:xfrm>
          <a:prstGeom prst="rect">
            <a:avLst/>
          </a:prstGeom>
        </p:spPr>
        <p:txBody>
          <a:bodyPr anchor="t" rtlCol="false" tIns="0" lIns="0" bIns="0" rIns="0">
            <a:spAutoFit/>
          </a:bodyPr>
          <a:lstStyle/>
          <a:p>
            <a:pPr algn="just">
              <a:lnSpc>
                <a:spcPts val="3244"/>
              </a:lnSpc>
              <a:spcBef>
                <a:spcPct val="0"/>
              </a:spcBef>
            </a:pPr>
            <a:r>
              <a:rPr lang="en-US" sz="2317">
                <a:solidFill>
                  <a:srgbClr val="F6E0F5"/>
                </a:solidFill>
                <a:latin typeface="Garet"/>
                <a:ea typeface="Garet"/>
                <a:cs typeface="Garet"/>
                <a:sym typeface="Garet"/>
              </a:rPr>
              <a:t>Contohnya:</a:t>
            </a:r>
          </a:p>
        </p:txBody>
      </p:sp>
      <p:sp>
        <p:nvSpPr>
          <p:cNvPr name="TextBox 15" id="15"/>
          <p:cNvSpPr txBox="true"/>
          <p:nvPr/>
        </p:nvSpPr>
        <p:spPr>
          <a:xfrm rot="0">
            <a:off x="2913254" y="6264781"/>
            <a:ext cx="6578676" cy="1627064"/>
          </a:xfrm>
          <a:prstGeom prst="rect">
            <a:avLst/>
          </a:prstGeom>
        </p:spPr>
        <p:txBody>
          <a:bodyPr anchor="t" rtlCol="false" tIns="0" lIns="0" bIns="0" rIns="0">
            <a:spAutoFit/>
          </a:bodyPr>
          <a:lstStyle/>
          <a:p>
            <a:pPr algn="just">
              <a:lnSpc>
                <a:spcPts val="3244"/>
              </a:lnSpc>
              <a:spcBef>
                <a:spcPct val="0"/>
              </a:spcBef>
            </a:pPr>
            <a:r>
              <a:rPr lang="en-US" sz="2317">
                <a:solidFill>
                  <a:srgbClr val="F6E0F5"/>
                </a:solidFill>
                <a:latin typeface="Garet"/>
                <a:ea typeface="Garet"/>
                <a:cs typeface="Garet"/>
                <a:sym typeface="Garet"/>
              </a:rPr>
              <a:t>Trigger ini digunakan untuk mengurangi nilai total pada tabel tblorder setelah data dihapus dari tabel tblorderdetail. Ini memastikan bahwa total selalu akurat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973907" y="2234791"/>
            <a:ext cx="2223954" cy="2223954"/>
          </a:xfrm>
          <a:custGeom>
            <a:avLst/>
            <a:gdLst/>
            <a:ahLst/>
            <a:cxnLst/>
            <a:rect r="r" b="b" t="t" l="l"/>
            <a:pathLst>
              <a:path h="2223954" w="2223954">
                <a:moveTo>
                  <a:pt x="0" y="0"/>
                </a:moveTo>
                <a:lnTo>
                  <a:pt x="2223954" y="0"/>
                </a:lnTo>
                <a:lnTo>
                  <a:pt x="2223954" y="2223954"/>
                </a:lnTo>
                <a:lnTo>
                  <a:pt x="0" y="22239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646565" y="2183193"/>
            <a:ext cx="2327150" cy="2327150"/>
          </a:xfrm>
          <a:custGeom>
            <a:avLst/>
            <a:gdLst/>
            <a:ahLst/>
            <a:cxnLst/>
            <a:rect r="r" b="b" t="t" l="l"/>
            <a:pathLst>
              <a:path h="2327150" w="2327150">
                <a:moveTo>
                  <a:pt x="0" y="0"/>
                </a:moveTo>
                <a:lnTo>
                  <a:pt x="2327151" y="0"/>
                </a:lnTo>
                <a:lnTo>
                  <a:pt x="2327151" y="2327150"/>
                </a:lnTo>
                <a:lnTo>
                  <a:pt x="0" y="2327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4753249"/>
            <a:ext cx="8929087" cy="432668"/>
          </a:xfrm>
          <a:custGeom>
            <a:avLst/>
            <a:gdLst/>
            <a:ahLst/>
            <a:cxnLst/>
            <a:rect r="r" b="b" t="t" l="l"/>
            <a:pathLst>
              <a:path h="432668" w="8929087">
                <a:moveTo>
                  <a:pt x="0" y="0"/>
                </a:moveTo>
                <a:lnTo>
                  <a:pt x="8929087" y="0"/>
                </a:lnTo>
                <a:lnTo>
                  <a:pt x="8929087" y="432668"/>
                </a:lnTo>
                <a:lnTo>
                  <a:pt x="0" y="432668"/>
                </a:lnTo>
                <a:lnTo>
                  <a:pt x="0" y="0"/>
                </a:lnTo>
                <a:close/>
              </a:path>
            </a:pathLst>
          </a:custGeom>
          <a:blipFill>
            <a:blip r:embed="rId8"/>
            <a:stretch>
              <a:fillRect l="0" t="-303" r="0" b="-303"/>
            </a:stretch>
          </a:blipFill>
        </p:spPr>
      </p:sp>
      <p:sp>
        <p:nvSpPr>
          <p:cNvPr name="Freeform 9" id="9"/>
          <p:cNvSpPr/>
          <p:nvPr/>
        </p:nvSpPr>
        <p:spPr>
          <a:xfrm flipH="false" flipV="false" rot="0">
            <a:off x="10469259" y="4826813"/>
            <a:ext cx="6083241" cy="285540"/>
          </a:xfrm>
          <a:custGeom>
            <a:avLst/>
            <a:gdLst/>
            <a:ahLst/>
            <a:cxnLst/>
            <a:rect r="r" b="b" t="t" l="l"/>
            <a:pathLst>
              <a:path h="285540" w="6083241">
                <a:moveTo>
                  <a:pt x="0" y="0"/>
                </a:moveTo>
                <a:lnTo>
                  <a:pt x="6083241" y="0"/>
                </a:lnTo>
                <a:lnTo>
                  <a:pt x="6083241" y="285540"/>
                </a:lnTo>
                <a:lnTo>
                  <a:pt x="0" y="285540"/>
                </a:lnTo>
                <a:lnTo>
                  <a:pt x="0" y="0"/>
                </a:lnTo>
                <a:close/>
              </a:path>
            </a:pathLst>
          </a:custGeom>
          <a:blipFill>
            <a:blip r:embed="rId9"/>
            <a:stretch>
              <a:fillRect l="0" t="0" r="0" b="0"/>
            </a:stretch>
          </a:blipFill>
        </p:spPr>
      </p:sp>
      <p:sp>
        <p:nvSpPr>
          <p:cNvPr name="TextBox 10" id="10"/>
          <p:cNvSpPr txBox="true"/>
          <p:nvPr/>
        </p:nvSpPr>
        <p:spPr>
          <a:xfrm rot="0">
            <a:off x="7230671" y="90072"/>
            <a:ext cx="4143118"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Trigger</a:t>
            </a:r>
          </a:p>
        </p:txBody>
      </p:sp>
      <p:sp>
        <p:nvSpPr>
          <p:cNvPr name="TextBox 11" id="11"/>
          <p:cNvSpPr txBox="true"/>
          <p:nvPr/>
        </p:nvSpPr>
        <p:spPr>
          <a:xfrm rot="0">
            <a:off x="3973907" y="2906867"/>
            <a:ext cx="2454339" cy="938453"/>
          </a:xfrm>
          <a:prstGeom prst="rect">
            <a:avLst/>
          </a:prstGeom>
        </p:spPr>
        <p:txBody>
          <a:bodyPr anchor="t" rtlCol="false" tIns="0" lIns="0" bIns="0" rIns="0">
            <a:spAutoFit/>
          </a:bodyPr>
          <a:lstStyle/>
          <a:p>
            <a:pPr algn="ctr">
              <a:lnSpc>
                <a:spcPts val="3742"/>
              </a:lnSpc>
            </a:pPr>
            <a:r>
              <a:rPr lang="en-US" sz="2879">
                <a:solidFill>
                  <a:srgbClr val="C9BBE8"/>
                </a:solidFill>
                <a:latin typeface="Garet"/>
                <a:ea typeface="Garet"/>
                <a:cs typeface="Garet"/>
                <a:sym typeface="Garet"/>
              </a:rPr>
              <a:t>Pengujian Trigger</a:t>
            </a:r>
          </a:p>
        </p:txBody>
      </p:sp>
      <p:sp>
        <p:nvSpPr>
          <p:cNvPr name="TextBox 12" id="12"/>
          <p:cNvSpPr txBox="true"/>
          <p:nvPr/>
        </p:nvSpPr>
        <p:spPr>
          <a:xfrm rot="0">
            <a:off x="12722893" y="2993868"/>
            <a:ext cx="2250823" cy="686749"/>
          </a:xfrm>
          <a:prstGeom prst="rect">
            <a:avLst/>
          </a:prstGeom>
        </p:spPr>
        <p:txBody>
          <a:bodyPr anchor="t" rtlCol="false" tIns="0" lIns="0" bIns="0" rIns="0">
            <a:spAutoFit/>
          </a:bodyPr>
          <a:lstStyle/>
          <a:p>
            <a:pPr algn="ctr">
              <a:lnSpc>
                <a:spcPts val="2775"/>
              </a:lnSpc>
            </a:pPr>
            <a:r>
              <a:rPr lang="en-US" sz="2135">
                <a:solidFill>
                  <a:srgbClr val="C9BBE8"/>
                </a:solidFill>
                <a:latin typeface="Garet"/>
                <a:ea typeface="Garet"/>
                <a:cs typeface="Garet"/>
                <a:sym typeface="Garet"/>
              </a:rPr>
              <a:t>Penghapusan Triger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93371" y="6501699"/>
            <a:ext cx="11301259" cy="805215"/>
          </a:xfrm>
          <a:custGeom>
            <a:avLst/>
            <a:gdLst/>
            <a:ahLst/>
            <a:cxnLst/>
            <a:rect r="r" b="b" t="t" l="l"/>
            <a:pathLst>
              <a:path h="805215" w="11301259">
                <a:moveTo>
                  <a:pt x="0" y="0"/>
                </a:moveTo>
                <a:lnTo>
                  <a:pt x="11301258" y="0"/>
                </a:lnTo>
                <a:lnTo>
                  <a:pt x="11301258" y="805214"/>
                </a:lnTo>
                <a:lnTo>
                  <a:pt x="0" y="805214"/>
                </a:lnTo>
                <a:lnTo>
                  <a:pt x="0" y="0"/>
                </a:lnTo>
                <a:close/>
              </a:path>
            </a:pathLst>
          </a:custGeom>
          <a:blipFill>
            <a:blip r:embed="rId6"/>
            <a:stretch>
              <a:fillRect l="0" t="0" r="0" b="0"/>
            </a:stretch>
          </a:blipFill>
        </p:spPr>
      </p:sp>
      <p:sp>
        <p:nvSpPr>
          <p:cNvPr name="TextBox 7" id="7"/>
          <p:cNvSpPr txBox="true"/>
          <p:nvPr/>
        </p:nvSpPr>
        <p:spPr>
          <a:xfrm rot="0">
            <a:off x="7574510" y="2124484"/>
            <a:ext cx="3138980"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 JOIN</a:t>
            </a:r>
          </a:p>
        </p:txBody>
      </p:sp>
      <p:sp>
        <p:nvSpPr>
          <p:cNvPr name="TextBox 8" id="8"/>
          <p:cNvSpPr txBox="true"/>
          <p:nvPr/>
        </p:nvSpPr>
        <p:spPr>
          <a:xfrm rot="0">
            <a:off x="2843708" y="4237499"/>
            <a:ext cx="12600583" cy="1217489"/>
          </a:xfrm>
          <a:prstGeom prst="rect">
            <a:avLst/>
          </a:prstGeom>
        </p:spPr>
        <p:txBody>
          <a:bodyPr anchor="t" rtlCol="false" tIns="0" lIns="0" bIns="0" rIns="0">
            <a:spAutoFit/>
          </a:bodyPr>
          <a:lstStyle/>
          <a:p>
            <a:pPr algn="ctr">
              <a:lnSpc>
                <a:spcPts val="3244"/>
              </a:lnSpc>
              <a:spcBef>
                <a:spcPct val="0"/>
              </a:spcBef>
            </a:pPr>
            <a:r>
              <a:rPr lang="en-US" sz="2317">
                <a:solidFill>
                  <a:srgbClr val="F6E0F5"/>
                </a:solidFill>
                <a:latin typeface="Garet"/>
                <a:ea typeface="Garet"/>
                <a:cs typeface="Garet"/>
                <a:sym typeface="Garet"/>
              </a:rPr>
              <a:t>JOIN digunakan untuk menggabungkan data dari dua atau lebih tabel berdasarkan relasi tertentu. Tipe JOIN yang umum digunakan adalah INNER JOIN, LEFT JOIN, dan RIGHT JOIN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81213" y="5828962"/>
            <a:ext cx="7840860" cy="771018"/>
          </a:xfrm>
          <a:custGeom>
            <a:avLst/>
            <a:gdLst/>
            <a:ahLst/>
            <a:cxnLst/>
            <a:rect r="r" b="b" t="t" l="l"/>
            <a:pathLst>
              <a:path h="771018" w="7840860">
                <a:moveTo>
                  <a:pt x="0" y="0"/>
                </a:moveTo>
                <a:lnTo>
                  <a:pt x="7840860" y="0"/>
                </a:lnTo>
                <a:lnTo>
                  <a:pt x="7840860" y="771018"/>
                </a:lnTo>
                <a:lnTo>
                  <a:pt x="0" y="771018"/>
                </a:lnTo>
                <a:lnTo>
                  <a:pt x="0" y="0"/>
                </a:lnTo>
                <a:close/>
              </a:path>
            </a:pathLst>
          </a:custGeom>
          <a:blipFill>
            <a:blip r:embed="rId6"/>
            <a:stretch>
              <a:fillRect l="0" t="0" r="0" b="0"/>
            </a:stretch>
          </a:blipFill>
        </p:spPr>
      </p:sp>
      <p:sp>
        <p:nvSpPr>
          <p:cNvPr name="TextBox 7" id="7"/>
          <p:cNvSpPr txBox="true"/>
          <p:nvPr/>
        </p:nvSpPr>
        <p:spPr>
          <a:xfrm rot="0">
            <a:off x="9058029" y="1831189"/>
            <a:ext cx="554329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Procedure</a:t>
            </a:r>
          </a:p>
        </p:txBody>
      </p:sp>
      <p:sp>
        <p:nvSpPr>
          <p:cNvPr name="TextBox 8" id="8"/>
          <p:cNvSpPr txBox="true"/>
          <p:nvPr/>
        </p:nvSpPr>
        <p:spPr>
          <a:xfrm rot="0">
            <a:off x="5189109" y="1831189"/>
            <a:ext cx="3716841"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Stored</a:t>
            </a:r>
          </a:p>
        </p:txBody>
      </p:sp>
      <p:sp>
        <p:nvSpPr>
          <p:cNvPr name="TextBox 9" id="9"/>
          <p:cNvSpPr txBox="true"/>
          <p:nvPr/>
        </p:nvSpPr>
        <p:spPr>
          <a:xfrm rot="0">
            <a:off x="5189109" y="3747370"/>
            <a:ext cx="9029538" cy="1443418"/>
          </a:xfrm>
          <a:prstGeom prst="rect">
            <a:avLst/>
          </a:prstGeom>
        </p:spPr>
        <p:txBody>
          <a:bodyPr anchor="t" rtlCol="false" tIns="0" lIns="0" bIns="0" rIns="0">
            <a:spAutoFit/>
          </a:bodyPr>
          <a:lstStyle/>
          <a:p>
            <a:pPr algn="ctr">
              <a:lnSpc>
                <a:spcPts val="2866"/>
              </a:lnSpc>
              <a:spcBef>
                <a:spcPct val="0"/>
              </a:spcBef>
            </a:pPr>
            <a:r>
              <a:rPr lang="en-US" sz="2047">
                <a:solidFill>
                  <a:srgbClr val="F6E0F5"/>
                </a:solidFill>
                <a:latin typeface="Garet"/>
                <a:ea typeface="Garet"/>
                <a:cs typeface="Garet"/>
                <a:sym typeface="Garet"/>
              </a:rPr>
              <a:t>Stored procedure adalah sekumpulan perintah SQL yang disimpan dalam database dan dapat dipanggil untuk menjalankan tugas tertentu. Stored procedure membantu dalam pengelolaan kode, efisiensi, dan keamanan dalam pengembangan aplikasi database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Freeform 7" id="7"/>
          <p:cNvSpPr/>
          <p:nvPr/>
        </p:nvSpPr>
        <p:spPr>
          <a:xfrm flipH="false" flipV="false" rot="0">
            <a:off x="2025240" y="4644883"/>
            <a:ext cx="11301259" cy="1878834"/>
          </a:xfrm>
          <a:custGeom>
            <a:avLst/>
            <a:gdLst/>
            <a:ahLst/>
            <a:cxnLst/>
            <a:rect r="r" b="b" t="t" l="l"/>
            <a:pathLst>
              <a:path h="1878834" w="11301259">
                <a:moveTo>
                  <a:pt x="0" y="0"/>
                </a:moveTo>
                <a:lnTo>
                  <a:pt x="11301259" y="0"/>
                </a:lnTo>
                <a:lnTo>
                  <a:pt x="11301259" y="1878834"/>
                </a:lnTo>
                <a:lnTo>
                  <a:pt x="0" y="1878834"/>
                </a:lnTo>
                <a:lnTo>
                  <a:pt x="0" y="0"/>
                </a:lnTo>
                <a:close/>
              </a:path>
            </a:pathLst>
          </a:custGeom>
          <a:blipFill>
            <a:blip r:embed="rId7"/>
            <a:stretch>
              <a:fillRect l="0" t="0" r="0" b="0"/>
            </a:stretch>
          </a:blipFill>
        </p:spPr>
      </p:sp>
      <p:sp>
        <p:nvSpPr>
          <p:cNvPr name="TextBox 8" id="8"/>
          <p:cNvSpPr txBox="true"/>
          <p:nvPr/>
        </p:nvSpPr>
        <p:spPr>
          <a:xfrm rot="0">
            <a:off x="2025240" y="987222"/>
            <a:ext cx="554329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Function</a:t>
            </a:r>
          </a:p>
        </p:txBody>
      </p:sp>
      <p:sp>
        <p:nvSpPr>
          <p:cNvPr name="TextBox 9" id="9"/>
          <p:cNvSpPr txBox="true"/>
          <p:nvPr/>
        </p:nvSpPr>
        <p:spPr>
          <a:xfrm rot="0">
            <a:off x="2025240" y="2543499"/>
            <a:ext cx="7580052" cy="1553404"/>
          </a:xfrm>
          <a:prstGeom prst="rect">
            <a:avLst/>
          </a:prstGeom>
        </p:spPr>
        <p:txBody>
          <a:bodyPr anchor="t" rtlCol="false" tIns="0" lIns="0" bIns="0" rIns="0">
            <a:spAutoFit/>
          </a:bodyPr>
          <a:lstStyle/>
          <a:p>
            <a:pPr algn="l">
              <a:lnSpc>
                <a:spcPts val="3104"/>
              </a:lnSpc>
              <a:spcBef>
                <a:spcPct val="0"/>
              </a:spcBef>
            </a:pPr>
            <a:r>
              <a:rPr lang="en-US" sz="2217">
                <a:solidFill>
                  <a:srgbClr val="F6E0F5"/>
                </a:solidFill>
                <a:latin typeface="Garet"/>
                <a:ea typeface="Garet"/>
                <a:cs typeface="Garet"/>
                <a:sym typeface="Garet"/>
              </a:rPr>
              <a:t>Function adalah blok kode yang dapat menerima input dan mengembalikan nilai. Misalnya, kita dapat membuat function untuk menghitung selisih antara harga jual dan harga beli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DAGYJAgZxDA</dc:identifier>
  <dcterms:modified xsi:type="dcterms:W3CDTF">2011-08-01T06:04:30Z</dcterms:modified>
  <cp:revision>1</cp:revision>
  <dc:title>Purple Pink Gradient Modern Metaverse Presentation</dc:title>
</cp:coreProperties>
</file>