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02/01/2023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02/01/2023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15 données manquantes  pour augmentation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02/01/2023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6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02/01/2023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7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/>
              <a:t>Accidents du travail par service: </a:t>
            </a:r>
          </a:p>
          <a:p>
            <a:r>
              <a:rPr lang="fr-FR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     Commercial : 59.62% </a:t>
            </a:r>
          </a:p>
          <a:p>
            <a:pPr marL="285750" indent="-285750">
              <a:buFontTx/>
              <a:buChar char="-"/>
            </a:pPr>
            <a:r>
              <a:rPr lang="fr-FR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Compta finance  : 41%</a:t>
            </a:r>
          </a:p>
          <a:p>
            <a:pPr marL="285750" indent="-285750">
              <a:buFontTx/>
              <a:buChar char="-"/>
            </a:pPr>
            <a:r>
              <a:rPr lang="fr-FR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Consultant: 48%</a:t>
            </a:r>
          </a:p>
          <a:p>
            <a:pPr marL="285750" indent="-285750">
              <a:buFontTx/>
              <a:buChar char="-"/>
            </a:pPr>
            <a:r>
              <a:rPr lang="fr-FR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Marketing : 44%</a:t>
            </a:r>
          </a:p>
          <a:p>
            <a:pPr marL="285750" indent="-285750">
              <a:buFontTx/>
              <a:buChar char="-"/>
            </a:pPr>
            <a:r>
              <a:rPr lang="fr-FR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R&amp;D : 73%</a:t>
            </a:r>
          </a:p>
          <a:p>
            <a:pPr marL="285750" indent="-285750">
              <a:buFontTx/>
              <a:buChar char="-"/>
            </a:pPr>
            <a:r>
              <a:rPr lang="fr-FR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RH : 49%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02/01/2023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72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latin typeface="Gill Sans Nova Light" panose="020B0302020104020203" pitchFamily="34" charset="0"/>
              </a:rPr>
              <a:t>5448.56-4974.32= 474,24 /5448.56*100 = 8.70% 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02/01/2023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8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ABA18A1-B72F-49DD-8A51-DC4A9B10C77C}" type="datetime1">
              <a:rPr lang="fr-FR" smtClean="0"/>
              <a:t>02/01/2023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309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A74DDF-14B3-4359-B246-DC1DC867FD8F}" type="datetime1">
              <a:rPr lang="fr-FR" smtClean="0"/>
              <a:t>02/01/2023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7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DB94D9-FA33-4622-B5B0-3A212B55AFC9}" type="datetime1">
              <a:rPr lang="fr-FR" smtClean="0"/>
              <a:t>02/01/2023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3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02/01/2023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2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02/01/2023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47923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10B38C-D4F5-42C2-967A-0B7FC97B2621}" type="datetime1">
              <a:rPr lang="fr-FR" smtClean="0"/>
              <a:t>02/01/2023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4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C9646D-2F82-4FD6-98A1-C2A4C26D0529}" type="datetime1">
              <a:rPr lang="fr-FR" smtClean="0"/>
              <a:t>02/01/2023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7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02/01/2023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64613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02/01/2023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3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A97361A-7C50-452A-9761-2F2CCDC29838}" type="datetime1">
              <a:rPr lang="fr-FR" smtClean="0"/>
              <a:t>02/01/2023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464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E208F8F-9785-4D7E-B2D7-6FB9149CAF24}" type="datetime1">
              <a:rPr lang="fr-FR" smtClean="0"/>
              <a:t>02/01/2023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859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02/01/2023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238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9F27A-E938-0B76-DA47-20C7BD09E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600" b="1" i="0" dirty="0">
                <a:solidFill>
                  <a:srgbClr val="271A38"/>
                </a:solidFill>
                <a:effectLst/>
                <a:latin typeface="Gill Sans Nova Light" panose="020B0302020104020203" pitchFamily="34" charset="0"/>
              </a:rPr>
              <a:t>Analysez des indicateurs de l'égalité femme-homme avec </a:t>
            </a:r>
            <a:r>
              <a:rPr lang="fr-FR" sz="3600" b="1" i="0" dirty="0" err="1">
                <a:solidFill>
                  <a:srgbClr val="271A38"/>
                </a:solidFill>
                <a:effectLst/>
                <a:latin typeface="Gill Sans Nova Light" panose="020B0302020104020203" pitchFamily="34" charset="0"/>
              </a:rPr>
              <a:t>Knime</a:t>
            </a:r>
            <a:endParaRPr lang="fr-FR" sz="3600" dirty="0">
              <a:latin typeface="Gill Sans Nova Light" panose="020B03020201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37E7CD-8FBB-A620-F5E9-0DD3DA552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Gill Sans Nova Light" panose="020B0302020104020203" pitchFamily="34" charset="0"/>
              </a:rPr>
              <a:t>PROJET 7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643FC-5361-24B1-B9C7-2FDA4ACD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023" y="6085525"/>
            <a:ext cx="1607944" cy="404614"/>
          </a:xfrm>
        </p:spPr>
        <p:txBody>
          <a:bodyPr/>
          <a:lstStyle/>
          <a:p>
            <a:pPr rtl="0"/>
            <a:r>
              <a:rPr lang="fr-FR" sz="1600" dirty="0"/>
              <a:t>Françoise Chhay </a:t>
            </a:r>
            <a:endParaRPr lang="en-US" sz="1600" dirty="0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6A29382-DF08-08AC-C094-A4E5F00A04B8}"/>
              </a:ext>
            </a:extLst>
          </p:cNvPr>
          <p:cNvSpPr txBox="1">
            <a:spLocks/>
          </p:cNvSpPr>
          <p:nvPr/>
        </p:nvSpPr>
        <p:spPr>
          <a:xfrm>
            <a:off x="10474926" y="6085525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162FBC-E467-46B8-ABE1-98D95CFF2BA6}" type="datetime1">
              <a:rPr lang="fr-FR" smtClean="0"/>
              <a:pPr/>
              <a:t>02/01/2023</a:t>
            </a:fld>
            <a:endParaRPr lang="en-US" dirty="0"/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11AE17E4-9E3A-EB5F-26A0-09422DD72DDC}"/>
              </a:ext>
            </a:extLst>
          </p:cNvPr>
          <p:cNvSpPr txBox="1">
            <a:spLocks/>
          </p:cNvSpPr>
          <p:nvPr/>
        </p:nvSpPr>
        <p:spPr>
          <a:xfrm>
            <a:off x="10474926" y="628783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102950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53E216D-DD36-73C0-9FDD-C1AC908E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Nova Light" panose="020B0302020104020203" pitchFamily="34" charset="0"/>
              </a:rPr>
              <a:t>Conclusions &amp; Recommandations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DCF859B-41CB-0A74-82FA-77C90E6C1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0621" y="2171700"/>
            <a:ext cx="9906262" cy="371409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800" dirty="0">
                <a:latin typeface="Gill Sans Nova Light" panose="020B0302020104020203" pitchFamily="34" charset="0"/>
              </a:rPr>
              <a:t>Il y a plus d’hommes en CDI que de femmes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>
                <a:latin typeface="Gill Sans Nova Light" panose="020B0302020104020203" pitchFamily="34" charset="0"/>
              </a:rPr>
              <a:t>Les hommes ont une ancienneté plus importante que les femmes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>
                <a:latin typeface="Gill Sans Nova Light" panose="020B0302020104020203" pitchFamily="34" charset="0"/>
                <a:sym typeface="Wingdings" panose="05000000000000000000" pitchFamily="2" charset="2"/>
              </a:rPr>
              <a:t>Les femmes perçoivent un salaire inférieur de 8.70% par rapport aux hommes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>
                <a:latin typeface="Gill Sans Nova Light" panose="020B0302020104020203" pitchFamily="34" charset="0"/>
              </a:rPr>
              <a:t>Il y a 3 femmes parmi les 10 salariés ayant perçu les rémunérations les plus importantes de l’entreprise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>
                <a:latin typeface="Gill Sans Nova Light" panose="020B0302020104020203" pitchFamily="34" charset="0"/>
              </a:rPr>
              <a:t>Investigation requise au niveau des accidents de travail anormalement élevés pour un cabinet de conseil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1800" dirty="0">
              <a:latin typeface="Gill Sans Nova Light" panose="020B0302020104020203" pitchFamily="34" charset="0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fr-FR" sz="1800" dirty="0">
                <a:latin typeface="Gill Sans Nova Light" panose="020B0302020104020203" pitchFamily="34" charset="0"/>
                <a:sym typeface="Wingdings" panose="05000000000000000000" pitchFamily="2" charset="2"/>
              </a:rPr>
              <a:t>L’entreprise entreprend des démarches pour réduire les écarts d’égalité homme-femme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1800" dirty="0">
                <a:latin typeface="Gill Sans Nova Light" panose="020B0302020104020203" pitchFamily="34" charset="0"/>
                <a:sym typeface="Wingdings" panose="05000000000000000000" pitchFamily="2" charset="2"/>
              </a:rPr>
              <a:t>Cependant, il faudra en priorité mobiliser des ressources pour comprendre les origines d’un tel nombre d’accidents du travail (burn-out, stress, charge mentale importante, lombago…ou environnement de travail …)</a:t>
            </a:r>
            <a:endParaRPr lang="fr-FR" sz="1800" dirty="0">
              <a:latin typeface="Gill Sans Nova Light" panose="020B03020201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sz="1800" dirty="0">
              <a:latin typeface="Gill Sans Nova Light" panose="020B03020201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sz="1800" dirty="0">
              <a:latin typeface="Gill Sans Nova Light" panose="020B0302020104020203" pitchFamily="34" charset="0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8B77FA-DDAD-A814-7BD7-D554220D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208F8F-9785-4D7E-B2D7-6FB9149CAF24}" type="datetime1">
              <a:rPr lang="fr-FR" smtClean="0"/>
              <a:t>02/01/2023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4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0F3DDCA-3573-A773-EB9C-F5AC5F4B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Nova Light" panose="020B0302020104020203" pitchFamily="34" charset="0"/>
              </a:rPr>
              <a:t>Ordre du jour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F1A18FE-CD20-66F6-88D9-BE7273E4E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>
                <a:latin typeface="Gill Sans Nova Light" panose="020B0302020104020203" pitchFamily="34" charset="0"/>
              </a:rPr>
              <a:t>Workflow avec KNIME</a:t>
            </a:r>
          </a:p>
          <a:p>
            <a:r>
              <a:rPr lang="fr-FR" dirty="0">
                <a:latin typeface="Gill Sans Nova Light" panose="020B0302020104020203" pitchFamily="34" charset="0"/>
              </a:rPr>
              <a:t>Explication du processus de nettoyage</a:t>
            </a:r>
          </a:p>
          <a:p>
            <a:r>
              <a:rPr lang="fr-FR" dirty="0">
                <a:latin typeface="Gill Sans Nova Light" panose="020B0302020104020203" pitchFamily="34" charset="0"/>
              </a:rPr>
              <a:t>Graphiques</a:t>
            </a:r>
          </a:p>
          <a:p>
            <a:endParaRPr lang="fr-FR" dirty="0">
              <a:latin typeface="Gill Sans Nova Light" panose="020B0302020104020203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2F9A257-3441-2EFC-A812-BABED7487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330" y="1764742"/>
            <a:ext cx="6021829" cy="3552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93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6ED476AC-C1C2-4EDE-2F1C-B1594317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80" y="803646"/>
            <a:ext cx="3855720" cy="2157884"/>
          </a:xfrm>
        </p:spPr>
        <p:txBody>
          <a:bodyPr/>
          <a:lstStyle/>
          <a:p>
            <a:r>
              <a:rPr lang="fr-FR" dirty="0">
                <a:latin typeface="Gill Sans Nova Light" panose="020B0302020104020203" pitchFamily="34" charset="0"/>
              </a:rPr>
              <a:t>Workflow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38A3323-EFE8-F3D6-46C4-881C647ED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758" y="2036414"/>
            <a:ext cx="4740165" cy="4821586"/>
          </a:xfrm>
        </p:spPr>
        <p:txBody>
          <a:bodyPr/>
          <a:lstStyle/>
          <a:p>
            <a:r>
              <a:rPr lang="fr-FR" dirty="0">
                <a:latin typeface="Gill Sans Nova Light" panose="020B0302020104020203" pitchFamily="34" charset="0"/>
              </a:rPr>
              <a:t>Chargement des tables dans KNIME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latin typeface="Gill Sans Nova Light" panose="020B0302020104020203" pitchFamily="34" charset="0"/>
              </a:rPr>
              <a:t>Vérification des doublons pour ma clé primaire candidate </a:t>
            </a:r>
            <a:r>
              <a:rPr lang="fr-FR" dirty="0" err="1">
                <a:latin typeface="Gill Sans Nova Light" panose="020B0302020104020203" pitchFamily="34" charset="0"/>
              </a:rPr>
              <a:t>id_salarié</a:t>
            </a:r>
            <a:endParaRPr lang="fr-FR" dirty="0">
              <a:latin typeface="Gill Sans Nova Light" panose="020B03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latin typeface="Gill Sans Nova Light" panose="020B0302020104020203" pitchFamily="34" charset="0"/>
              </a:rPr>
              <a:t>Filtre sur les colonnes pour supprimer les données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Gill Sans Nova Light" panose="020B0302020104020203" pitchFamily="34" charset="0"/>
              </a:rPr>
              <a:t>Non pertinentes à l’analyse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Gill Sans Nova Light" panose="020B0302020104020203" pitchFamily="34" charset="0"/>
              </a:rPr>
              <a:t>Suppression des données privées (nom prénom, téléphone, état civil, enfants…) selon le respect de la RGPD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Gill Sans Nova Light" panose="020B0302020104020203" pitchFamily="34" charset="0"/>
              </a:rPr>
              <a:t>Données manquantes (promotion, augmentation)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latin typeface="Gill Sans Nova Light" panose="020B0302020104020203" pitchFamily="34" charset="0"/>
              </a:rPr>
              <a:t>Double jointure interne avec clé primaire </a:t>
            </a:r>
            <a:r>
              <a:rPr lang="fr-FR" dirty="0" err="1">
                <a:latin typeface="Gill Sans Nova Light" panose="020B0302020104020203" pitchFamily="34" charset="0"/>
              </a:rPr>
              <a:t>id_salarié</a:t>
            </a:r>
            <a:endParaRPr lang="fr-FR" dirty="0">
              <a:latin typeface="Gill Sans Nova Light" panose="020B03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latin typeface="Gill Sans Nova Light" panose="020B0302020104020203" pitchFamily="34" charset="0"/>
              </a:rPr>
              <a:t>Suppression de la colonne </a:t>
            </a:r>
            <a:r>
              <a:rPr lang="fr-FR" dirty="0" err="1">
                <a:latin typeface="Gill Sans Nova Light" panose="020B0302020104020203" pitchFamily="34" charset="0"/>
              </a:rPr>
              <a:t>id_salarié</a:t>
            </a:r>
            <a:r>
              <a:rPr lang="fr-FR" dirty="0">
                <a:latin typeface="Gill Sans Nova Light" panose="020B0302020104020203" pitchFamily="34" charset="0"/>
              </a:rPr>
              <a:t> pour totalement anonymiser les données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latin typeface="Gill Sans Nova Light" panose="020B0302020104020203" pitchFamily="34" charset="0"/>
              </a:rPr>
              <a:t>Création d’un fichier CSV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dirty="0">
              <a:latin typeface="Gill Sans Nova Light" panose="020B03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>
              <a:latin typeface="Gill Sans Nova Light" panose="020B03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>
              <a:latin typeface="Gill Sans Nova Light" panose="020B03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>
              <a:latin typeface="Gill Sans Nova Light" panose="020B0302020104020203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46FA1AF-5ABC-5DFD-622F-2C9C5F363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132" y="1882588"/>
            <a:ext cx="6632868" cy="361497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42EB250-17CD-9039-53C0-0A42F073DEA5}"/>
              </a:ext>
            </a:extLst>
          </p:cNvPr>
          <p:cNvSpPr txBox="1"/>
          <p:nvPr/>
        </p:nvSpPr>
        <p:spPr>
          <a:xfrm>
            <a:off x="262758" y="1559422"/>
            <a:ext cx="465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</a:rPr>
              <a:t>Processus de nettoyage des tables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25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01D2C97-91E5-46F9-A71E-3B7C3DBB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Nova Light" panose="020B0302020104020203" pitchFamily="34" charset="0"/>
              </a:rPr>
              <a:t>Workflow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99072EE-350F-97EA-13E0-F9C31FB25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970" y="1797268"/>
            <a:ext cx="4994651" cy="486974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latin typeface="Gill Sans Nova Light" panose="020B0302020104020203" pitchFamily="34" charset="0"/>
              </a:rPr>
              <a:t>Nous avons choisi 6 indicateurs parmi la liste proposée dans l’outil diagnostique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latin typeface="Gill Sans Nova Light" panose="020B0302020104020203" pitchFamily="34" charset="0"/>
              </a:rPr>
              <a:t>Répartition des effectifs par sexe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Gill Sans Nova Light" panose="020B0302020104020203" pitchFamily="34" charset="0"/>
              </a:rPr>
              <a:t>Par type de contrat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Gill Sans Nova Light" panose="020B0302020104020203" pitchFamily="34" charset="0"/>
              </a:rPr>
              <a:t>Par ancienneté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Gill Sans Nova Light" panose="020B0302020104020203" pitchFamily="34" charset="0"/>
              </a:rPr>
              <a:t>Par service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Gill Sans Nova Light" panose="020B0302020104020203" pitchFamily="34" charset="0"/>
              </a:rPr>
              <a:t>Par durée de travail (TP, TC)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Gill Sans Nova Light" panose="020B0302020104020203" pitchFamily="34" charset="0"/>
              </a:rPr>
              <a:t>Par accident de travail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Gill Sans Nova Light" panose="020B0302020104020203" pitchFamily="34" charset="0"/>
              </a:rPr>
              <a:t>Par rémunération mensuelle moyenne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latin typeface="Gill Sans Nova Light" panose="020B0302020104020203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fr-FR" dirty="0">
              <a:latin typeface="Gill Sans Nova Light" panose="020B03020201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F4E0E3-A7D2-4150-9445-4BCAA60CDA28}"/>
              </a:ext>
            </a:extLst>
          </p:cNvPr>
          <p:cNvSpPr txBox="1"/>
          <p:nvPr/>
        </p:nvSpPr>
        <p:spPr>
          <a:xfrm>
            <a:off x="207970" y="1361624"/>
            <a:ext cx="465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</a:rPr>
              <a:t>Graphiques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91DB47-5A3C-21EC-1B66-B4882626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877" y="1030493"/>
            <a:ext cx="6734047" cy="41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2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C1238263-6B9D-72E6-0103-B04386D2E9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8930" y="576262"/>
            <a:ext cx="9612313" cy="2852738"/>
          </a:xfrm>
        </p:spPr>
        <p:txBody>
          <a:bodyPr/>
          <a:lstStyle/>
          <a:p>
            <a:r>
              <a:rPr lang="fr-FR" dirty="0">
                <a:latin typeface="Gill Sans Nova Light" panose="020B0302020104020203" pitchFamily="34" charset="0"/>
              </a:rPr>
              <a:t>Graphiques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8493CD9-861F-1AF9-F371-5CBF555B83A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74661" y="1511548"/>
            <a:ext cx="4670425" cy="1039812"/>
          </a:xfrm>
        </p:spPr>
        <p:txBody>
          <a:bodyPr/>
          <a:lstStyle/>
          <a:p>
            <a:r>
              <a:rPr lang="fr-FR" dirty="0">
                <a:latin typeface="Gill Sans Nova Light" panose="020B0302020104020203" pitchFamily="34" charset="0"/>
              </a:rPr>
              <a:t>Répartition des effectifs par genre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2F6CA20-2A64-BA28-D7A0-02EC99FAA03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7360825" y="2310221"/>
            <a:ext cx="4317623" cy="3696412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344AB6C-A306-0A54-EBA5-E55FD9B77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57" y="2310221"/>
            <a:ext cx="3470471" cy="369641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C266102-1BDD-0BB3-1871-7327FC2B9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970" y="974291"/>
            <a:ext cx="5265876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0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C1238263-6B9D-72E6-0103-B04386D2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Nova Light" panose="020B0302020104020203" pitchFamily="34" charset="0"/>
              </a:rPr>
              <a:t>Graphiques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FBB6FCF-D4BD-A01B-47CF-436423610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fr-FR" sz="2000" dirty="0">
                <a:latin typeface="Gill Sans Nova Light" panose="020B0302020104020203" pitchFamily="34" charset="0"/>
              </a:rPr>
              <a:t>Répartition des effectifs par contrat</a:t>
            </a:r>
            <a:endParaRPr lang="fr-FR" sz="2000" dirty="0"/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9F6343B0-8014-4470-9D86-DF0FCFB84C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1034" y="2642557"/>
            <a:ext cx="5116061" cy="3636611"/>
          </a:xfrm>
          <a:prstGeom prst="rect">
            <a:avLst/>
          </a:prstGeom>
        </p:spPr>
      </p:pic>
      <p:sp>
        <p:nvSpPr>
          <p:cNvPr id="2" name="Espace réservé du texte 10">
            <a:extLst>
              <a:ext uri="{FF2B5EF4-FFF2-40B4-BE49-F238E27FC236}">
                <a16:creationId xmlns:a16="http://schemas.microsoft.com/office/drawing/2014/main" id="{121568D8-FA1F-1E4E-CBA0-2D1E671EAD72}"/>
              </a:ext>
            </a:extLst>
          </p:cNvPr>
          <p:cNvSpPr txBox="1">
            <a:spLocks/>
          </p:cNvSpPr>
          <p:nvPr/>
        </p:nvSpPr>
        <p:spPr>
          <a:xfrm>
            <a:off x="6695771" y="1516952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Gill Sans Nova Light" panose="020B0302020104020203" pitchFamily="34" charset="0"/>
              </a:rPr>
              <a:t>Répartition des effectifs par service</a:t>
            </a:r>
            <a:endParaRPr lang="fr-FR" sz="2000" dirty="0"/>
          </a:p>
        </p:txBody>
      </p:sp>
      <p:pic>
        <p:nvPicPr>
          <p:cNvPr id="3" name="Espace réservé du contenu 23">
            <a:extLst>
              <a:ext uri="{FF2B5EF4-FFF2-40B4-BE49-F238E27FC236}">
                <a16:creationId xmlns:a16="http://schemas.microsoft.com/office/drawing/2014/main" id="{30B9A4F3-1B80-5CB8-9711-A5A075975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82" y="2642558"/>
            <a:ext cx="5092132" cy="363661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9813BE6-EB57-3214-62C7-E342B7C9D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949" y="1250569"/>
            <a:ext cx="3920229" cy="7146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6F19A0-C21B-8D36-700C-C34AD27A7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956" y="1235477"/>
            <a:ext cx="4443984" cy="6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8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C1238263-6B9D-72E6-0103-B04386D2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Nova Light" panose="020B0302020104020203" pitchFamily="34" charset="0"/>
              </a:rPr>
              <a:t>Graphiques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C29B6EC2-C6BC-1EB5-E88F-B9F9A1F1CA68}"/>
              </a:ext>
            </a:extLst>
          </p:cNvPr>
          <p:cNvSpPr txBox="1">
            <a:spLocks/>
          </p:cNvSpPr>
          <p:nvPr/>
        </p:nvSpPr>
        <p:spPr>
          <a:xfrm>
            <a:off x="6968749" y="1583217"/>
            <a:ext cx="462384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Gill Sans Nova Light" panose="020B0302020104020203" pitchFamily="34" charset="0"/>
              </a:rPr>
              <a:t>Répartition des effectifs par durée de travail</a:t>
            </a:r>
            <a:endParaRPr lang="fr-FR" sz="2000" dirty="0"/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969BE4A-08ED-47E0-C6BF-C95D45C66C70}"/>
              </a:ext>
            </a:extLst>
          </p:cNvPr>
          <p:cNvSpPr txBox="1">
            <a:spLocks/>
          </p:cNvSpPr>
          <p:nvPr/>
        </p:nvSpPr>
        <p:spPr>
          <a:xfrm>
            <a:off x="1801775" y="1583217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Gill Sans Nova Light" panose="020B0302020104020203" pitchFamily="34" charset="0"/>
              </a:rPr>
              <a:t>Répartition des effectifs par ancienneté</a:t>
            </a:r>
            <a:endParaRPr 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E16D1E-623F-63CB-C8AE-36657184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23" y="2662417"/>
            <a:ext cx="5147814" cy="363661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B280C38-D7FD-EBD5-667A-4117E1ED7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92" y="1261055"/>
            <a:ext cx="4443984" cy="7533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9A07CD-C9F9-2895-4F77-100EB4948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168" y="1206562"/>
            <a:ext cx="5092799" cy="753310"/>
          </a:xfrm>
          <a:prstGeom prst="rect">
            <a:avLst/>
          </a:prstGeom>
        </p:spPr>
      </p:pic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37FBA569-D33D-328F-ABEE-5ED0BC4DEF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768366" y="2632567"/>
            <a:ext cx="5307601" cy="3636609"/>
          </a:xfrm>
        </p:spPr>
      </p:pic>
    </p:spTree>
    <p:extLst>
      <p:ext uri="{BB962C8B-B14F-4D97-AF65-F5344CB8AC3E}">
        <p14:creationId xmlns:p14="http://schemas.microsoft.com/office/powerpoint/2010/main" val="261900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C1238263-6B9D-72E6-0103-B04386D2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Nova Light" panose="020B0302020104020203" pitchFamily="34" charset="0"/>
              </a:rPr>
              <a:t>Graphiques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FBB6FCF-D4BD-A01B-47CF-436423610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9232" y="1849012"/>
            <a:ext cx="4443984" cy="823912"/>
          </a:xfrm>
        </p:spPr>
        <p:txBody>
          <a:bodyPr/>
          <a:lstStyle/>
          <a:p>
            <a:r>
              <a:rPr lang="fr-FR" sz="1800" dirty="0">
                <a:latin typeface="Gill Sans Nova Light" panose="020B0302020104020203" pitchFamily="34" charset="0"/>
              </a:rPr>
              <a:t>Répartition des effectifs par accident de travail</a:t>
            </a:r>
            <a:endParaRPr lang="fr-FR" sz="1800" dirty="0"/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C29B6EC2-C6BC-1EB5-E88F-B9F9A1F1CA68}"/>
              </a:ext>
            </a:extLst>
          </p:cNvPr>
          <p:cNvSpPr txBox="1">
            <a:spLocks/>
          </p:cNvSpPr>
          <p:nvPr/>
        </p:nvSpPr>
        <p:spPr>
          <a:xfrm>
            <a:off x="1652016" y="1849012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Gill Sans Nova Light" panose="020B0302020104020203" pitchFamily="34" charset="0"/>
              </a:rPr>
              <a:t>Rémunération mensuelle moyenne </a:t>
            </a:r>
            <a:endParaRPr lang="fr-FR" sz="20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DC07EAA-70C7-855B-24E7-B9E3E2F3BD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479729" y="2806262"/>
            <a:ext cx="4792893" cy="3365938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3E647CB-85EB-C47F-955A-30EFEA1F5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503" y="3043428"/>
            <a:ext cx="3429297" cy="310922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7E1809F-467A-A06F-77A1-2543ED9D2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72" y="1268668"/>
            <a:ext cx="3610021" cy="10363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D68BDCB-3BCA-8CBD-6A9D-7B1CDEB58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5534" y="1396156"/>
            <a:ext cx="2076710" cy="8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C1238263-6B9D-72E6-0103-B04386D2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Nova Light" panose="020B0302020104020203" pitchFamily="34" charset="0"/>
              </a:rPr>
              <a:t>Graphiques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FBB6FCF-D4BD-A01B-47CF-436423610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fr-FR" sz="1800" dirty="0">
                <a:latin typeface="Gill Sans Nova Light" panose="020B0302020104020203" pitchFamily="34" charset="0"/>
              </a:rPr>
              <a:t>Répartition des effectifs par accident de travail</a:t>
            </a:r>
            <a:endParaRPr lang="fr-FR" sz="1800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9F61A49-DC71-BC7F-960E-528358D306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47076" y="2732689"/>
            <a:ext cx="5147370" cy="3733752"/>
          </a:xfrm>
        </p:spPr>
      </p:pic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8B676E23-67B8-489C-70BB-45C68B610B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78215" y="2732689"/>
            <a:ext cx="5040030" cy="3634427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794F46C-3770-ACB2-1B79-C4177B49D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46" y="228212"/>
            <a:ext cx="5147370" cy="24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53430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524</TotalTime>
  <Words>378</Words>
  <Application>Microsoft Office PowerPoint</Application>
  <PresentationFormat>Grand écran</PresentationFormat>
  <Paragraphs>72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Gill Sans Nova Light</vt:lpstr>
      <vt:lpstr>Wingdings</vt:lpstr>
      <vt:lpstr>Cadrage</vt:lpstr>
      <vt:lpstr>Analysez des indicateurs de l'égalité femme-homme avec Knime</vt:lpstr>
      <vt:lpstr>Ordre du jour</vt:lpstr>
      <vt:lpstr>Workflow</vt:lpstr>
      <vt:lpstr>Workflow </vt:lpstr>
      <vt:lpstr>Graphiques</vt:lpstr>
      <vt:lpstr>Graphiques</vt:lpstr>
      <vt:lpstr>Graphiques</vt:lpstr>
      <vt:lpstr>Graphiques</vt:lpstr>
      <vt:lpstr>Graphiques</vt:lpstr>
      <vt:lpstr>Conclusions &amp; Recommandations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indicateurs de l'égalité femme-homme avec Knime</dc:title>
  <dc:creator>Françoise Chhay</dc:creator>
  <cp:lastModifiedBy>Françoise Chhay</cp:lastModifiedBy>
  <cp:revision>26</cp:revision>
  <dcterms:created xsi:type="dcterms:W3CDTF">2022-12-28T22:21:33Z</dcterms:created>
  <dcterms:modified xsi:type="dcterms:W3CDTF">2023-01-02T12:34:10Z</dcterms:modified>
</cp:coreProperties>
</file>