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69" r:id="rId4"/>
    <p:sldId id="258" r:id="rId5"/>
    <p:sldId id="281" r:id="rId6"/>
    <p:sldId id="259" r:id="rId7"/>
    <p:sldId id="270" r:id="rId8"/>
    <p:sldId id="271" r:id="rId9"/>
    <p:sldId id="260" r:id="rId10"/>
    <p:sldId id="288" r:id="rId11"/>
    <p:sldId id="272" r:id="rId12"/>
    <p:sldId id="276" r:id="rId13"/>
    <p:sldId id="277" r:id="rId14"/>
    <p:sldId id="278" r:id="rId15"/>
    <p:sldId id="279" r:id="rId16"/>
    <p:sldId id="280" r:id="rId17"/>
    <p:sldId id="273" r:id="rId18"/>
    <p:sldId id="262" r:id="rId19"/>
    <p:sldId id="261" r:id="rId20"/>
    <p:sldId id="263" r:id="rId21"/>
    <p:sldId id="264" r:id="rId22"/>
    <p:sldId id="282" r:id="rId23"/>
    <p:sldId id="284" r:id="rId24"/>
    <p:sldId id="285" r:id="rId25"/>
    <p:sldId id="286" r:id="rId26"/>
    <p:sldId id="275" r:id="rId27"/>
    <p:sldId id="274" r:id="rId28"/>
    <p:sldId id="267" r:id="rId2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C3DD8C70-69A2-4EA1-BC71-7BE6705AFB75}">
          <p14:sldIdLst>
            <p14:sldId id="256"/>
            <p14:sldId id="257"/>
            <p14:sldId id="269"/>
            <p14:sldId id="258"/>
            <p14:sldId id="281"/>
            <p14:sldId id="259"/>
            <p14:sldId id="270"/>
            <p14:sldId id="271"/>
            <p14:sldId id="260"/>
            <p14:sldId id="288"/>
            <p14:sldId id="272"/>
            <p14:sldId id="276"/>
            <p14:sldId id="277"/>
            <p14:sldId id="278"/>
            <p14:sldId id="279"/>
            <p14:sldId id="280"/>
            <p14:sldId id="273"/>
          </p14:sldIdLst>
        </p14:section>
        <p14:section name="Pátek" id="{EC963FC3-B700-4055-AB02-E7B4BE9438BF}">
          <p14:sldIdLst>
            <p14:sldId id="262"/>
            <p14:sldId id="261"/>
            <p14:sldId id="263"/>
            <p14:sldId id="264"/>
            <p14:sldId id="282"/>
            <p14:sldId id="284"/>
            <p14:sldId id="285"/>
            <p14:sldId id="286"/>
            <p14:sldId id="275"/>
            <p14:sldId id="274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061EB-6002-476A-BE27-D30036CEC7D6}" v="7" dt="2025-03-22T10:47:01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6B7CB-F2EC-4198-B1AD-E38E4B0B8C30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3B0C9-5131-4792-A2EF-730627EB64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7461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https://www.w3schools.com/js/js_es6.asp</a:t>
            </a:r>
            <a:br>
              <a:rPr lang="en-US"/>
            </a:br>
            <a:r>
              <a:rPr lang="en-US" err="1"/>
              <a:t>Nej</a:t>
            </a:r>
            <a:r>
              <a:rPr lang="cs-CZ"/>
              <a:t>více přínosná verze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290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CSR = </a:t>
            </a:r>
            <a:r>
              <a:rPr lang="cs-CZ" err="1"/>
              <a:t>Client</a:t>
            </a:r>
            <a:r>
              <a:rPr lang="cs-CZ"/>
              <a:t> </a:t>
            </a:r>
            <a:r>
              <a:rPr lang="cs-CZ" err="1"/>
              <a:t>Side</a:t>
            </a:r>
            <a:r>
              <a:rPr lang="cs-CZ"/>
              <a:t> </a:t>
            </a:r>
            <a:r>
              <a:rPr lang="cs-CZ" err="1"/>
              <a:t>Rendering</a:t>
            </a:r>
            <a:endParaRPr lang="cs-CZ"/>
          </a:p>
          <a:p>
            <a:r>
              <a:rPr lang="cs-CZ"/>
              <a:t>SSR = Server </a:t>
            </a:r>
            <a:r>
              <a:rPr lang="cs-CZ" err="1"/>
              <a:t>Side</a:t>
            </a:r>
            <a:r>
              <a:rPr lang="cs-CZ"/>
              <a:t> </a:t>
            </a:r>
            <a:r>
              <a:rPr lang="cs-CZ" err="1"/>
              <a:t>Rendering</a:t>
            </a:r>
            <a:endParaRPr lang="cs-CZ"/>
          </a:p>
          <a:p>
            <a:r>
              <a:rPr lang="cs-CZ"/>
              <a:t>SSG = Server </a:t>
            </a:r>
            <a:r>
              <a:rPr lang="cs-CZ" err="1"/>
              <a:t>Side</a:t>
            </a:r>
            <a:r>
              <a:rPr lang="cs-CZ"/>
              <a:t> </a:t>
            </a:r>
            <a:r>
              <a:rPr lang="cs-CZ" err="1"/>
              <a:t>Generation</a:t>
            </a:r>
            <a:endParaRPr lang="cs-CZ"/>
          </a:p>
          <a:p>
            <a:r>
              <a:rPr lang="cs-CZ"/>
              <a:t>IST = </a:t>
            </a:r>
            <a:r>
              <a:rPr lang="cs-CZ" err="1"/>
              <a:t>Incremental</a:t>
            </a:r>
            <a:r>
              <a:rPr lang="cs-CZ"/>
              <a:t> static </a:t>
            </a:r>
            <a:r>
              <a:rPr lang="cs-CZ" err="1"/>
              <a:t>regeneration</a:t>
            </a:r>
            <a:endParaRPr lang="cs-CZ"/>
          </a:p>
          <a:p>
            <a:r>
              <a:rPr lang="cs-CZ"/>
              <a:t>Hybrid </a:t>
            </a:r>
            <a:r>
              <a:rPr lang="cs-CZ" err="1"/>
              <a:t>Rendering</a:t>
            </a:r>
            <a:r>
              <a:rPr lang="cs-CZ"/>
              <a:t> = mix </a:t>
            </a:r>
            <a:r>
              <a:rPr lang="cs-CZ" err="1"/>
              <a:t>of</a:t>
            </a:r>
            <a:r>
              <a:rPr lang="cs-CZ"/>
              <a:t> </a:t>
            </a:r>
            <a:r>
              <a:rPr lang="cs-CZ" err="1"/>
              <a:t>renderings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8318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9F559-680C-6215-F833-6C878065B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66FB1031-D579-7852-9B40-56F061EB1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B2A0E7D6-5EF9-86E2-C002-C33E84C9B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Workshop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B279727-BE14-9142-15BF-6CC6C9443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9742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EBA87-F0CF-1533-9C17-5243C1A2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524EAEC5-E666-D31E-000C-78207655B1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05EA6672-FAFB-C992-5EB7-20784F7FE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DC7B73-C724-8E40-D276-3A8E73BFA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692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Uk</a:t>
            </a:r>
            <a:r>
              <a:rPr lang="cs-CZ" err="1"/>
              <a:t>ázky</a:t>
            </a:r>
            <a:endParaRPr lang="cs-CZ"/>
          </a:p>
          <a:p>
            <a:endParaRPr lang="cs-CZ"/>
          </a:p>
          <a:p>
            <a:r>
              <a:rPr lang="cs-CZ" err="1"/>
              <a:t>JSDocs</a:t>
            </a:r>
            <a:r>
              <a:rPr lang="cs-CZ"/>
              <a:t> </a:t>
            </a:r>
            <a:r>
              <a:rPr lang="en-US"/>
              <a:t>(</a:t>
            </a:r>
            <a:r>
              <a:rPr lang="cs-CZ"/>
              <a:t>Alternativa TS</a:t>
            </a:r>
            <a:r>
              <a:rPr lang="en-US"/>
              <a:t>)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574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FC82-2342-EC51-0299-42B7822D8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93FFD036-F21B-DBE6-C268-6B4D08DB21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C0ADE33B-F2FA-632A-98CB-D85E1899B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Uk</a:t>
            </a:r>
            <a:r>
              <a:rPr lang="cs-CZ" err="1"/>
              <a:t>ázky</a:t>
            </a:r>
            <a:endParaRPr lang="cs-CZ"/>
          </a:p>
          <a:p>
            <a:endParaRPr lang="cs-CZ"/>
          </a:p>
          <a:p>
            <a:r>
              <a:rPr lang="cs-CZ" err="1"/>
              <a:t>JSDocs</a:t>
            </a:r>
            <a:r>
              <a:rPr lang="cs-CZ"/>
              <a:t> </a:t>
            </a:r>
            <a:r>
              <a:rPr lang="en-US"/>
              <a:t>(</a:t>
            </a:r>
            <a:r>
              <a:rPr lang="cs-CZ"/>
              <a:t>Alternativa TS</a:t>
            </a:r>
            <a:r>
              <a:rPr lang="en-US"/>
              <a:t>)</a:t>
            </a:r>
            <a:endParaRPr lang="cs-CZ"/>
          </a:p>
          <a:p>
            <a:endParaRPr lang="cs-CZ"/>
          </a:p>
          <a:p>
            <a:r>
              <a:rPr lang="cs-CZ"/>
              <a:t>Důvody </a:t>
            </a:r>
            <a:r>
              <a:rPr lang="en-US"/>
              <a:t>: </a:t>
            </a:r>
            <a:endParaRPr lang="cs-CZ"/>
          </a:p>
          <a:p>
            <a:pPr marL="228600" indent="-228600">
              <a:buAutoNum type="arabicPeriod"/>
            </a:pPr>
            <a:r>
              <a:rPr lang="en-US"/>
              <a:t>Nem</a:t>
            </a:r>
            <a:r>
              <a:rPr lang="cs-CZ" err="1"/>
              <a:t>usí</a:t>
            </a:r>
            <a:r>
              <a:rPr lang="cs-CZ"/>
              <a:t> se kompilovat</a:t>
            </a:r>
          </a:p>
          <a:p>
            <a:pPr marL="228600" indent="-228600">
              <a:buAutoNum type="arabicPeriod"/>
            </a:pPr>
            <a:r>
              <a:rPr lang="cs-CZ"/>
              <a:t>Nemusí se přepisovat dosavadní kód</a:t>
            </a:r>
          </a:p>
          <a:p>
            <a:pPr marL="228600" indent="-228600">
              <a:buAutoNum type="arabicPeriod"/>
            </a:pPr>
            <a:r>
              <a:rPr lang="cs-CZ"/>
              <a:t>Nenutí dodržení typů </a:t>
            </a:r>
            <a:r>
              <a:rPr lang="en-US"/>
              <a:t>( </a:t>
            </a:r>
            <a:r>
              <a:rPr lang="en-US" err="1"/>
              <a:t>Rychlej</a:t>
            </a:r>
            <a:r>
              <a:rPr lang="cs-CZ" err="1"/>
              <a:t>ší</a:t>
            </a:r>
            <a:r>
              <a:rPr lang="cs-CZ"/>
              <a:t> vývoj</a:t>
            </a:r>
            <a:r>
              <a:rPr lang="en-US"/>
              <a:t>)</a:t>
            </a:r>
          </a:p>
          <a:p>
            <a:pPr marL="228600" indent="-228600">
              <a:buAutoNum type="arabicPeriod"/>
            </a:pPr>
            <a:r>
              <a:rPr lang="cs-CZ"/>
              <a:t>Menší potřeba nastavení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36F4BE7-C936-C0C9-EA12-28EF105C1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449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Ukázky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146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Node.js = standart trhu</a:t>
            </a:r>
          </a:p>
          <a:p>
            <a:r>
              <a:rPr lang="cs-CZ" err="1"/>
              <a:t>Deno</a:t>
            </a:r>
            <a:r>
              <a:rPr lang="cs-CZ"/>
              <a:t> = Možný novodobý standart </a:t>
            </a:r>
            <a:r>
              <a:rPr lang="en-US"/>
              <a:t>, </a:t>
            </a:r>
            <a:r>
              <a:rPr lang="en-US" err="1"/>
              <a:t>ve</a:t>
            </a:r>
            <a:r>
              <a:rPr lang="en-US"/>
              <a:t> v</a:t>
            </a:r>
            <a:r>
              <a:rPr lang="cs-CZ" err="1"/>
              <a:t>šem</a:t>
            </a:r>
            <a:r>
              <a:rPr lang="cs-CZ"/>
              <a:t> lepší </a:t>
            </a:r>
            <a:r>
              <a:rPr lang="en-US"/>
              <a:t>(Performance, security, simplicity),</a:t>
            </a:r>
            <a:r>
              <a:rPr lang="cs-CZ"/>
              <a:t>jen není zažitý</a:t>
            </a:r>
          </a:p>
          <a:p>
            <a:r>
              <a:rPr lang="cs-CZ"/>
              <a:t>Bun = Velice dobrý a rychlý, ALE nepodporuje NPM </a:t>
            </a:r>
            <a:r>
              <a:rPr lang="cs-CZ" err="1"/>
              <a:t>packages</a:t>
            </a:r>
            <a:r>
              <a:rPr lang="en-US"/>
              <a:t> !!!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826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Jednoduše z </a:t>
            </a:r>
            <a:r>
              <a:rPr lang="cs-CZ" err="1"/>
              <a:t>foo</a:t>
            </a:r>
            <a:r>
              <a:rPr lang="cs-CZ"/>
              <a:t> typu objekt udělá typ objekt plný správně </a:t>
            </a:r>
            <a:r>
              <a:rPr lang="cs-CZ" err="1"/>
              <a:t>natypovaných</a:t>
            </a:r>
            <a:r>
              <a:rPr lang="cs-CZ"/>
              <a:t> parametrů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49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6223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155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/>
              <a:t>Workshop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3B0C9-5131-4792-A2EF-730627EB641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606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CF92-B906-C214-8764-7D99171FE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70EEE-7AFE-EE6C-B8F4-5F0D961C3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82CD0-80F0-0B3B-7509-9F3CE1F8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735B-2157-C712-BCDE-D6C444F6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A3E27-40AE-06F0-8C6E-62313B30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72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1D2B-7A13-1A13-576B-B58643CE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FB6B1-A6DB-F657-6260-E60C78C5F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4582E-85EE-C798-A747-D9893A44C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6B45-9B0A-7255-2341-99DDC4FD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E29C-C37B-6529-4CA7-7582D06C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281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6F884-A51B-92FB-3F91-F62B0E58B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24ED9-9243-2A0D-E994-070E287E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BE5BA-4F1A-D504-3FCA-79892007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63B7-235B-E955-775E-6D9A0793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4896-3619-05B0-ACDF-ADD6B2C4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225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3A65-5208-2362-566B-C6F35A79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FB82-6B40-0257-5A10-C79C7660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D5D1D-06F6-F762-ED6D-CC1A04B2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0A601-31AC-32AE-F812-D322D82D0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49E1-ADCB-6789-3C02-4CE6B677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464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09E74-D81D-C7F1-9C12-C2702D57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C9DE-48E5-37E6-B2C0-01E672A6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9401-91E2-8BC9-9FC7-37007A39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0AE6-3336-A31C-65FB-0CD75D38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3D73-4932-0138-5034-B1CE5CD8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36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4B0B-28A4-D681-5A3B-C1D74FCF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350A3-0DBE-3496-3C7C-D69BADB2C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51696-6EA0-3706-781B-22F471E00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B3003-300A-10AB-3D1E-09452BB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5DCC5-5096-155B-82A6-592175DD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B2553-B658-19CD-6AC3-D4CA558E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807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6CE5D-ABB2-1C79-7A58-A3CE15FD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732A-E471-9527-693F-DA23A2E7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E925F-56A5-D494-AD93-A37F783C6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6C597-2447-CA31-D3B0-FA2845316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667A0-F705-F387-AFBE-1D2ACEADB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A3821-9C1E-23EB-3414-88F4F687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B524B-FFA5-0B78-A24F-FC69482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C9597-CD81-614A-9B41-DA2D3D97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65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0A44-8C81-C002-BA22-4897B259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F6D59-EDBA-BBA5-C8FF-5F72373B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9CAE10-D0B8-FCF0-48DC-9B2B3056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6BB3C-0E48-FFEE-6956-6B1DDA14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49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21D6C-2776-CEA3-2547-6F74736D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2A0B-0175-619F-3266-F91CE2D6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FCAFA-15FD-2C7D-92DC-0D77D650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519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67E-0AF4-E02C-05E7-6661196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3C446-D95E-6DCB-EB44-E6A84D7B7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59E04-FF3B-FB20-27CC-4F59671C6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F4186-7DD7-8F96-90DA-CC4448AD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B5679-C2BE-F30C-882A-64E0821B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854E5-74F3-29C8-AB15-5F107CDE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097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C05-D94E-98ED-8134-A95A7CAC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8C77-E41F-29EE-F72A-291335CBA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D3F2C-1D38-B778-C785-204D6C3BA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C9C6D-3E89-AF32-61FB-6FF1F110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5F7B3-4C20-3CE5-C39F-3BE5FC93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5940B-BD1F-BA0B-98CC-EB125B0D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79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17F7E-A0F2-794A-C0BE-E01F304F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99F5B-E21D-A60F-9FFA-7EB5AB4E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09E4-D45E-5F14-C34C-2709A11DF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FDEC9-2AB6-43E4-80B8-448119C60F9B}" type="datetimeFigureOut">
              <a:rPr lang="cs-CZ" smtClean="0"/>
              <a:t>22.03.2025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27746-261F-A9D1-905B-6FE44B446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57A2A-2888-F561-436B-B0724B5D3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C156B-7D42-4894-83CF-6C6D4ADF93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45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C174-7EC9-FCB9-C9A0-90E39D468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Moderní</a:t>
            </a:r>
            <a:r>
              <a:rPr lang="en-US"/>
              <a:t> JavaScript a TypeScript Workshop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ACE33-7F5D-6469-E381-038CB990D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/>
              <a:t>Ondřej Šteffan, Jan Soukeník</a:t>
            </a:r>
          </a:p>
        </p:txBody>
      </p:sp>
    </p:spTree>
    <p:extLst>
      <p:ext uri="{BB962C8B-B14F-4D97-AF65-F5344CB8AC3E}">
        <p14:creationId xmlns:p14="http://schemas.microsoft.com/office/powerpoint/2010/main" val="982581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61C6-4EBD-1AD9-862E-5ED1375B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TypeScript </a:t>
            </a:r>
            <a:r>
              <a:rPr lang="cs-CZ"/>
              <a:t>syntaxe</a:t>
            </a:r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2A5D034-007F-B3C1-3833-F9A90648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720" y="1027906"/>
            <a:ext cx="8219280" cy="57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0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9F5507-2EF5-7224-264E-F36CE642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97A5B6-CCFF-51CE-F03D-93BB6633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Odvozování typu a typové ochrany</a:t>
            </a:r>
          </a:p>
        </p:txBody>
      </p:sp>
      <p:pic>
        <p:nvPicPr>
          <p:cNvPr id="5" name="Obrázek 4" descr="Obsah obrázku text, snímek obrazovky, software, displej&#10;&#10;Obsah vygenerovaný umělou inteligencí může být nesprávný.">
            <a:extLst>
              <a:ext uri="{FF2B5EF4-FFF2-40B4-BE49-F238E27FC236}">
                <a16:creationId xmlns:a16="http://schemas.microsoft.com/office/drawing/2014/main" id="{475BC646-5E50-5158-A26D-2396560B1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25625"/>
            <a:ext cx="8845550" cy="547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1BDF1-2D95-D803-3D31-87BDB6D1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1B57C6-6128-B4C1-BFD9-A76E404F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80DACF-DB39-D4C3-AD72-E5134A94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Užitkové typy (</a:t>
            </a:r>
            <a:r>
              <a:rPr lang="cs-CZ" err="1"/>
              <a:t>Partial</a:t>
            </a:r>
            <a:r>
              <a:rPr lang="cs-CZ"/>
              <a:t>, Pick, </a:t>
            </a:r>
            <a:r>
              <a:rPr lang="cs-CZ" err="1"/>
              <a:t>Omit</a:t>
            </a:r>
            <a:r>
              <a:rPr lang="cs-CZ"/>
              <a:t> atd.)</a:t>
            </a:r>
          </a:p>
        </p:txBody>
      </p:sp>
      <p:pic>
        <p:nvPicPr>
          <p:cNvPr id="5" name="Obrázek 4" descr="Obsah obrázku text, snímek obrazovky, software, displej">
            <a:extLst>
              <a:ext uri="{FF2B5EF4-FFF2-40B4-BE49-F238E27FC236}">
                <a16:creationId xmlns:a16="http://schemas.microsoft.com/office/drawing/2014/main" id="{158E7D5C-0886-C267-8D60-7FB86C211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339" y="1825625"/>
            <a:ext cx="7796661" cy="52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4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8D7CD-6B86-E94E-4E5C-D6B88837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ED10D1-6524-3083-06B1-19EBE41C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55D0FB-E2F6-7C46-2727-04B9F94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Podmíněné a mapované typy</a:t>
            </a:r>
          </a:p>
        </p:txBody>
      </p:sp>
      <p:pic>
        <p:nvPicPr>
          <p:cNvPr id="5" name="Obrázek 4" descr="Obsah obrázku text, snímek obrazovky, displej, software">
            <a:extLst>
              <a:ext uri="{FF2B5EF4-FFF2-40B4-BE49-F238E27FC236}">
                <a16:creationId xmlns:a16="http://schemas.microsoft.com/office/drawing/2014/main" id="{EE4D33A9-8735-1D85-9988-F7E6ADC56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783" y="2156327"/>
            <a:ext cx="7882217" cy="4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4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18B50-4E42-9924-5F0A-48E2256A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86DD57-14BD-5549-42BE-D912E0AB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2A9E4A-0820-29D3-7ACB-73BAC03F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Podmíněné a mapované typy</a:t>
            </a:r>
            <a:endParaRPr lang="en-US"/>
          </a:p>
          <a:p>
            <a:r>
              <a:rPr lang="en-US"/>
              <a:t>“</a:t>
            </a:r>
            <a:r>
              <a:rPr lang="en-US" err="1"/>
              <a:t>Unwrapper</a:t>
            </a:r>
            <a:r>
              <a:rPr lang="en-US"/>
              <a:t>” </a:t>
            </a:r>
            <a:r>
              <a:rPr lang="en-US" err="1"/>
              <a:t>typ</a:t>
            </a:r>
            <a:r>
              <a:rPr lang="cs-CZ"/>
              <a:t>u,</a:t>
            </a:r>
          </a:p>
        </p:txBody>
      </p:sp>
      <p:pic>
        <p:nvPicPr>
          <p:cNvPr id="6" name="Obrázek 5" descr="Obsah obrázku text, snímek obrazovky, software, Multimediální software">
            <a:extLst>
              <a:ext uri="{FF2B5EF4-FFF2-40B4-BE49-F238E27FC236}">
                <a16:creationId xmlns:a16="http://schemas.microsoft.com/office/drawing/2014/main" id="{F2DA2070-5940-8630-670D-A66DED147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36" y="3241040"/>
            <a:ext cx="10165964" cy="3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7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9054B-276F-E17E-9E6C-264D7AE8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1A04B5B-703F-4853-EB46-9F9636BD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</a:t>
            </a:r>
            <a:r>
              <a:rPr lang="cs-CZ" err="1"/>
              <a:t>říklad</a:t>
            </a:r>
            <a:r>
              <a:rPr lang="cs-CZ"/>
              <a:t> použití</a:t>
            </a:r>
          </a:p>
        </p:txBody>
      </p:sp>
      <p:pic>
        <p:nvPicPr>
          <p:cNvPr id="5" name="Obrázek 4" descr="Obsah obrázku text, snímek obrazovky, displej, software">
            <a:extLst>
              <a:ext uri="{FF2B5EF4-FFF2-40B4-BE49-F238E27FC236}">
                <a16:creationId xmlns:a16="http://schemas.microsoft.com/office/drawing/2014/main" id="{58226064-B5A2-5507-1764-F983DB832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04" y="966058"/>
            <a:ext cx="9327096" cy="589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7161-45FF-3AC8-1A8B-24EF98F01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393BF-0DB0-1495-D2C3-CB83CB52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6/6 </a:t>
            </a:r>
            <a:r>
              <a:rPr lang="cs-CZ" err="1"/>
              <a:t>TypeScript</a:t>
            </a:r>
            <a:r>
              <a:rPr lang="cs-CZ"/>
              <a:t> </a:t>
            </a:r>
            <a:r>
              <a:rPr lang="en-US" err="1"/>
              <a:t>pokro</a:t>
            </a:r>
            <a:r>
              <a:rPr lang="cs-CZ"/>
              <a:t>čilé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9A5D24-A47E-CE2E-E603-73A5248A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 P</a:t>
            </a:r>
            <a:r>
              <a:rPr lang="cs-CZ" err="1"/>
              <a:t>říklad</a:t>
            </a:r>
            <a:r>
              <a:rPr lang="cs-CZ"/>
              <a:t> použití</a:t>
            </a:r>
          </a:p>
        </p:txBody>
      </p:sp>
      <p:pic>
        <p:nvPicPr>
          <p:cNvPr id="7" name="Obrázek 6" descr="Obsah obrázku text, snímek obrazovky, displej,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09AB8790-CA30-2486-181C-D79EE034D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2120183"/>
            <a:ext cx="9527540" cy="456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0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7697-F3BB-C789-FB46-B78C2AC5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283696-520F-EC73-B5CD-1A89AD79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err="1"/>
              <a:t>TypeScript</a:t>
            </a:r>
            <a:r>
              <a:rPr lang="cs-CZ"/>
              <a:t> o</a:t>
            </a:r>
            <a:r>
              <a:rPr lang="en-US" err="1"/>
              <a:t>svědčené</a:t>
            </a:r>
            <a:r>
              <a:rPr lang="en-US"/>
              <a:t> </a:t>
            </a:r>
            <a:r>
              <a:rPr lang="en-US" err="1"/>
              <a:t>postupy</a:t>
            </a:r>
            <a:r>
              <a:rPr lang="en-US"/>
              <a:t> </a:t>
            </a:r>
            <a:r>
              <a:rPr lang="en-US" err="1"/>
              <a:t>jazyk</a:t>
            </a:r>
            <a:r>
              <a:rPr lang="cs-CZ"/>
              <a:t>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11FD46-B90A-BE04-C10D-9A9F1137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Striktní typování pro bezpečnější kód</a:t>
            </a:r>
          </a:p>
          <a:p>
            <a:r>
              <a:rPr lang="cs-CZ" err="1"/>
              <a:t>Linting</a:t>
            </a:r>
            <a:r>
              <a:rPr lang="cs-CZ"/>
              <a:t> kódu pomocí </a:t>
            </a:r>
            <a:r>
              <a:rPr lang="cs-CZ" err="1"/>
              <a:t>ESLint</a:t>
            </a:r>
            <a:r>
              <a:rPr lang="cs-CZ"/>
              <a:t> a </a:t>
            </a:r>
            <a:r>
              <a:rPr lang="cs-CZ" err="1"/>
              <a:t>Prettier</a:t>
            </a:r>
            <a:r>
              <a:rPr lang="cs-CZ"/>
              <a:t> =&gt; analyzování kódu</a:t>
            </a:r>
          </a:p>
          <a:p>
            <a:r>
              <a:rPr lang="cs-CZ"/>
              <a:t>Používání rozhraní vs. typů</a:t>
            </a:r>
          </a:p>
        </p:txBody>
      </p:sp>
    </p:spTree>
    <p:extLst>
      <p:ext uri="{BB962C8B-B14F-4D97-AF65-F5344CB8AC3E}">
        <p14:creationId xmlns:p14="http://schemas.microsoft.com/office/powerpoint/2010/main" val="239117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64AE-0ACE-BA68-C48E-A9FB4699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1D66-03A7-7708-171E-661B8679A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cs-CZ" dirty="0" err="1"/>
              <a:t>oncepty</a:t>
            </a:r>
            <a:r>
              <a:rPr lang="cs-CZ" dirty="0"/>
              <a:t> a praktické ukázky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7AE04-6727-9543-C6A6-589DE1BDD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Ondřej Šteffan, Jan Soukeník</a:t>
            </a:r>
          </a:p>
        </p:txBody>
      </p:sp>
    </p:spTree>
    <p:extLst>
      <p:ext uri="{BB962C8B-B14F-4D97-AF65-F5344CB8AC3E}">
        <p14:creationId xmlns:p14="http://schemas.microsoft.com/office/powerpoint/2010/main" val="200119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9DDBD-36D2-CE7E-A4EE-4C9A820F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Proč nepoužívat „</a:t>
            </a:r>
            <a:r>
              <a:rPr lang="cs-CZ" err="1"/>
              <a:t>vanilla</a:t>
            </a:r>
            <a:r>
              <a:rPr lang="cs-CZ"/>
              <a:t>“ </a:t>
            </a:r>
            <a:r>
              <a:rPr lang="cs-CZ" err="1"/>
              <a:t>TypeScript</a:t>
            </a:r>
            <a:r>
              <a:rPr lang="cs-CZ"/>
              <a:t> a frameworky?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B704E7-AEFB-CFFF-6430-07727FCC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Komplexnost vs. Jednoduchost</a:t>
            </a:r>
          </a:p>
          <a:p>
            <a:r>
              <a:rPr lang="cs-CZ"/>
              <a:t>Optimalizace vývoje a správa kódu</a:t>
            </a:r>
          </a:p>
        </p:txBody>
      </p:sp>
    </p:spTree>
    <p:extLst>
      <p:ext uri="{BB962C8B-B14F-4D97-AF65-F5344CB8AC3E}">
        <p14:creationId xmlns:p14="http://schemas.microsoft.com/office/powerpoint/2010/main" val="6133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C2C09411-438F-5CA3-BE7E-119D6A0C39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</a:t>
            </a:r>
            <a:r>
              <a:rPr lang="cs-CZ" err="1"/>
              <a:t>řínosy</a:t>
            </a:r>
            <a:r>
              <a:rPr lang="cs-CZ"/>
              <a:t> ES6</a:t>
            </a:r>
            <a:r>
              <a:rPr lang="en-US"/>
              <a:t>+</a:t>
            </a:r>
            <a:endParaRPr lang="cs-CZ"/>
          </a:p>
          <a:p>
            <a:r>
              <a:rPr lang="cs-CZ"/>
              <a:t>Let, </a:t>
            </a:r>
            <a:r>
              <a:rPr lang="cs-CZ" err="1"/>
              <a:t>const</a:t>
            </a:r>
            <a:r>
              <a:rPr lang="cs-CZ"/>
              <a:t> </a:t>
            </a:r>
            <a:r>
              <a:rPr lang="cs-CZ" err="1"/>
              <a:t>kličová</a:t>
            </a:r>
            <a:r>
              <a:rPr lang="cs-CZ"/>
              <a:t> slova</a:t>
            </a:r>
          </a:p>
          <a:p>
            <a:r>
              <a:rPr lang="cs-CZ"/>
              <a:t>Funkce šipky</a:t>
            </a:r>
          </a:p>
          <a:p>
            <a:r>
              <a:rPr lang="cs-CZ"/>
              <a:t>… operátor</a:t>
            </a:r>
          </a:p>
          <a:p>
            <a:r>
              <a:rPr lang="cs-CZ"/>
              <a:t>Třídy, </a:t>
            </a:r>
            <a:r>
              <a:rPr lang="cs-CZ" err="1"/>
              <a:t>Promises</a:t>
            </a:r>
            <a:endParaRPr lang="cs-CZ"/>
          </a:p>
          <a:p>
            <a:endParaRPr lang="en-US"/>
          </a:p>
          <a:p>
            <a:endParaRPr lang="cs-C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668F4-346A-7544-9221-0A8B205F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1/</a:t>
            </a:r>
            <a:r>
              <a:rPr lang="cs-CZ"/>
              <a:t>2</a:t>
            </a:r>
            <a:r>
              <a:rPr lang="en-US"/>
              <a:t> </a:t>
            </a:r>
            <a:r>
              <a:rPr lang="cs-CZ"/>
              <a:t>Úvod do světa </a:t>
            </a:r>
            <a:r>
              <a:rPr lang="cs-CZ" err="1"/>
              <a:t>JavaScriptu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98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02FB1F-2747-FF93-0AFB-C68817A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Instalace a nastavení runtime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358506-0E7F-0A89-659F-F71F9B0EF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Praktická ukázka nastavení Node.js/</a:t>
            </a:r>
            <a:r>
              <a:rPr lang="cs-CZ" err="1"/>
              <a:t>Deno</a:t>
            </a:r>
            <a:endParaRPr lang="cs-CZ"/>
          </a:p>
          <a:p>
            <a:r>
              <a:rPr lang="cs-CZ"/>
              <a:t>Správa balíčků (</a:t>
            </a:r>
            <a:r>
              <a:rPr lang="cs-CZ" err="1"/>
              <a:t>npm</a:t>
            </a:r>
            <a:r>
              <a:rPr lang="cs-CZ"/>
              <a:t>, </a:t>
            </a:r>
            <a:r>
              <a:rPr lang="cs-CZ" err="1"/>
              <a:t>yarn</a:t>
            </a:r>
            <a:r>
              <a:rPr lang="cs-CZ"/>
              <a:t>, </a:t>
            </a:r>
            <a:r>
              <a:rPr lang="cs-CZ" err="1"/>
              <a:t>pnpm</a:t>
            </a:r>
            <a:r>
              <a:rPr lang="cs-CZ"/>
              <a:t>, </a:t>
            </a:r>
            <a:r>
              <a:rPr lang="cs-CZ" err="1"/>
              <a:t>deno.land</a:t>
            </a:r>
            <a:r>
              <a:rPr lang="cs-CZ"/>
              <a:t>)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0811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D0B44B0-772B-193D-5C35-6060A7C3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Renderování stránky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58288D-C452-E2B5-F1F6-41C9A827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CSR, SSR, SSG, ISR – kdy co použít?</a:t>
            </a:r>
          </a:p>
          <a:p>
            <a:r>
              <a:rPr lang="cs-CZ"/>
              <a:t>Přehled populárních frameworků (Next.js, </a:t>
            </a:r>
            <a:r>
              <a:rPr lang="en-US"/>
              <a:t>Angular</a:t>
            </a:r>
            <a:r>
              <a:rPr lang="cs-CZ"/>
              <a:t>, </a:t>
            </a:r>
            <a:r>
              <a:rPr lang="cs-CZ" err="1"/>
              <a:t>SvelteKit</a:t>
            </a:r>
            <a:r>
              <a:rPr lang="cs-CZ"/>
              <a:t>)</a:t>
            </a:r>
          </a:p>
          <a:p>
            <a:endParaRPr lang="cs-C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3DE21-CCDC-EC17-6ADA-F719FC8B8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5" y="2977685"/>
            <a:ext cx="1078380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B6928B-3C9A-BA8A-1675-9E543C4F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CSR – Client Site Rendering</a:t>
            </a:r>
            <a:endParaRPr lang="cs-CZ"/>
          </a:p>
        </p:txBody>
      </p:sp>
      <p:pic>
        <p:nvPicPr>
          <p:cNvPr id="5" name="Zástupný obsah 4" descr="Obsah obrázku text, diagram, řada/pruh, Obdélník&#10;&#10;Obsah vygenerovaný umělou inteligencí může být nesprávný.">
            <a:extLst>
              <a:ext uri="{FF2B5EF4-FFF2-40B4-BE49-F238E27FC236}">
                <a16:creationId xmlns:a16="http://schemas.microsoft.com/office/drawing/2014/main" id="{99CF9838-DCE6-437E-4D55-7DAA8403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413" y="1825625"/>
            <a:ext cx="7313173" cy="4351338"/>
          </a:xfrm>
        </p:spPr>
      </p:pic>
    </p:spTree>
    <p:extLst>
      <p:ext uri="{BB962C8B-B14F-4D97-AF65-F5344CB8AC3E}">
        <p14:creationId xmlns:p14="http://schemas.microsoft.com/office/powerpoint/2010/main" val="3731673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50F1CF-7A47-93B3-1A72-03BF96F7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SSR – Server Site Rendering</a:t>
            </a:r>
            <a:endParaRPr lang="cs-CZ"/>
          </a:p>
        </p:txBody>
      </p:sp>
      <p:pic>
        <p:nvPicPr>
          <p:cNvPr id="5" name="Zástupný obsah 4" descr="Obsah obrázku text, diagram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2A5B6629-D6AF-3914-4592-60CD7E0CC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207" y="1825625"/>
            <a:ext cx="6879585" cy="4351338"/>
          </a:xfrm>
        </p:spPr>
      </p:pic>
    </p:spTree>
    <p:extLst>
      <p:ext uri="{BB962C8B-B14F-4D97-AF65-F5344CB8AC3E}">
        <p14:creationId xmlns:p14="http://schemas.microsoft.com/office/powerpoint/2010/main" val="105007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CCFE09-0E0B-4FF3-FD06-9F35C46C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SSG – Static Site Generation</a:t>
            </a:r>
            <a:endParaRPr lang="cs-CZ"/>
          </a:p>
        </p:txBody>
      </p:sp>
      <p:pic>
        <p:nvPicPr>
          <p:cNvPr id="5" name="Zástupný obsah 4" descr="Obsah obrázku text, diagram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6FA66F2C-150F-0DBB-55F9-EF9B606B2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992" y="1825625"/>
            <a:ext cx="6866016" cy="4351338"/>
          </a:xfrm>
        </p:spPr>
      </p:pic>
    </p:spTree>
    <p:extLst>
      <p:ext uri="{BB962C8B-B14F-4D97-AF65-F5344CB8AC3E}">
        <p14:creationId xmlns:p14="http://schemas.microsoft.com/office/powerpoint/2010/main" val="2886391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981C91-02EB-AD47-C367-DA7074B7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ISR – Incremental Rendering</a:t>
            </a:r>
            <a:endParaRPr lang="cs-CZ"/>
          </a:p>
        </p:txBody>
      </p:sp>
      <p:pic>
        <p:nvPicPr>
          <p:cNvPr id="5" name="Zástupný obsah 4" descr="Obsah obrázku text, snímek obrazovky, diagram&#10;&#10;Obsah vygenerovaný umělou inteligencí může být nesprávný.">
            <a:extLst>
              <a:ext uri="{FF2B5EF4-FFF2-40B4-BE49-F238E27FC236}">
                <a16:creationId xmlns:a16="http://schemas.microsoft.com/office/drawing/2014/main" id="{8D342828-1953-1F13-090A-255088BB7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53431"/>
            <a:ext cx="7620000" cy="3895725"/>
          </a:xfrm>
        </p:spPr>
      </p:pic>
    </p:spTree>
    <p:extLst>
      <p:ext uri="{BB962C8B-B14F-4D97-AF65-F5344CB8AC3E}">
        <p14:creationId xmlns:p14="http://schemas.microsoft.com/office/powerpoint/2010/main" val="366327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B020D-8F25-F2CD-937D-2B1035AB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9AB7C-5F96-03C8-9A90-B7604610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Testování v jazyce TypeScript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C7CBB5-1881-E5E9-061A-EBA790F3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Testování jednotek a integrace pomocí nástroje Jest</a:t>
            </a:r>
          </a:p>
          <a:p>
            <a:r>
              <a:rPr lang="cs-CZ"/>
              <a:t>Typově bezpečné moduly a zásuvné moduly</a:t>
            </a:r>
          </a:p>
          <a:p>
            <a:r>
              <a:rPr lang="pt-BR"/>
              <a:t>End-to-End Testing with Cypress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327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C267-47AB-96F4-4DCA-F90C6842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5A277-6D01-6F2F-5F33-D9980B08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Optimalizace výkonu v jazyce TypeScript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43BDF6-3412-5EDC-7AF8-1EAD2375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Snížení velikosti svazku</a:t>
            </a:r>
          </a:p>
          <a:p>
            <a:r>
              <a:rPr lang="cs-CZ"/>
              <a:t>Třesení stromu a líné načítání</a:t>
            </a:r>
          </a:p>
          <a:p>
            <a:r>
              <a:rPr lang="pt-BR"/>
              <a:t>Profilování a ladění kódu TS</a:t>
            </a:r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8463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A7924E-D540-0E33-7112-BFD46B3A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Q&amp;A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8615FB-9A01-46ED-CBE8-31C666D9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098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D8ADC-8FBA-11BC-E07F-5866CE61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2</a:t>
            </a:r>
            <a:r>
              <a:rPr lang="en-US"/>
              <a:t>/</a:t>
            </a:r>
            <a:r>
              <a:rPr lang="cs-CZ"/>
              <a:t>2</a:t>
            </a:r>
            <a:r>
              <a:rPr lang="en-US"/>
              <a:t> </a:t>
            </a:r>
            <a:r>
              <a:rPr lang="cs-CZ"/>
              <a:t>Úvod do světa JavaScriptu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3DE7535-10E6-8D90-C3BF-EBB1FC16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Vývoj JavaScriptu, vývoj TypeScriptu</a:t>
            </a:r>
          </a:p>
          <a:p>
            <a:r>
              <a:rPr lang="cs-CZ"/>
              <a:t>Využití v moderním vývoji (</a:t>
            </a:r>
            <a:r>
              <a:rPr lang="cs-CZ" err="1"/>
              <a:t>frontend</a:t>
            </a:r>
            <a:r>
              <a:rPr lang="cs-CZ"/>
              <a:t>, </a:t>
            </a:r>
            <a:r>
              <a:rPr lang="cs-CZ" err="1"/>
              <a:t>backend</a:t>
            </a:r>
            <a:r>
              <a:rPr lang="cs-CZ"/>
              <a:t>)</a:t>
            </a:r>
          </a:p>
          <a:p>
            <a:r>
              <a:rPr lang="cs-CZ" b="0" i="0">
                <a:effectLst/>
                <a:latin typeface="MongoDB Value Serif"/>
              </a:rPr>
              <a:t>MERN, MEAN, MEVN</a:t>
            </a:r>
          </a:p>
          <a:p>
            <a:endParaRPr lang="cs-CZ"/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751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0976C5-61E2-3CA7-EB19-E36BDAFC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Práce s </a:t>
            </a:r>
            <a:r>
              <a:rPr lang="cs-CZ" err="1"/>
              <a:t>TypeScriptem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05B223-440E-BE15-AE23-82C71D78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Co je </a:t>
            </a:r>
            <a:r>
              <a:rPr lang="cs-CZ" err="1"/>
              <a:t>TypeScript</a:t>
            </a:r>
            <a:r>
              <a:rPr lang="cs-CZ"/>
              <a:t> a proč ho používat?</a:t>
            </a:r>
          </a:p>
          <a:p>
            <a:r>
              <a:rPr lang="cs-CZ"/>
              <a:t>Statická typová kontrola a její výhody</a:t>
            </a:r>
          </a:p>
          <a:p>
            <a:r>
              <a:rPr lang="cs-CZ" err="1"/>
              <a:t>TypeScript</a:t>
            </a:r>
            <a:r>
              <a:rPr lang="cs-CZ"/>
              <a:t> vs. JavaScript – klíčové rozdíly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28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69EA4-53DE-312C-CEC6-296DC7D37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C3D857-78A4-E7AF-B363-70E9561F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JSDocs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E8D52C3-9839-8FC8-874B-6CA2B2E5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</a:t>
            </a:r>
            <a:r>
              <a:rPr lang="cs-CZ" err="1"/>
              <a:t>ýhody</a:t>
            </a:r>
            <a:r>
              <a:rPr lang="cs-CZ"/>
              <a:t> </a:t>
            </a:r>
            <a:r>
              <a:rPr lang="cs-CZ" err="1"/>
              <a:t>JSDocs</a:t>
            </a:r>
            <a:endParaRPr lang="cs-CZ"/>
          </a:p>
          <a:p>
            <a:r>
              <a:rPr lang="cs-CZ"/>
              <a:t>Důvody používání </a:t>
            </a:r>
            <a:r>
              <a:rPr lang="cs-CZ" err="1"/>
              <a:t>JSDocs</a:t>
            </a:r>
            <a:endParaRPr lang="cs-CZ"/>
          </a:p>
        </p:txBody>
      </p:sp>
      <p:pic>
        <p:nvPicPr>
          <p:cNvPr id="5" name="Obrázek 4" descr="Obsah obrázku text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AFF5F7F4-3890-3DD8-FBF3-0681A882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2641601"/>
            <a:ext cx="7289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AF53CF-840A-AE71-CC32-B1548E3C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1/3 </a:t>
            </a:r>
            <a:r>
              <a:rPr lang="cs-CZ"/>
              <a:t>Integrace </a:t>
            </a:r>
            <a:r>
              <a:rPr lang="cs-CZ" err="1"/>
              <a:t>TypeScriptu</a:t>
            </a:r>
            <a:r>
              <a:rPr lang="cs-CZ"/>
              <a:t> do projektů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1F1388-F107-0C37-32A0-090641D41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Nastavení TypeScriptu v projektu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42AB50F-8A19-BCCA-90A5-6A79E207BC3E}"/>
              </a:ext>
            </a:extLst>
          </p:cNvPr>
          <p:cNvSpPr txBox="1"/>
          <p:nvPr/>
        </p:nvSpPr>
        <p:spPr>
          <a:xfrm>
            <a:off x="4152900" y="3238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/>
          </a:p>
        </p:txBody>
      </p:sp>
      <p:pic>
        <p:nvPicPr>
          <p:cNvPr id="7" name="Obrázek 6" descr="Obsah obrázku text, snímek obrazovky, Písmo, design&#10;&#10;Obsah vygenerovaný umělou inteligencí může být nesprávný.">
            <a:extLst>
              <a:ext uri="{FF2B5EF4-FFF2-40B4-BE49-F238E27FC236}">
                <a16:creationId xmlns:a16="http://schemas.microsoft.com/office/drawing/2014/main" id="{7304CE9B-E0AF-78E1-B529-1F2CA40D1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957797"/>
            <a:ext cx="4483100" cy="2335821"/>
          </a:xfrm>
          <a:prstGeom prst="rect">
            <a:avLst/>
          </a:prstGeom>
        </p:spPr>
      </p:pic>
      <p:pic>
        <p:nvPicPr>
          <p:cNvPr id="9" name="Obrázek 8" descr="Obsah obrázku text, snímek obrazovky, hodiny, Písmo&#10;&#10;Obsah vygenerovaný umělou inteligencí může být nesprávný.">
            <a:extLst>
              <a:ext uri="{FF2B5EF4-FFF2-40B4-BE49-F238E27FC236}">
                <a16:creationId xmlns:a16="http://schemas.microsoft.com/office/drawing/2014/main" id="{592280EA-C45A-E253-8657-109DD38A4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44" y="3819440"/>
            <a:ext cx="3139727" cy="261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38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31EF3-D16A-763C-1F1E-CF10BA8D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2/3 </a:t>
            </a:r>
            <a:r>
              <a:rPr lang="cs-CZ"/>
              <a:t>Integrace TypeScriptu do projektů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EABFFE-8CD2-6867-7356-D6AA2282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Konfigurace </a:t>
            </a:r>
            <a:r>
              <a:rPr lang="cs-CZ" err="1"/>
              <a:t>tsconfig.json</a:t>
            </a:r>
            <a:endParaRPr lang="cs-CZ"/>
          </a:p>
          <a:p>
            <a:endParaRPr lang="cs-CZ"/>
          </a:p>
        </p:txBody>
      </p:sp>
      <p:pic>
        <p:nvPicPr>
          <p:cNvPr id="9" name="Obrázek 8" descr="Obsah obrázku text, snímek obrazovky, Písmo,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44557C24-98A5-A275-C82C-614F44FD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235"/>
            <a:ext cx="7673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4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30502C-3523-B3E2-C3B3-BCC788E1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3/3 </a:t>
            </a:r>
            <a:r>
              <a:rPr lang="cs-CZ"/>
              <a:t>Integrace TypeScriptu do projektů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F9F6DA-85BF-9135-1DBD-C34D6E67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Kompilace a běh </a:t>
            </a:r>
            <a:r>
              <a:rPr lang="cs-CZ" err="1"/>
              <a:t>TypeScript</a:t>
            </a:r>
            <a:r>
              <a:rPr lang="cs-CZ"/>
              <a:t> kódu</a:t>
            </a:r>
          </a:p>
          <a:p>
            <a:endParaRPr lang="cs-CZ"/>
          </a:p>
        </p:txBody>
      </p:sp>
      <p:pic>
        <p:nvPicPr>
          <p:cNvPr id="5" name="Obrázek 4" descr="Obsah obrázku snímek obrazovky, Grafika, design&#10;&#10;Obsah vygenerovaný umělou inteligencí může být nesprávný.">
            <a:extLst>
              <a:ext uri="{FF2B5EF4-FFF2-40B4-BE49-F238E27FC236}">
                <a16:creationId xmlns:a16="http://schemas.microsoft.com/office/drawing/2014/main" id="{9A6BCA34-1C4D-FB02-67C8-9E15551A1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71" y="3428999"/>
            <a:ext cx="3298453" cy="3235325"/>
          </a:xfrm>
          <a:prstGeom prst="rect">
            <a:avLst/>
          </a:prstGeom>
        </p:spPr>
      </p:pic>
      <p:pic>
        <p:nvPicPr>
          <p:cNvPr id="7" name="Obrázek 6" descr="Obsah obrázku snímek obrazovky, text, design&#10;&#10;Obsah vygenerovaný umělou inteligencí může být nesprávný.">
            <a:extLst>
              <a:ext uri="{FF2B5EF4-FFF2-40B4-BE49-F238E27FC236}">
                <a16:creationId xmlns:a16="http://schemas.microsoft.com/office/drawing/2014/main" id="{D0BC57E9-BC26-A211-FCB5-DB75EBAB1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099" y="3499239"/>
            <a:ext cx="4276725" cy="31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2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070A-B717-4265-54A1-123081B7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JavaScript runtime prostředí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216516-869F-1C76-EF1B-52E5BEC8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Node.js, </a:t>
            </a:r>
            <a:r>
              <a:rPr lang="cs-CZ" err="1"/>
              <a:t>Deno</a:t>
            </a:r>
            <a:r>
              <a:rPr lang="cs-CZ"/>
              <a:t> a Bun – porovnání</a:t>
            </a:r>
          </a:p>
          <a:p>
            <a:r>
              <a:rPr lang="cs-CZ"/>
              <a:t>Kdy použít jaké prostředí?</a:t>
            </a:r>
          </a:p>
          <a:p>
            <a:r>
              <a:rPr lang="cs-CZ"/>
              <a:t>Výhody a nevýhody jednotlivých řešení</a:t>
            </a:r>
          </a:p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380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Širokoúhlá obrazovka</PresentationFormat>
  <Paragraphs>115</Paragraphs>
  <Slides>28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29" baseType="lpstr">
      <vt:lpstr>Office Theme</vt:lpstr>
      <vt:lpstr>Moderní JavaScript a TypeScript Workshop</vt:lpstr>
      <vt:lpstr>1/2 Úvod do světa JavaScriptu</vt:lpstr>
      <vt:lpstr>2/2 Úvod do světa JavaScriptu</vt:lpstr>
      <vt:lpstr>Práce s TypeScriptem</vt:lpstr>
      <vt:lpstr>JSDocs</vt:lpstr>
      <vt:lpstr>1/3 Integrace TypeScriptu do projektů</vt:lpstr>
      <vt:lpstr>2/3 Integrace TypeScriptu do projektů</vt:lpstr>
      <vt:lpstr>3/3 Integrace TypeScriptu do projektů</vt:lpstr>
      <vt:lpstr>JavaScript runtime prostředí</vt:lpstr>
      <vt:lpstr>TypeScript syntaxe</vt:lpstr>
      <vt:lpstr>1/6 TypeScript pokročilé funkce</vt:lpstr>
      <vt:lpstr>2/6 TypeScript pokročilé funkce</vt:lpstr>
      <vt:lpstr>3/6 TypeScript pokročilé funkce</vt:lpstr>
      <vt:lpstr>3/6 TypeScript pokročilé funkce</vt:lpstr>
      <vt:lpstr>5/6 TypeScript pokročilé funkce</vt:lpstr>
      <vt:lpstr>6/6 TypeScript pokročilé funkce</vt:lpstr>
      <vt:lpstr>TypeScript osvědčené postupy jazyka</vt:lpstr>
      <vt:lpstr>Koncepty a praktické ukázky</vt:lpstr>
      <vt:lpstr>Proč nepoužívat „vanilla“ TypeScript a frameworky?</vt:lpstr>
      <vt:lpstr>Instalace a nastavení runtime prostředí</vt:lpstr>
      <vt:lpstr>Renderování stránky</vt:lpstr>
      <vt:lpstr>CSR – Client Site Rendering</vt:lpstr>
      <vt:lpstr>SSR – Server Site Rendering</vt:lpstr>
      <vt:lpstr>SSG – Static Site Generation</vt:lpstr>
      <vt:lpstr>ISR – Incremental Rendering</vt:lpstr>
      <vt:lpstr>Testování v jazyce TypeScript</vt:lpstr>
      <vt:lpstr>Optimalizace výkonu v jazyce TypeScript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Soukeník</dc:creator>
  <cp:lastModifiedBy>Stefik _O</cp:lastModifiedBy>
  <cp:revision>5</cp:revision>
  <dcterms:created xsi:type="dcterms:W3CDTF">2025-02-14T07:53:37Z</dcterms:created>
  <dcterms:modified xsi:type="dcterms:W3CDTF">2025-03-22T10:47:20Z</dcterms:modified>
</cp:coreProperties>
</file>