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9"/>
    <p:restoredTop sz="86705"/>
  </p:normalViewPr>
  <p:slideViewPr>
    <p:cSldViewPr snapToGrid="0" snapToObjects="1">
      <p:cViewPr varScale="1">
        <p:scale>
          <a:sx n="131" d="100"/>
          <a:sy n="13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D2ECF-9689-5D4F-A124-3FD5C0808597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1DBB-DC3C-5E42-9566-BEB825D86F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60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요약</a:t>
            </a:r>
            <a:r>
              <a:rPr kumimoji="1" lang="en-US" altLang="ko-KR" dirty="0"/>
              <a:t>) </a:t>
            </a:r>
            <a:r>
              <a:rPr kumimoji="1" lang="ko-KR" altLang="en-US" dirty="0"/>
              <a:t>알고리즘이란 결국 따라만 가면 답이 나오는 것</a:t>
            </a:r>
            <a:r>
              <a:rPr kumimoji="1"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일상생활의 수많은 행위</a:t>
            </a:r>
            <a:r>
              <a:rPr kumimoji="1" lang="en-US" altLang="ko-KR" dirty="0"/>
              <a:t>(</a:t>
            </a:r>
            <a:r>
              <a:rPr kumimoji="1" lang="ko-KR" altLang="en-US" dirty="0"/>
              <a:t>커피를 내리거나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지하철을 타고 환승하는 행위 등등</a:t>
            </a:r>
            <a:r>
              <a:rPr kumimoji="1" lang="en-US" altLang="ko-KR" dirty="0"/>
              <a:t>) </a:t>
            </a:r>
            <a:r>
              <a:rPr kumimoji="1" lang="ko-KR" altLang="en-US" dirty="0"/>
              <a:t>또한 </a:t>
            </a:r>
            <a:r>
              <a:rPr kumimoji="1" lang="ko-KR" altLang="en-US" dirty="0" err="1"/>
              <a:t>알고리즘임</a:t>
            </a:r>
            <a:r>
              <a:rPr kumimoji="1"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이러한 행위들은 단계별로 따라가면 결과가 나옴</a:t>
            </a:r>
            <a:r>
              <a:rPr kumimoji="1" lang="en-US" altLang="ko-KR" dirty="0"/>
              <a:t>. </a:t>
            </a:r>
            <a:r>
              <a:rPr kumimoji="1" lang="ko-KR" altLang="en-US" dirty="0"/>
              <a:t>순서를 잘 따르면 됨</a:t>
            </a:r>
            <a:r>
              <a:rPr kumimoji="1"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컴퓨터는 위의 순서가 정해진 과정을 계산하는데 특화된 기계</a:t>
            </a:r>
            <a:r>
              <a:rPr kumimoji="1"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인간은 컴퓨터를 통해 빠른 처리를 통해 더 효율적으로 살 수 있게 됐음</a:t>
            </a:r>
            <a:r>
              <a:rPr kumimoji="1"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일상과 컴퓨터의 알고리즘은 전혀 다른 것이 아님</a:t>
            </a:r>
            <a:r>
              <a:rPr kumimoji="1" lang="en-US" altLang="ko-KR" dirty="0"/>
              <a:t>. </a:t>
            </a:r>
            <a:r>
              <a:rPr kumimoji="1" lang="ko-KR" altLang="en-US" dirty="0"/>
              <a:t>좋은 프로그래머는 그 두개를 별도로 여기지 않음</a:t>
            </a:r>
            <a:r>
              <a:rPr kumimoji="1"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추상화의 문제는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구체적인 </a:t>
            </a:r>
            <a:r>
              <a:rPr kumimoji="1" lang="en-US" altLang="ko-KR" dirty="0"/>
              <a:t>'</a:t>
            </a:r>
            <a:r>
              <a:rPr kumimoji="1" lang="ko-KR" altLang="en-US" dirty="0"/>
              <a:t>과정</a:t>
            </a:r>
            <a:r>
              <a:rPr kumimoji="1" lang="en-US" altLang="ko-KR" dirty="0"/>
              <a:t>'</a:t>
            </a:r>
            <a:r>
              <a:rPr kumimoji="1" lang="ko-KR" altLang="en-US" dirty="0"/>
              <a:t>을 무시하기 때문에 제대로 된 답이 안 나오고</a:t>
            </a:r>
            <a:endParaRPr kumimoji="1"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문제 발생시 구체적인 해답을 내놓을 수 없음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1DBB-DC3C-5E42-9566-BEB825D86F0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458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# </a:t>
            </a:r>
            <a:r>
              <a:rPr kumimoji="1" lang="ko-KR" altLang="en-US" dirty="0"/>
              <a:t>왜 최악의 경우를 기준으로 계산하나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- </a:t>
            </a:r>
            <a:r>
              <a:rPr kumimoji="1" lang="ko-KR" altLang="en-US" dirty="0"/>
              <a:t>평균 시간복잡도가 가장 이상적이긴 하나 계산하기가 어렵다고 함</a:t>
            </a:r>
            <a:r>
              <a:rPr kumimoji="1" lang="en-US" altLang="ko-KR" dirty="0"/>
              <a:t>..</a:t>
            </a:r>
          </a:p>
          <a:p>
            <a:r>
              <a:rPr kumimoji="1" lang="en-US" altLang="ko-KR" dirty="0"/>
              <a:t>  - </a:t>
            </a:r>
            <a:r>
              <a:rPr kumimoji="1" lang="ko-KR" altLang="en-US" dirty="0"/>
              <a:t>그리고 최악의 경우를 예상하는 것이 더 안전한 방법이기 때문이라는 의견도 있음</a:t>
            </a:r>
            <a:r>
              <a:rPr kumimoji="1" lang="en-US" altLang="ko-KR" dirty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1DBB-DC3C-5E42-9566-BEB825D86F0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232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-</a:t>
            </a:r>
            <a:r>
              <a:rPr kumimoji="1" lang="ko-KR" altLang="en-US" dirty="0"/>
              <a:t> 객체에서 키를 알거나 배열에서 인덱스를 알고 있으면 바로 상수 시간에 접근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1DBB-DC3C-5E42-9566-BEB825D86F0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08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 Sorting </a:t>
            </a:r>
            <a:r>
              <a:rPr kumimoji="1" lang="ko-KR" altLang="en-US" dirty="0"/>
              <a:t>알고리즘들</a:t>
            </a:r>
            <a:r>
              <a:rPr kumimoji="1" lang="en-US" altLang="ko-KR" dirty="0"/>
              <a:t> : </a:t>
            </a:r>
            <a:r>
              <a:rPr kumimoji="1" lang="ko-KR" altLang="en-US" dirty="0"/>
              <a:t>버블 </a:t>
            </a:r>
            <a:r>
              <a:rPr kumimoji="1" lang="en-US" altLang="ko-KR" dirty="0"/>
              <a:t>sort, Selection sort, Insertion sort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1DBB-DC3C-5E42-9566-BEB825D86F0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77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- Sorting </a:t>
            </a:r>
            <a:r>
              <a:rPr kumimoji="1" lang="ko-KR" altLang="en-US" dirty="0"/>
              <a:t>알고리즘들</a:t>
            </a:r>
            <a:r>
              <a:rPr kumimoji="1" lang="en-US" altLang="ko-KR" dirty="0"/>
              <a:t> : </a:t>
            </a:r>
            <a:r>
              <a:rPr kumimoji="1" lang="ko-KR" altLang="en-US" dirty="0"/>
              <a:t>버블 </a:t>
            </a:r>
            <a:r>
              <a:rPr kumimoji="1" lang="en-US" altLang="ko-KR" dirty="0"/>
              <a:t>sort, Selection sort, Insertion sort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1DBB-DC3C-5E42-9566-BEB825D86F0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89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보통 </a:t>
            </a:r>
            <a:r>
              <a:rPr kumimoji="1" lang="en" altLang="ko-KR" dirty="0"/>
              <a:t>O(n^2) </a:t>
            </a:r>
            <a:r>
              <a:rPr kumimoji="1" lang="ko-KR" altLang="en-US" dirty="0"/>
              <a:t>이상의 복잡도를 가지는 알고리즘은 좋지 않다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1DBB-DC3C-5E42-9566-BEB825D86F0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670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웹 브라우저에서 사용할 수 있는 메모리는 일반적인 데스크톱 애플리케이션의 가용 메모리에 비해 매우 적다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  적은 메모리만 </a:t>
            </a:r>
            <a:r>
              <a:rPr kumimoji="1" lang="ko-KR" altLang="en-US" dirty="0" err="1"/>
              <a:t>할당받는</a:t>
            </a:r>
            <a:r>
              <a:rPr kumimoji="1" lang="ko-KR" altLang="en-US" dirty="0"/>
              <a:t> 주된 이유는 웹 페이지에서 실행하는 자바스크립트가 시스템 메모리를 전부 사용해서 운영체제를 다운시키는 일을 방지하기 위함이다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1DBB-DC3C-5E42-9566-BEB825D86F0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01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6C73-3404-5042-B1C3-66B0522EA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E34BD-A6FE-0D45-BA3E-E36C58087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1A023-D55D-BD4A-85B4-DDBA8ACB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FBD5D-4213-524D-BB79-B09AE195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EBBF8-763D-6E40-BE35-8F98D2C1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199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3FC27-B1F1-9E4E-A716-BBAFFA9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12BF2B-A6AD-AB4C-86CE-E79E2BF2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69A1D-D088-2742-B786-1FFCCC1A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9E279-9DC2-FF46-9B45-556CD838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9D348-BA8F-3642-9A5A-46C881FF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77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0119F-6978-3349-8E65-848BFC25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6FECA-8965-534E-941D-CEA901201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6EBAE-842A-4E45-AA6E-FB91D8B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93745-43EB-D746-B8CE-460CE083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DBDB0-CD8D-7C45-B4B0-13099BF9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935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A6471-8164-634F-873C-42509060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E515F-468D-A645-ADCB-42B3DDAC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ABE72-CC8D-9F43-87F9-75C3BFFF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D1958-5810-8844-A719-15753086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5014D-8EBB-084A-B32B-CF8AD93B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54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7C518-4361-E841-AC9F-C17EA399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1053B-CE0C-CA4B-B6DC-DEC2ACCB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E551-F685-7446-8DF6-4E6A8F62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DF026-4A76-BC44-B5AA-369A8880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7F562-3B72-B445-A3E1-63420BD1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697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7BFEC-6784-8A47-B0AA-F9112B54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695D3-5F50-E94B-87FB-BE03B18BB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9FCBC-281B-FC4B-AE34-DCF6C3ED1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6FF34-2B70-CF44-ACE0-F36BBF0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BE0A5-9535-7E4A-95E2-FE739BF1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1F750-1249-5F48-AF3E-623A4FF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9DB93-0660-4545-A42E-48811D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41B72-BFB3-5E48-A5C6-C07D23FE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DFA9C-4C81-F849-A240-D08B35470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75A49-0A35-2B45-A736-EDE9C4784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49F0-FB82-464C-B10E-F5CCA8A39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91B32E-B7BF-7F44-A2F2-64CBFF0D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4349D-1D0B-9D45-B6D5-F631F561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B23DC-C58B-9F4C-B587-03073AFE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45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51D9-469A-8344-9483-0C675029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238D7-5249-2944-BF25-B38090B9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612BFA-EF7E-C84F-BAEE-A44D2668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3C58A-7010-3342-B771-CE0662F8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510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8CE75-1771-8D40-87D7-ABB4ACE6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B095F-6001-9A4E-8122-E8B0B04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3A5EE-08B9-9E4B-841B-6B515B64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737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AC3C7-07ED-E741-A38C-88F672F8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35910-BDCC-7A43-9031-54A5ADDA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C38D7-6E41-0645-AEDF-18B2E0F29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3C702-7665-E845-B545-A4B7A7AF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CCD3B-4D4D-4F48-B58D-92CF8728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95A7C-3C48-C04B-8450-D43A0B5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11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713B-E783-F148-8AE7-EA5B3FE9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4AA861-248E-5B4C-981E-BECCAA36E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03321C-9B0A-384D-A343-6D0B805EF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DA37D-CFEF-B548-BFE7-53D94EFD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311B8-9796-934F-8FD7-C1BAC16C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B6063-6296-1249-97BD-EB086AB3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051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8114E9-398D-B040-9915-8D0F0F21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53FED-5879-F542-9B0F-BF3107F7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6682A-9B85-934A-B54A-047B168A4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834E-B85E-8A42-A937-9D19DC405CEE}" type="datetimeFigureOut">
              <a:rPr kumimoji="1" lang="ko-KR" altLang="en-US" smtClean="0"/>
              <a:t>2018. 9. 30.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E1970-4700-C54B-8866-ABA01DB6E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5FEFC-0C52-A545-9B21-1C90DBE66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0F4C-58B8-0945-A734-E7B337A0F7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26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eel5ny.github.io/2017/12/09/CS_01/" TargetMode="External"/><Relationship Id="rId2" Type="http://schemas.openxmlformats.org/officeDocument/2006/relationships/hyperlink" Target="https://joshuajangblog.wordpress.com/2016/09/21/time_complexity_big_o_in_easy_explan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p-northeast-2.amazonaws.com/inflearnattachment/algorithm/chap01_time_complexity.pdf" TargetMode="External"/><Relationship Id="rId5" Type="http://schemas.openxmlformats.org/officeDocument/2006/relationships/hyperlink" Target="http://heekim0719.tistory.com/266" TargetMode="External"/><Relationship Id="rId4" Type="http://schemas.openxmlformats.org/officeDocument/2006/relationships/hyperlink" Target="http://ledgku.tistory.com/3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Ud6LCJZlJ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BAEA-D468-7646-B100-46AE24C74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Algorithm Intro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09553-9771-9A4F-8ADC-07633D903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34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AC5DB-2ABD-B647-98D4-34B2C3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4000" dirty="0"/>
              <a:t>Program Step</a:t>
            </a:r>
            <a:r>
              <a:rPr kumimoji="1" lang="ko-KR" altLang="en-US" sz="4000" dirty="0"/>
              <a:t>에서 </a:t>
            </a:r>
            <a:r>
              <a:rPr kumimoji="1" lang="en" altLang="ko-KR" sz="4000" dirty="0"/>
              <a:t>Elementary Operation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061F8-D541-334D-8D5A-16FF9F49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프로그램의 진행 정도를 나타내는 기본 단위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대입 연산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덧셈</a:t>
            </a:r>
            <a:r>
              <a:rPr kumimoji="1" lang="en-US" altLang="ko-KR" dirty="0"/>
              <a:t>, </a:t>
            </a:r>
            <a:r>
              <a:rPr kumimoji="1" lang="ko-KR" altLang="en-US" dirty="0"/>
              <a:t>뺄셈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곱셈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나눗셈 </a:t>
            </a:r>
            <a:r>
              <a:rPr kumimoji="1" lang="en-US" altLang="ko-KR" dirty="0"/>
              <a:t>(</a:t>
            </a:r>
            <a:r>
              <a:rPr kumimoji="1" lang="ko-KR" altLang="en-US" dirty="0"/>
              <a:t>사칙 연산</a:t>
            </a:r>
            <a:r>
              <a:rPr kumimoji="1"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비교 구문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4261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EEDB-934A-EC4D-BC2D-57FA62A9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상수 시간 복잡도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379CBB-2F2E-4842-A633-7A4541B7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9050" y="1427529"/>
            <a:ext cx="8513784" cy="4960331"/>
          </a:xfrm>
        </p:spPr>
      </p:pic>
    </p:spTree>
    <p:extLst>
      <p:ext uri="{BB962C8B-B14F-4D97-AF65-F5344CB8AC3E}">
        <p14:creationId xmlns:p14="http://schemas.microsoft.com/office/powerpoint/2010/main" val="380380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30CF0-7FB7-B246-A21A-0B53B3E5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선형 시간 복잡도 </a:t>
            </a:r>
            <a:r>
              <a:rPr kumimoji="1" lang="en-US" altLang="ko-KR" dirty="0"/>
              <a:t>- sum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874B44-C580-BB4B-A20C-A481A09F4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17" y="1507786"/>
            <a:ext cx="9085273" cy="5038827"/>
          </a:xfrm>
        </p:spPr>
      </p:pic>
    </p:spTree>
    <p:extLst>
      <p:ext uri="{BB962C8B-B14F-4D97-AF65-F5344CB8AC3E}">
        <p14:creationId xmlns:p14="http://schemas.microsoft.com/office/powerpoint/2010/main" val="146845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86A30-BFC5-2A4B-8EE6-76A01F3C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선형 시간 복잡도 </a:t>
            </a:r>
            <a:r>
              <a:rPr kumimoji="1" lang="en-US" altLang="ko-KR" dirty="0"/>
              <a:t>– Linear Search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4597B6-B848-1545-A247-862A6A8CC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052" y="1439694"/>
            <a:ext cx="8848347" cy="5019371"/>
          </a:xfrm>
        </p:spPr>
      </p:pic>
    </p:spTree>
    <p:extLst>
      <p:ext uri="{BB962C8B-B14F-4D97-AF65-F5344CB8AC3E}">
        <p14:creationId xmlns:p14="http://schemas.microsoft.com/office/powerpoint/2010/main" val="341352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EE48A-A5D9-BB41-86A4-FE0F62A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제곱 시간 복잡도 </a:t>
            </a:r>
            <a:r>
              <a:rPr kumimoji="1" lang="en-US" altLang="ko-KR" dirty="0"/>
              <a:t>(Quadratic)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160A52-3F36-914B-8F85-CB7AE873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231" y="1584815"/>
            <a:ext cx="8288322" cy="4806156"/>
          </a:xfrm>
        </p:spPr>
      </p:pic>
    </p:spTree>
    <p:extLst>
      <p:ext uri="{BB962C8B-B14F-4D97-AF65-F5344CB8AC3E}">
        <p14:creationId xmlns:p14="http://schemas.microsoft.com/office/powerpoint/2010/main" val="5003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2CF4-1B9D-154A-9908-400BF318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Common Growth Rate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38187-F939-E640-80E0-DA8BBF3E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O(1) – </a:t>
            </a:r>
            <a:r>
              <a:rPr kumimoji="1" lang="ko-KR" altLang="en-US" dirty="0"/>
              <a:t>상수 시간</a:t>
            </a:r>
            <a:br>
              <a:rPr kumimoji="1" lang="en-US" altLang="ko-KR" dirty="0"/>
            </a:br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" altLang="ko-KR" dirty="0"/>
              <a:t>n </a:t>
            </a:r>
            <a:r>
              <a:rPr kumimoji="1" lang="ko-KR" altLang="en-US" dirty="0"/>
              <a:t>이 주어졌을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알고리즘이 문제를 해결하는데 오직 한 단계만 거칩니다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배열</a:t>
            </a:r>
            <a:r>
              <a:rPr kumimoji="1" lang="en-US" altLang="ko-KR" dirty="0"/>
              <a:t>, </a:t>
            </a:r>
            <a:r>
              <a:rPr kumimoji="1" lang="ko-KR" altLang="en-US" dirty="0"/>
              <a:t>키가 있는 객체</a:t>
            </a:r>
            <a:r>
              <a:rPr kumimoji="1" lang="en-US" altLang="ko-KR" dirty="0"/>
              <a:t> - HashMap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O(log n) – </a:t>
            </a:r>
            <a:r>
              <a:rPr kumimoji="1" lang="ko-KR" altLang="en-US" dirty="0"/>
              <a:t>로그 시간</a:t>
            </a:r>
            <a:br>
              <a:rPr kumimoji="1" lang="en-US" altLang="ko-KR" dirty="0"/>
            </a:br>
            <a:r>
              <a:rPr kumimoji="1" lang="ko-KR" altLang="en-US" dirty="0"/>
              <a:t>문제를 해결하는데 필요한 단계들이 </a:t>
            </a:r>
            <a:r>
              <a:rPr kumimoji="1" lang="ko-KR" altLang="en-US" dirty="0" err="1"/>
              <a:t>연산마다</a:t>
            </a:r>
            <a:r>
              <a:rPr kumimoji="1" lang="ko-KR" altLang="en-US" dirty="0"/>
              <a:t> 특정 요인에 의해 줄어듭니다</a:t>
            </a:r>
            <a:r>
              <a:rPr kumimoji="1" lang="en-US" altLang="ko-KR" dirty="0"/>
              <a:t>. (1/2)</a:t>
            </a:r>
            <a:br>
              <a:rPr kumimoji="1" lang="en-US" altLang="ko-KR" dirty="0"/>
            </a:br>
            <a:r>
              <a:rPr kumimoji="1" lang="en-US" altLang="ko-KR" dirty="0"/>
              <a:t>(binary search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O(n) – </a:t>
            </a:r>
            <a:r>
              <a:rPr kumimoji="1" lang="ko-KR" altLang="en-US" dirty="0"/>
              <a:t>선형 시간</a:t>
            </a:r>
            <a:br>
              <a:rPr kumimoji="1" lang="en-US" altLang="ko-KR" dirty="0"/>
            </a:br>
            <a:r>
              <a:rPr kumimoji="1" lang="ko-KR" altLang="en-US" dirty="0"/>
              <a:t>문제를 해결하기 위한 단계의 수와 </a:t>
            </a:r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" altLang="ko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1:1 </a:t>
            </a:r>
            <a:r>
              <a:rPr kumimoji="1" lang="ko-KR" altLang="en-US" dirty="0"/>
              <a:t>관계를 가집니다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dirty="0"/>
              <a:t>O(</a:t>
            </a:r>
            <a:r>
              <a:rPr kumimoji="1" lang="en-US" altLang="ko-KR" dirty="0" err="1"/>
              <a:t>nlogn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큰 문제를 일정 크기를 갖는 문제로 쪼개고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logn</a:t>
            </a:r>
            <a:r>
              <a:rPr kumimoji="1" lang="en-US" altLang="ko-KR" dirty="0"/>
              <a:t> + </a:t>
            </a:r>
            <a:r>
              <a:rPr kumimoji="1" lang="en-US" altLang="ko-KR" dirty="0" err="1"/>
              <a:t>logn</a:t>
            </a:r>
            <a:r>
              <a:rPr kumimoji="1" lang="en-US" altLang="ko-KR" dirty="0"/>
              <a:t> + ... + </a:t>
            </a:r>
            <a:r>
              <a:rPr kumimoji="1" lang="en-US" altLang="ko-KR" dirty="0" err="1"/>
              <a:t>logn</a:t>
            </a:r>
            <a:r>
              <a:rPr kumimoji="1" lang="en-US" altLang="ko-KR" dirty="0"/>
              <a:t>) </a:t>
            </a:r>
            <a:r>
              <a:rPr kumimoji="1" lang="ko-KR" altLang="en-US" dirty="0"/>
              <a:t>다시 그것을 모으는 경우</a:t>
            </a:r>
            <a:br>
              <a:rPr kumimoji="1" lang="en-US" altLang="ko-KR" dirty="0"/>
            </a:br>
            <a:r>
              <a:rPr kumimoji="1" lang="en-US" altLang="ko-KR" dirty="0"/>
              <a:t>(quick sorting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O(n^2) – </a:t>
            </a:r>
            <a:r>
              <a:rPr kumimoji="1" lang="ko-KR" altLang="en-US" dirty="0"/>
              <a:t>제곱 시간</a:t>
            </a:r>
            <a:br>
              <a:rPr kumimoji="1" lang="en-US" altLang="ko-KR" dirty="0"/>
            </a:br>
            <a:r>
              <a:rPr kumimoji="1" lang="ko-KR" altLang="en-US" dirty="0"/>
              <a:t>이중 루프 내에서 입력 자료를 처리할 때 </a:t>
            </a:r>
            <a:r>
              <a:rPr kumimoji="1" lang="en-US" altLang="ko-KR" dirty="0"/>
              <a:t>(sorting </a:t>
            </a:r>
            <a:r>
              <a:rPr kumimoji="1" lang="ko-KR" altLang="en-US" dirty="0"/>
              <a:t>알고리즘들</a:t>
            </a:r>
            <a:r>
              <a:rPr kumimoji="1" lang="en-US" altLang="ko-KR" dirty="0"/>
              <a:t>, DFS/BFS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O(</a:t>
            </a:r>
            <a:r>
              <a:rPr kumimoji="1" lang="en-US" altLang="ko-KR" dirty="0"/>
              <a:t>2</a:t>
            </a:r>
            <a:r>
              <a:rPr kumimoji="1" lang="en" altLang="ko-KR" dirty="0"/>
              <a:t>^n) – </a:t>
            </a:r>
            <a:r>
              <a:rPr kumimoji="1" lang="ko-KR" altLang="en-US" dirty="0"/>
              <a:t>지수 시간</a:t>
            </a:r>
            <a:br>
              <a:rPr kumimoji="1" lang="en-US" altLang="ko-KR" dirty="0"/>
            </a:br>
            <a:r>
              <a:rPr kumimoji="1" lang="ko-KR" altLang="en-US" dirty="0"/>
              <a:t>문제를 해결하는데 필요한 단계들이 </a:t>
            </a:r>
            <a:r>
              <a:rPr kumimoji="1" lang="ko-KR" altLang="en-US" dirty="0" err="1"/>
              <a:t>연산마다</a:t>
            </a:r>
            <a:r>
              <a:rPr kumimoji="1" lang="ko-KR" altLang="en-US" dirty="0"/>
              <a:t> 특정 요인에 의해 증가합니다</a:t>
            </a:r>
            <a:r>
              <a:rPr kumimoji="1" lang="en-US" altLang="ko-KR" dirty="0"/>
              <a:t>. (x2)</a:t>
            </a:r>
          </a:p>
          <a:p>
            <a:pPr>
              <a:lnSpc>
                <a:spcPct val="12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8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AE7A0-2616-2945-8E9B-46F36F5B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Common Growth Rate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941CB8-A7D5-1842-9805-1EF2DE99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500447" cy="392009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883F92-C6F9-8E43-A3E5-11AEE756B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739166"/>
            <a:ext cx="7467600" cy="546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35A2D4-49BE-5048-A398-93991BE9B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418" y="1734943"/>
            <a:ext cx="5103445" cy="38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64B0B-B3B2-4B49-9B15-AE8CA355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C52E2-5B61-9B4F-985B-5F0A61BB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공간 복잡도는 단순히 메모리를 얼마나 사용하는지 계산하면 되므로 비교적 간단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</a:t>
            </a:r>
            <a:r>
              <a:rPr lang="ko-KR" altLang="en-US" dirty="0"/>
              <a:t> 크기가 </a:t>
            </a:r>
            <a:r>
              <a:rPr lang="en" altLang="ko-KR" dirty="0"/>
              <a:t>n</a:t>
            </a:r>
            <a:r>
              <a:rPr lang="ko-KR" altLang="en-US" dirty="0"/>
              <a:t>인 배열을 입력했는데 알고리즘 내부에서 </a:t>
            </a:r>
            <a:r>
              <a:rPr lang="en" altLang="ko-KR" dirty="0"/>
              <a:t>n x n</a:t>
            </a:r>
            <a:r>
              <a:rPr lang="ko-KR" altLang="en-US" dirty="0"/>
              <a:t>의 이차원 배열을 생성한다면 이 알고리즘의 공간 복잡도는 </a:t>
            </a:r>
            <a:r>
              <a:rPr lang="en" altLang="ko-KR" dirty="0"/>
              <a:t>n</a:t>
            </a:r>
            <a:r>
              <a:rPr lang="en-US" altLang="ko-KR" dirty="0"/>
              <a:t>^2</a:t>
            </a:r>
            <a:r>
              <a:rPr lang="ko-KR" altLang="en-US" dirty="0"/>
              <a:t>이 됨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공간 복잡도는 보통 시간 복잡도에 밀려 중요하게 생각하지 않는 경우가 많은데</a:t>
            </a:r>
            <a:r>
              <a:rPr lang="en-US" altLang="ko-KR" dirty="0"/>
              <a:t>,</a:t>
            </a:r>
            <a:r>
              <a:rPr lang="ko-KR" altLang="en-US" dirty="0"/>
              <a:t> 빅데이터 </a:t>
            </a:r>
            <a:r>
              <a:rPr lang="en-US" altLang="ko-KR" dirty="0"/>
              <a:t>or </a:t>
            </a:r>
            <a:r>
              <a:rPr lang="ko-KR" altLang="en-US" dirty="0" err="1"/>
              <a:t>머신러닝</a:t>
            </a:r>
            <a:r>
              <a:rPr lang="ko-KR" altLang="en-US" dirty="0"/>
              <a:t> 같은 환경에서는 공간 복잡도가 위와 같이 제곱으로 뛰게 되면 문제가 생길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알고리즘 작성시 공간 복잡도를 아예 생각하지 않게 되면 문제가 발생할 수도 있으므로 공간 복잡도도 </a:t>
            </a:r>
            <a:r>
              <a:rPr lang="ko-KR" altLang="en-US" dirty="0" err="1"/>
              <a:t>신경써서</a:t>
            </a:r>
            <a:r>
              <a:rPr lang="ko-KR" altLang="en-US" dirty="0"/>
              <a:t> 작성하는게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917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40AAE-1D0E-A648-9BFA-5A0ACF86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2BE5F-75F6-8843-BEE4-0DF43689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hlinkClick r:id="rId2"/>
              </a:rPr>
              <a:t>(</a:t>
            </a:r>
            <a:r>
              <a:rPr kumimoji="1" lang="ko-KR" altLang="en-US" dirty="0">
                <a:hlinkClick r:id="rId2"/>
              </a:rPr>
              <a:t>번역</a:t>
            </a:r>
            <a:r>
              <a:rPr kumimoji="1" lang="en-US" altLang="ko-KR" dirty="0">
                <a:hlinkClick r:id="rId2"/>
              </a:rPr>
              <a:t>) </a:t>
            </a:r>
            <a:r>
              <a:rPr kumimoji="1" lang="ko-KR" altLang="en-US" dirty="0">
                <a:hlinkClick r:id="rId2"/>
              </a:rPr>
              <a:t>알고리즘 쉽게 이해하기 </a:t>
            </a:r>
            <a:r>
              <a:rPr kumimoji="1" lang="en-US" altLang="ko-KR" dirty="0">
                <a:hlinkClick r:id="rId2"/>
              </a:rPr>
              <a:t>: </a:t>
            </a:r>
            <a:r>
              <a:rPr kumimoji="1" lang="ko-KR" altLang="en-US" dirty="0">
                <a:hlinkClick r:id="rId2"/>
              </a:rPr>
              <a:t>시간 복잡도와 </a:t>
            </a:r>
            <a:r>
              <a:rPr kumimoji="1" lang="en" altLang="ko-KR" dirty="0">
                <a:hlinkClick r:id="rId2"/>
              </a:rPr>
              <a:t>Big-O </a:t>
            </a:r>
            <a:r>
              <a:rPr kumimoji="1" lang="ko-KR" altLang="en-US" dirty="0">
                <a:hlinkClick r:id="rId2"/>
              </a:rPr>
              <a:t>표기</a:t>
            </a:r>
            <a:endParaRPr kumimoji="1" lang="ko-KR" altLang="en-US" dirty="0"/>
          </a:p>
          <a:p>
            <a:pPr>
              <a:lnSpc>
                <a:spcPct val="100000"/>
              </a:lnSpc>
            </a:pPr>
            <a:r>
              <a:rPr kumimoji="1" lang="en" altLang="ko-KR" dirty="0">
                <a:hlinkClick r:id="rId3"/>
              </a:rPr>
              <a:t>https://feel5ny.github.io/2017/12/09/CS_01/</a:t>
            </a:r>
            <a:endParaRPr kumimoji="1" lang="en" altLang="ko-KR" dirty="0"/>
          </a:p>
          <a:p>
            <a:pPr>
              <a:lnSpc>
                <a:spcPct val="100000"/>
              </a:lnSpc>
            </a:pPr>
            <a:r>
              <a:rPr kumimoji="1" lang="en" altLang="ko-KR" dirty="0">
                <a:hlinkClick r:id="rId4"/>
              </a:rPr>
              <a:t>http://ledgku.tistory.com/33</a:t>
            </a:r>
            <a:endParaRPr kumimoji="1" lang="en" altLang="ko-KR" dirty="0"/>
          </a:p>
          <a:p>
            <a:pPr>
              <a:lnSpc>
                <a:spcPct val="100000"/>
              </a:lnSpc>
            </a:pPr>
            <a:r>
              <a:rPr kumimoji="1" lang="en" altLang="ko-KR" dirty="0">
                <a:hlinkClick r:id="rId5"/>
              </a:rPr>
              <a:t>http://heekim0719.tistory.com/266</a:t>
            </a:r>
            <a:endParaRPr kumimoji="1" lang="en" altLang="ko-KR" dirty="0"/>
          </a:p>
          <a:p>
            <a:pPr>
              <a:lnSpc>
                <a:spcPct val="100000"/>
              </a:lnSpc>
            </a:pPr>
            <a:r>
              <a:rPr kumimoji="1" lang="en" altLang="ko-KR" dirty="0">
                <a:hlinkClick r:id="rId6"/>
              </a:rPr>
              <a:t>https://s3.ap-northeast-2.amazonaws.com/inflearnattachment/algorithm/chap01_time_complexity.pdf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77953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C6333-1C1C-5F47-8B9A-950C9E13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Algorithm?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A7F32-CC9D-4B40-A4FB-9EDD27E4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알고리즘은 어떤 목적을 달성하거나 결과물을 만들어내기 위해 거쳐야 하는 일련의 과정들을 의미 </a:t>
            </a:r>
            <a:r>
              <a:rPr kumimoji="1" lang="en-US" altLang="ko-KR" dirty="0">
                <a:solidFill>
                  <a:srgbClr val="C00000"/>
                </a:solidFill>
              </a:rPr>
              <a:t>(</a:t>
            </a:r>
            <a:r>
              <a:rPr kumimoji="1" lang="en" altLang="ko-KR" dirty="0">
                <a:solidFill>
                  <a:srgbClr val="C00000"/>
                </a:solidFill>
              </a:rPr>
              <a:t>not only computer)</a:t>
            </a:r>
          </a:p>
          <a:p>
            <a:pPr>
              <a:lnSpc>
                <a:spcPct val="100000"/>
              </a:lnSpc>
            </a:pPr>
            <a:endParaRPr kumimoji="1" lang="en-US" altLang="ko-KR" dirty="0">
              <a:hlinkClick r:id="rId3"/>
            </a:endParaRPr>
          </a:p>
          <a:p>
            <a:pPr>
              <a:lnSpc>
                <a:spcPct val="100000"/>
              </a:lnSpc>
            </a:pPr>
            <a:r>
              <a:rPr kumimoji="1" lang="ko-KR" altLang="en-US" dirty="0">
                <a:hlinkClick r:id="rId3"/>
              </a:rPr>
              <a:t>포프</a:t>
            </a:r>
            <a:r>
              <a:rPr kumimoji="1" lang="en-US" altLang="ko-KR" dirty="0">
                <a:hlinkClick r:id="rId3"/>
              </a:rPr>
              <a:t>TV - </a:t>
            </a:r>
            <a:r>
              <a:rPr kumimoji="1" lang="en" altLang="ko-KR" dirty="0">
                <a:hlinkClick r:id="rId3"/>
              </a:rPr>
              <a:t>https://www.youtube.com/watch?v=PUd6LCJZlJo</a:t>
            </a:r>
            <a:endParaRPr kumimoji="1" lang="en" altLang="ko-KR" dirty="0"/>
          </a:p>
          <a:p>
            <a:pPr>
              <a:lnSpc>
                <a:spcPct val="10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2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7A3D-BC95-324C-ABAB-32F4B88F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시간 복잡도와 공간 복잡도 </a:t>
            </a:r>
            <a:r>
              <a:rPr kumimoji="1" lang="en-US" altLang="ko-KR" dirty="0"/>
              <a:t>(</a:t>
            </a:r>
            <a:r>
              <a:rPr kumimoji="1" lang="en" altLang="ko-KR" dirty="0"/>
              <a:t>Complexity)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29E08-5A6F-C54D-B63E-EC14E374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복잡도 관련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컴퓨터는 시간과 공간에 대해 </a:t>
            </a:r>
            <a:r>
              <a:rPr kumimoji="1" lang="ko-KR" altLang="en-US" dirty="0">
                <a:solidFill>
                  <a:srgbClr val="C00000"/>
                </a:solidFill>
              </a:rPr>
              <a:t>유한한 자원</a:t>
            </a:r>
            <a:r>
              <a:rPr kumimoji="1" lang="ko-KR" altLang="en-US" dirty="0"/>
              <a:t>을 가진 환경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/>
              <a:t>알고리즘의 자원</a:t>
            </a:r>
            <a:r>
              <a:rPr kumimoji="1" lang="en-US" altLang="ko-KR" dirty="0"/>
              <a:t>(</a:t>
            </a:r>
            <a:r>
              <a:rPr kumimoji="1" lang="en" altLang="ko-KR" dirty="0"/>
              <a:t>resource) </a:t>
            </a:r>
            <a:r>
              <a:rPr kumimoji="1" lang="ko-KR" altLang="en-US" dirty="0"/>
              <a:t>사용량을 분석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/>
              <a:t>자원이란 실행 시간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메모리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저장 장치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네트워크 등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/>
              <a:t>시간 복잡도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실행 시간</a:t>
            </a:r>
            <a:r>
              <a:rPr kumimoji="1" lang="en-US" altLang="ko-KR" dirty="0"/>
              <a:t>(</a:t>
            </a:r>
            <a:r>
              <a:rPr kumimoji="1" lang="ko-KR" altLang="en-US" dirty="0"/>
              <a:t>연산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대한 평가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/>
              <a:t>공간 복잡도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메모리 사용량에 대한 평가</a:t>
            </a:r>
          </a:p>
        </p:txBody>
      </p:sp>
    </p:spTree>
    <p:extLst>
      <p:ext uri="{BB962C8B-B14F-4D97-AF65-F5344CB8AC3E}">
        <p14:creationId xmlns:p14="http://schemas.microsoft.com/office/powerpoint/2010/main" val="407890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D212D-73C6-C74C-8A4A-6D9F9569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D54A1-8A2F-264B-9EEF-1BACC93A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실행 시간은 실행 환경에 따라 달라짐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하드웨어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운영체제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언어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컴파일러 등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rgbClr val="C00000"/>
                </a:solidFill>
              </a:rPr>
              <a:t>실행 시간을 측정하는 대신 연산의 실행 횟수를 카운트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/>
              <a:t>연산의 실행 횟수는 입력 데이터의 크기에 관한 함수로 표현</a:t>
            </a:r>
          </a:p>
          <a:p>
            <a:pPr>
              <a:lnSpc>
                <a:spcPct val="100000"/>
              </a:lnSpc>
            </a:pPr>
            <a:r>
              <a:rPr kumimoji="1" lang="ko-KR" altLang="en-US" dirty="0"/>
              <a:t>데이터의 크기가 같더라도 실제 데이터에 따라서 달라짐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최선의 경우 </a:t>
            </a:r>
            <a:r>
              <a:rPr kumimoji="1" lang="ko-KR" altLang="en-US" dirty="0" err="1"/>
              <a:t>시간복잡도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" altLang="ko-KR" dirty="0"/>
              <a:t>best-case analysis)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b="1" dirty="0"/>
              <a:t>최악의 경우 </a:t>
            </a:r>
            <a:r>
              <a:rPr kumimoji="1" lang="ko-KR" altLang="en-US" b="1" dirty="0" err="1"/>
              <a:t>시간복잡도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en" altLang="ko-KR" b="1" dirty="0"/>
              <a:t>worst-case analysis)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평균 </a:t>
            </a:r>
            <a:r>
              <a:rPr kumimoji="1" lang="ko-KR" altLang="en-US" dirty="0" err="1"/>
              <a:t>시간복잡도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" altLang="ko-KR" dirty="0"/>
              <a:t>average-case analysis)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82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F2FFE-9A65-B94F-9EC3-90E5115A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점근적</a:t>
            </a:r>
            <a:r>
              <a:rPr kumimoji="1" lang="en-US" altLang="ko-KR" dirty="0"/>
              <a:t>(</a:t>
            </a:r>
            <a:r>
              <a:rPr kumimoji="1" lang="en" altLang="ko-KR" dirty="0"/>
              <a:t>Asymptotic) </a:t>
            </a:r>
            <a:r>
              <a:rPr kumimoji="1"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454FF-E23A-364B-9842-6F8813BC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ko-KR" altLang="en-US" dirty="0">
                <a:solidFill>
                  <a:srgbClr val="C00000"/>
                </a:solidFill>
              </a:rPr>
              <a:t>입력의 크기가 충분히 클 때의 복잡도를 분석하는 것</a:t>
            </a:r>
          </a:p>
          <a:p>
            <a:pPr>
              <a:lnSpc>
                <a:spcPct val="110000"/>
              </a:lnSpc>
            </a:pPr>
            <a:r>
              <a:rPr kumimoji="1" lang="ko-KR" altLang="en-US" dirty="0"/>
              <a:t>프로그램의 입력 크기 등 성능을 결정하는 주요 특성 값이 매우 클 때의 프로그램 성능을 분석</a:t>
            </a:r>
          </a:p>
          <a:p>
            <a:pPr>
              <a:lnSpc>
                <a:spcPct val="110000"/>
              </a:lnSpc>
            </a:pPr>
            <a:r>
              <a:rPr kumimoji="1" lang="ko-KR" altLang="en-US" dirty="0"/>
              <a:t>프로그램의 실행 속도가 어떤 경향을 가질지 평가한다고 생각하면 됨</a:t>
            </a:r>
          </a:p>
          <a:p>
            <a:pPr>
              <a:lnSpc>
                <a:spcPct val="110000"/>
              </a:lnSpc>
            </a:pPr>
            <a:r>
              <a:rPr kumimoji="1" lang="ko-KR" altLang="en-US" dirty="0"/>
              <a:t>점근적 표기법을 사용 </a:t>
            </a:r>
            <a:r>
              <a:rPr kumimoji="1" lang="en-US" altLang="ko-KR" dirty="0"/>
              <a:t>: </a:t>
            </a:r>
            <a:r>
              <a:rPr kumimoji="1" lang="en" altLang="ko-KR" dirty="0"/>
              <a:t>O(</a:t>
            </a:r>
            <a:r>
              <a:rPr kumimoji="1" lang="ko-KR" altLang="en-US" dirty="0" err="1"/>
              <a:t>빅오</a:t>
            </a:r>
            <a:r>
              <a:rPr kumimoji="1" lang="en-US" altLang="ko-KR" dirty="0"/>
              <a:t>), </a:t>
            </a:r>
            <a:r>
              <a:rPr kumimoji="1" lang="el-GR" altLang="ko-KR" dirty="0" err="1"/>
              <a:t>Ω</a:t>
            </a:r>
            <a:r>
              <a:rPr kumimoji="1" lang="el-GR" altLang="ko-KR" dirty="0"/>
              <a:t>(</a:t>
            </a:r>
            <a:r>
              <a:rPr kumimoji="1" lang="ko-KR" altLang="en-US" dirty="0"/>
              <a:t>오메가</a:t>
            </a:r>
            <a:r>
              <a:rPr kumimoji="1" lang="en-US" altLang="ko-KR" dirty="0"/>
              <a:t>), </a:t>
            </a:r>
            <a:r>
              <a:rPr kumimoji="1" lang="el-GR" altLang="ko-KR" dirty="0"/>
              <a:t>Θ(</a:t>
            </a:r>
            <a:r>
              <a:rPr kumimoji="1" lang="ko-KR" altLang="en-US" dirty="0" err="1"/>
              <a:t>세타</a:t>
            </a:r>
            <a:r>
              <a:rPr kumimoji="1" lang="en-US" altLang="ko-KR" dirty="0"/>
              <a:t>)</a:t>
            </a:r>
            <a:r>
              <a:rPr kumimoji="1" lang="ko-KR" altLang="en-US" dirty="0"/>
              <a:t>등이 있음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일반적으로 </a:t>
            </a:r>
            <a:r>
              <a:rPr kumimoji="1" lang="ko-KR" altLang="en-US" dirty="0" err="1"/>
              <a:t>빅오와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세타</a:t>
            </a:r>
            <a:r>
              <a:rPr kumimoji="1" lang="ko-KR" altLang="en-US" dirty="0"/>
              <a:t> 표기가 많이 사용됨</a:t>
            </a:r>
          </a:p>
          <a:p>
            <a:pPr>
              <a:lnSpc>
                <a:spcPct val="110000"/>
              </a:lnSpc>
            </a:pPr>
            <a:r>
              <a:rPr kumimoji="1" lang="ko-KR" altLang="en-US" dirty="0"/>
              <a:t>유일한 분석법도 아니고 가장 좋은 분석법도 아님</a:t>
            </a:r>
          </a:p>
          <a:p>
            <a:pPr lvl="1">
              <a:lnSpc>
                <a:spcPct val="110000"/>
              </a:lnSpc>
            </a:pPr>
            <a:r>
              <a:rPr kumimoji="1" lang="ko-KR" altLang="en-US" dirty="0"/>
              <a:t>다만 </a:t>
            </a:r>
            <a:r>
              <a:rPr kumimoji="1" lang="en-US" altLang="ko-KR" dirty="0"/>
              <a:t>(</a:t>
            </a:r>
            <a:r>
              <a:rPr kumimoji="1" lang="ko-KR" altLang="en-US" dirty="0"/>
              <a:t>상대적으로</a:t>
            </a:r>
            <a:r>
              <a:rPr kumimoji="1" lang="en-US" altLang="ko-KR" dirty="0"/>
              <a:t>) </a:t>
            </a:r>
            <a:r>
              <a:rPr kumimoji="1" lang="ko-KR" altLang="en-US" dirty="0"/>
              <a:t>가장 간단하며</a:t>
            </a:r>
          </a:p>
          <a:p>
            <a:pPr lvl="1">
              <a:lnSpc>
                <a:spcPct val="110000"/>
              </a:lnSpc>
            </a:pPr>
            <a:r>
              <a:rPr kumimoji="1" lang="ko-KR" altLang="en-US" dirty="0"/>
              <a:t>알고리즘의 실행 환경에 </a:t>
            </a:r>
            <a:r>
              <a:rPr kumimoji="1" lang="ko-KR" altLang="en-US" dirty="0" err="1"/>
              <a:t>비의존적임</a:t>
            </a:r>
            <a:endParaRPr kumimoji="1" lang="ko-KR" altLang="en-US" dirty="0"/>
          </a:p>
          <a:p>
            <a:pPr lvl="1">
              <a:lnSpc>
                <a:spcPct val="110000"/>
              </a:lnSpc>
            </a:pPr>
            <a:r>
              <a:rPr kumimoji="1" lang="ko-KR" altLang="en-US" dirty="0"/>
              <a:t>그래서 가장 광범위하게 사용</a:t>
            </a:r>
          </a:p>
        </p:txBody>
      </p:sp>
    </p:spTree>
    <p:extLst>
      <p:ext uri="{BB962C8B-B14F-4D97-AF65-F5344CB8AC3E}">
        <p14:creationId xmlns:p14="http://schemas.microsoft.com/office/powerpoint/2010/main" val="126890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A3672-9728-0B4F-8F4E-AA7355F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점근 표기법 </a:t>
            </a:r>
            <a:r>
              <a:rPr kumimoji="1" lang="en-US" altLang="ko-KR" dirty="0"/>
              <a:t>- </a:t>
            </a:r>
            <a:r>
              <a:rPr kumimoji="1" lang="en" altLang="ko-KR" dirty="0"/>
              <a:t>Big O notation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8F6B6FC-37A8-7F42-AFAF-E38D95089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522" y="1557395"/>
            <a:ext cx="8024956" cy="4882214"/>
          </a:xfrm>
        </p:spPr>
      </p:pic>
    </p:spTree>
    <p:extLst>
      <p:ext uri="{BB962C8B-B14F-4D97-AF65-F5344CB8AC3E}">
        <p14:creationId xmlns:p14="http://schemas.microsoft.com/office/powerpoint/2010/main" val="25880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08B-448B-FF45-B7A5-BCA115EE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점근 표기법 </a:t>
            </a:r>
            <a:r>
              <a:rPr kumimoji="1" lang="en-US" altLang="ko-KR" dirty="0"/>
              <a:t>- </a:t>
            </a:r>
            <a:r>
              <a:rPr kumimoji="1" lang="el-GR" altLang="ko-KR" dirty="0" err="1"/>
              <a:t>Ω</a:t>
            </a:r>
            <a:r>
              <a:rPr kumimoji="1" lang="el-GR" altLang="ko-KR" dirty="0"/>
              <a:t> </a:t>
            </a:r>
            <a:r>
              <a:rPr kumimoji="1" lang="en" altLang="ko-KR" dirty="0"/>
              <a:t>notation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D53F06-1CDE-E54B-A069-AD18E2DE6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01" y="1546698"/>
            <a:ext cx="8346398" cy="4863729"/>
          </a:xfrm>
        </p:spPr>
      </p:pic>
    </p:spTree>
    <p:extLst>
      <p:ext uri="{BB962C8B-B14F-4D97-AF65-F5344CB8AC3E}">
        <p14:creationId xmlns:p14="http://schemas.microsoft.com/office/powerpoint/2010/main" val="242930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AC74F-563B-4C4F-8B0C-3BEE6873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점근 표기법 </a:t>
            </a:r>
            <a:r>
              <a:rPr kumimoji="1" lang="en-US" altLang="ko-KR" dirty="0"/>
              <a:t>- </a:t>
            </a:r>
            <a:r>
              <a:rPr kumimoji="1" lang="el-GR" altLang="ko-KR" dirty="0"/>
              <a:t>Θ </a:t>
            </a:r>
            <a:r>
              <a:rPr kumimoji="1" lang="en" altLang="ko-KR" dirty="0"/>
              <a:t>notation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75822A-83EF-E747-A1F6-7D9F4C9C5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359" y="1542152"/>
            <a:ext cx="7227281" cy="4994735"/>
          </a:xfrm>
        </p:spPr>
      </p:pic>
    </p:spTree>
    <p:extLst>
      <p:ext uri="{BB962C8B-B14F-4D97-AF65-F5344CB8AC3E}">
        <p14:creationId xmlns:p14="http://schemas.microsoft.com/office/powerpoint/2010/main" val="179673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C8B86-A78D-8148-8977-F1B5DBAC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점근 표기법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2CF16C-E6F5-9141-95C4-58F31A336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41" y="1690688"/>
            <a:ext cx="7412415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6A5018-1704-1146-AF20-F6C2010BF9D6}"/>
              </a:ext>
            </a:extLst>
          </p:cNvPr>
          <p:cNvSpPr/>
          <p:nvPr/>
        </p:nvSpPr>
        <p:spPr>
          <a:xfrm>
            <a:off x="7756188" y="3383301"/>
            <a:ext cx="3498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최고차항의</a:t>
            </a:r>
            <a:r>
              <a:rPr lang="ko-KR" altLang="en-US" dirty="0"/>
              <a:t> 차수만으로 표시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</a:rPr>
              <a:t>따라서 가장 자주 실행되는 연산 혹은 문장의 실행 횟수를 고려하는 것으로 충분</a:t>
            </a:r>
          </a:p>
        </p:txBody>
      </p:sp>
    </p:spTree>
    <p:extLst>
      <p:ext uri="{BB962C8B-B14F-4D97-AF65-F5344CB8AC3E}">
        <p14:creationId xmlns:p14="http://schemas.microsoft.com/office/powerpoint/2010/main" val="135420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598</Words>
  <Application>Microsoft Macintosh PowerPoint</Application>
  <PresentationFormat>와이드스크린</PresentationFormat>
  <Paragraphs>91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Algorithm Intro</vt:lpstr>
      <vt:lpstr>Algorithm?</vt:lpstr>
      <vt:lpstr>시간 복잡도와 공간 복잡도 (Complexity)</vt:lpstr>
      <vt:lpstr>시간 복잡도</vt:lpstr>
      <vt:lpstr>점근적(Asymptotic) 분석</vt:lpstr>
      <vt:lpstr>점근 표기법 - Big O notation</vt:lpstr>
      <vt:lpstr>점근 표기법 - Ω notation</vt:lpstr>
      <vt:lpstr>점근 표기법 - Θ notation</vt:lpstr>
      <vt:lpstr>점근 표기법</vt:lpstr>
      <vt:lpstr>Program Step에서 Elementary Operation</vt:lpstr>
      <vt:lpstr>상수 시간 복잡도</vt:lpstr>
      <vt:lpstr>선형 시간 복잡도 - sum</vt:lpstr>
      <vt:lpstr>선형 시간 복잡도 – Linear Search</vt:lpstr>
      <vt:lpstr>제곱 시간 복잡도 (Quadratic)</vt:lpstr>
      <vt:lpstr>Common Growth Rate</vt:lpstr>
      <vt:lpstr>Common Growth Rate</vt:lpstr>
      <vt:lpstr>공간 복잡도</vt:lpstr>
      <vt:lpstr>참고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Intro</dc:title>
  <dc:creator>Microsoft Office 사용자</dc:creator>
  <cp:lastModifiedBy>Microsoft Office 사용자</cp:lastModifiedBy>
  <cp:revision>46</cp:revision>
  <dcterms:created xsi:type="dcterms:W3CDTF">2018-09-29T15:05:45Z</dcterms:created>
  <dcterms:modified xsi:type="dcterms:W3CDTF">2018-09-29T16:20:31Z</dcterms:modified>
</cp:coreProperties>
</file>