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57" r:id="rId3"/>
    <p:sldId id="258" r:id="rId4"/>
    <p:sldId id="259" r:id="rId5"/>
    <p:sldId id="272" r:id="rId6"/>
    <p:sldId id="263" r:id="rId7"/>
    <p:sldId id="260" r:id="rId8"/>
    <p:sldId id="261" r:id="rId9"/>
    <p:sldId id="270" r:id="rId10"/>
    <p:sldId id="262" r:id="rId11"/>
    <p:sldId id="265" r:id="rId12"/>
    <p:sldId id="271" r:id="rId13"/>
    <p:sldId id="267" r:id="rId14"/>
    <p:sldId id="266" r:id="rId15"/>
    <p:sldId id="268" r:id="rId16"/>
    <p:sldId id="269" r:id="rId1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9" autoAdjust="0"/>
    <p:restoredTop sz="94660"/>
  </p:normalViewPr>
  <p:slideViewPr>
    <p:cSldViewPr>
      <p:cViewPr varScale="1">
        <p:scale>
          <a:sx n="98" d="100"/>
          <a:sy n="98" d="100"/>
        </p:scale>
        <p:origin x="-9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889F6B-99AE-48E8-B980-C302E82B165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6D0BDA8A-561A-4746-834E-1E307670056F}">
      <dgm:prSet phldrT="[Teks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 smtClean="0"/>
            <a:t>Generator</a:t>
          </a:r>
          <a:endParaRPr lang="en-US" noProof="0" dirty="0"/>
        </a:p>
      </dgm:t>
    </dgm:pt>
    <dgm:pt modelId="{A2D97AC3-F07B-4CED-9E1B-19A6FE63C467}" type="parTrans" cxnId="{78D59B7E-678D-4E7E-83C7-AA91BC4B1B6A}">
      <dgm:prSet/>
      <dgm:spPr/>
      <dgm:t>
        <a:bodyPr/>
        <a:lstStyle/>
        <a:p>
          <a:endParaRPr lang="pl-PL"/>
        </a:p>
      </dgm:t>
    </dgm:pt>
    <dgm:pt modelId="{D6A1622A-123C-4819-A9A9-D26D36058771}" type="sibTrans" cxnId="{78D59B7E-678D-4E7E-83C7-AA91BC4B1B6A}">
      <dgm:prSet/>
      <dgm:spPr/>
      <dgm:t>
        <a:bodyPr/>
        <a:lstStyle/>
        <a:p>
          <a:endParaRPr lang="pl-PL"/>
        </a:p>
      </dgm:t>
    </dgm:pt>
    <dgm:pt modelId="{502AFD98-086D-4506-8435-BE95B6DBDC00}">
      <dgm:prSet phldrT="[Teks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 smtClean="0"/>
            <a:t>Detector</a:t>
          </a:r>
          <a:endParaRPr lang="en-US" noProof="0" dirty="0"/>
        </a:p>
      </dgm:t>
    </dgm:pt>
    <dgm:pt modelId="{8C1045EB-01F3-4A16-9BB3-317A651E7636}" type="parTrans" cxnId="{8B7860B9-DE2F-4113-AF6C-725F4283353C}">
      <dgm:prSet/>
      <dgm:spPr/>
      <dgm:t>
        <a:bodyPr/>
        <a:lstStyle/>
        <a:p>
          <a:endParaRPr lang="pl-PL"/>
        </a:p>
      </dgm:t>
    </dgm:pt>
    <dgm:pt modelId="{82D7D5F1-50EA-49F6-856E-8E2F47E7F229}" type="sibTrans" cxnId="{8B7860B9-DE2F-4113-AF6C-725F4283353C}">
      <dgm:prSet/>
      <dgm:spPr/>
      <dgm:t>
        <a:bodyPr/>
        <a:lstStyle/>
        <a:p>
          <a:endParaRPr lang="pl-PL"/>
        </a:p>
      </dgm:t>
    </dgm:pt>
    <dgm:pt modelId="{FD321F01-0F04-4CAA-84BD-34FCAF62FA6B}">
      <dgm:prSet phldrT="[Teks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 smtClean="0"/>
            <a:t>Verifier</a:t>
          </a:r>
          <a:endParaRPr lang="en-US" noProof="0" dirty="0"/>
        </a:p>
      </dgm:t>
    </dgm:pt>
    <dgm:pt modelId="{4A6FBC04-4DBB-4C4D-A975-996677D9147C}" type="parTrans" cxnId="{CB41A144-BB8D-41F7-8371-113546E6DFD1}">
      <dgm:prSet/>
      <dgm:spPr/>
      <dgm:t>
        <a:bodyPr/>
        <a:lstStyle/>
        <a:p>
          <a:endParaRPr lang="pl-PL"/>
        </a:p>
      </dgm:t>
    </dgm:pt>
    <dgm:pt modelId="{944BFB0B-4F93-419F-82D9-2710920037CF}" type="sibTrans" cxnId="{CB41A144-BB8D-41F7-8371-113546E6DFD1}">
      <dgm:prSet/>
      <dgm:spPr/>
      <dgm:t>
        <a:bodyPr/>
        <a:lstStyle/>
        <a:p>
          <a:endParaRPr lang="pl-PL"/>
        </a:p>
      </dgm:t>
    </dgm:pt>
    <dgm:pt modelId="{D2975970-A2C3-4E93-AED0-45141671E107}" type="pres">
      <dgm:prSet presAssocID="{1F889F6B-99AE-48E8-B980-C302E82B165F}" presName="Name0" presStyleCnt="0">
        <dgm:presLayoutVars>
          <dgm:dir/>
          <dgm:resizeHandles val="exact"/>
        </dgm:presLayoutVars>
      </dgm:prSet>
      <dgm:spPr/>
    </dgm:pt>
    <dgm:pt modelId="{2650CDCD-BD59-4689-B3A0-2FCCA7BA5183}" type="pres">
      <dgm:prSet presAssocID="{6D0BDA8A-561A-4746-834E-1E307670056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4F97650-C89E-4923-B5EF-545DCC98081C}" type="pres">
      <dgm:prSet presAssocID="{D6A1622A-123C-4819-A9A9-D26D36058771}" presName="sibTrans" presStyleLbl="sibTrans2D1" presStyleIdx="0" presStyleCnt="2"/>
      <dgm:spPr/>
    </dgm:pt>
    <dgm:pt modelId="{96B76099-9FD5-4F71-BDF7-B3B560BDD894}" type="pres">
      <dgm:prSet presAssocID="{D6A1622A-123C-4819-A9A9-D26D36058771}" presName="connectorText" presStyleLbl="sibTrans2D1" presStyleIdx="0" presStyleCnt="2"/>
      <dgm:spPr/>
    </dgm:pt>
    <dgm:pt modelId="{4F85E089-1A31-4F0F-A34D-A577B8C1EE33}" type="pres">
      <dgm:prSet presAssocID="{502AFD98-086D-4506-8435-BE95B6DBDC0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106EF5F-5160-4557-8B87-7A38B2711F7D}" type="pres">
      <dgm:prSet presAssocID="{82D7D5F1-50EA-49F6-856E-8E2F47E7F229}" presName="sibTrans" presStyleLbl="sibTrans2D1" presStyleIdx="1" presStyleCnt="2"/>
      <dgm:spPr/>
    </dgm:pt>
    <dgm:pt modelId="{F955885F-A015-4BB5-A5D0-DA5B4ADBAFA7}" type="pres">
      <dgm:prSet presAssocID="{82D7D5F1-50EA-49F6-856E-8E2F47E7F229}" presName="connectorText" presStyleLbl="sibTrans2D1" presStyleIdx="1" presStyleCnt="2"/>
      <dgm:spPr/>
    </dgm:pt>
    <dgm:pt modelId="{C6E1C9EA-6382-473E-865F-A63B4B2ECB93}" type="pres">
      <dgm:prSet presAssocID="{FD321F01-0F04-4CAA-84BD-34FCAF62FA6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50817C4F-E9B0-47FE-8678-6E83ACE986B7}" type="presOf" srcId="{6D0BDA8A-561A-4746-834E-1E307670056F}" destId="{2650CDCD-BD59-4689-B3A0-2FCCA7BA5183}" srcOrd="0" destOrd="0" presId="urn:microsoft.com/office/officeart/2005/8/layout/process1"/>
    <dgm:cxn modelId="{D34BF8F6-C5D5-4299-AEF8-56D8A965D8FF}" type="presOf" srcId="{D6A1622A-123C-4819-A9A9-D26D36058771}" destId="{96B76099-9FD5-4F71-BDF7-B3B560BDD894}" srcOrd="1" destOrd="0" presId="urn:microsoft.com/office/officeart/2005/8/layout/process1"/>
    <dgm:cxn modelId="{E5FBC57C-4BBB-4FBB-B072-F534D94EA9C8}" type="presOf" srcId="{82D7D5F1-50EA-49F6-856E-8E2F47E7F229}" destId="{F955885F-A015-4BB5-A5D0-DA5B4ADBAFA7}" srcOrd="1" destOrd="0" presId="urn:microsoft.com/office/officeart/2005/8/layout/process1"/>
    <dgm:cxn modelId="{EC82A49E-F994-4D90-AE23-4D065D6738D7}" type="presOf" srcId="{D6A1622A-123C-4819-A9A9-D26D36058771}" destId="{E4F97650-C89E-4923-B5EF-545DCC98081C}" srcOrd="0" destOrd="0" presId="urn:microsoft.com/office/officeart/2005/8/layout/process1"/>
    <dgm:cxn modelId="{833A2221-05AC-4701-A63D-BF8B32B0E681}" type="presOf" srcId="{FD321F01-0F04-4CAA-84BD-34FCAF62FA6B}" destId="{C6E1C9EA-6382-473E-865F-A63B4B2ECB93}" srcOrd="0" destOrd="0" presId="urn:microsoft.com/office/officeart/2005/8/layout/process1"/>
    <dgm:cxn modelId="{D4C6ABF7-2F57-4BAF-8166-E142FF1A0F34}" type="presOf" srcId="{502AFD98-086D-4506-8435-BE95B6DBDC00}" destId="{4F85E089-1A31-4F0F-A34D-A577B8C1EE33}" srcOrd="0" destOrd="0" presId="urn:microsoft.com/office/officeart/2005/8/layout/process1"/>
    <dgm:cxn modelId="{0D4A9A4A-4F3B-4DC6-8061-AC054193EFDA}" type="presOf" srcId="{1F889F6B-99AE-48E8-B980-C302E82B165F}" destId="{D2975970-A2C3-4E93-AED0-45141671E107}" srcOrd="0" destOrd="0" presId="urn:microsoft.com/office/officeart/2005/8/layout/process1"/>
    <dgm:cxn modelId="{CB41A144-BB8D-41F7-8371-113546E6DFD1}" srcId="{1F889F6B-99AE-48E8-B980-C302E82B165F}" destId="{FD321F01-0F04-4CAA-84BD-34FCAF62FA6B}" srcOrd="2" destOrd="0" parTransId="{4A6FBC04-4DBB-4C4D-A975-996677D9147C}" sibTransId="{944BFB0B-4F93-419F-82D9-2710920037CF}"/>
    <dgm:cxn modelId="{8B7860B9-DE2F-4113-AF6C-725F4283353C}" srcId="{1F889F6B-99AE-48E8-B980-C302E82B165F}" destId="{502AFD98-086D-4506-8435-BE95B6DBDC00}" srcOrd="1" destOrd="0" parTransId="{8C1045EB-01F3-4A16-9BB3-317A651E7636}" sibTransId="{82D7D5F1-50EA-49F6-856E-8E2F47E7F229}"/>
    <dgm:cxn modelId="{764D3507-7E01-4EAD-99E6-3E9EB77E6C01}" type="presOf" srcId="{82D7D5F1-50EA-49F6-856E-8E2F47E7F229}" destId="{D106EF5F-5160-4557-8B87-7A38B2711F7D}" srcOrd="0" destOrd="0" presId="urn:microsoft.com/office/officeart/2005/8/layout/process1"/>
    <dgm:cxn modelId="{78D59B7E-678D-4E7E-83C7-AA91BC4B1B6A}" srcId="{1F889F6B-99AE-48E8-B980-C302E82B165F}" destId="{6D0BDA8A-561A-4746-834E-1E307670056F}" srcOrd="0" destOrd="0" parTransId="{A2D97AC3-F07B-4CED-9E1B-19A6FE63C467}" sibTransId="{D6A1622A-123C-4819-A9A9-D26D36058771}"/>
    <dgm:cxn modelId="{DF07863A-56A8-4611-BA53-23BF7E29FA8A}" type="presParOf" srcId="{D2975970-A2C3-4E93-AED0-45141671E107}" destId="{2650CDCD-BD59-4689-B3A0-2FCCA7BA5183}" srcOrd="0" destOrd="0" presId="urn:microsoft.com/office/officeart/2005/8/layout/process1"/>
    <dgm:cxn modelId="{CFD15A54-80E8-4E66-B76D-A57BA0E113DE}" type="presParOf" srcId="{D2975970-A2C3-4E93-AED0-45141671E107}" destId="{E4F97650-C89E-4923-B5EF-545DCC98081C}" srcOrd="1" destOrd="0" presId="urn:microsoft.com/office/officeart/2005/8/layout/process1"/>
    <dgm:cxn modelId="{0C37F1A4-DCBE-4984-AF68-6F8FB944A403}" type="presParOf" srcId="{E4F97650-C89E-4923-B5EF-545DCC98081C}" destId="{96B76099-9FD5-4F71-BDF7-B3B560BDD894}" srcOrd="0" destOrd="0" presId="urn:microsoft.com/office/officeart/2005/8/layout/process1"/>
    <dgm:cxn modelId="{CD354A1F-51C2-4D0E-B386-DAA2E1D8ED5A}" type="presParOf" srcId="{D2975970-A2C3-4E93-AED0-45141671E107}" destId="{4F85E089-1A31-4F0F-A34D-A577B8C1EE33}" srcOrd="2" destOrd="0" presId="urn:microsoft.com/office/officeart/2005/8/layout/process1"/>
    <dgm:cxn modelId="{A710A01A-B6D2-4A98-A8F9-0720F55C9AC1}" type="presParOf" srcId="{D2975970-A2C3-4E93-AED0-45141671E107}" destId="{D106EF5F-5160-4557-8B87-7A38B2711F7D}" srcOrd="3" destOrd="0" presId="urn:microsoft.com/office/officeart/2005/8/layout/process1"/>
    <dgm:cxn modelId="{82DE36E0-CD93-4A9E-B699-1AA27C5562E4}" type="presParOf" srcId="{D106EF5F-5160-4557-8B87-7A38B2711F7D}" destId="{F955885F-A015-4BB5-A5D0-DA5B4ADBAFA7}" srcOrd="0" destOrd="0" presId="urn:microsoft.com/office/officeart/2005/8/layout/process1"/>
    <dgm:cxn modelId="{4560AF1A-A45D-473E-BA0E-5A40AF310840}" type="presParOf" srcId="{D2975970-A2C3-4E93-AED0-45141671E107}" destId="{C6E1C9EA-6382-473E-865F-A63B4B2ECB9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0CDCD-BD59-4689-B3A0-2FCCA7BA5183}">
      <dsp:nvSpPr>
        <dsp:cNvPr id="0" name=""/>
        <dsp:cNvSpPr/>
      </dsp:nvSpPr>
      <dsp:spPr>
        <a:xfrm>
          <a:off x="5357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6">
            <a:tint val="80000"/>
          </a:schemeClr>
        </a:solidFill>
        <a:ln w="9525" cap="flat" cmpd="sng" algn="ctr">
          <a:solidFill>
            <a:schemeClr val="accent6">
              <a:tint val="90000"/>
              <a:satMod val="105000"/>
            </a:schemeClr>
          </a:solidFill>
          <a:prstDash val="solid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noProof="0" dirty="0" smtClean="0"/>
            <a:t>Generator</a:t>
          </a:r>
          <a:endParaRPr lang="en-US" sz="2500" kern="1200" noProof="0" dirty="0"/>
        </a:p>
      </dsp:txBody>
      <dsp:txXfrm>
        <a:off x="33499" y="1579724"/>
        <a:ext cx="1545106" cy="904550"/>
      </dsp:txXfrm>
    </dsp:sp>
    <dsp:sp modelId="{E4F97650-C89E-4923-B5EF-545DCC98081C}">
      <dsp:nvSpPr>
        <dsp:cNvPr id="0" name=""/>
        <dsp:cNvSpPr/>
      </dsp:nvSpPr>
      <dsp:spPr>
        <a:xfrm>
          <a:off x="1766887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700" kern="1200"/>
        </a:p>
      </dsp:txBody>
      <dsp:txXfrm>
        <a:off x="1766887" y="1912856"/>
        <a:ext cx="237646" cy="238286"/>
      </dsp:txXfrm>
    </dsp:sp>
    <dsp:sp modelId="{4F85E089-1A31-4F0F-A34D-A577B8C1EE33}">
      <dsp:nvSpPr>
        <dsp:cNvPr id="0" name=""/>
        <dsp:cNvSpPr/>
      </dsp:nvSpPr>
      <dsp:spPr>
        <a:xfrm>
          <a:off x="2247304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3">
            <a:tint val="80000"/>
          </a:schemeClr>
        </a:solidFill>
        <a:ln w="9525" cap="flat" cmpd="sng" algn="ctr">
          <a:solidFill>
            <a:schemeClr val="accent3">
              <a:tint val="90000"/>
              <a:satMod val="105000"/>
            </a:schemeClr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noProof="0" dirty="0" smtClean="0"/>
            <a:t>Detector</a:t>
          </a:r>
          <a:endParaRPr lang="en-US" sz="2500" kern="1200" noProof="0" dirty="0"/>
        </a:p>
      </dsp:txBody>
      <dsp:txXfrm>
        <a:off x="2275446" y="1579724"/>
        <a:ext cx="1545106" cy="904550"/>
      </dsp:txXfrm>
    </dsp:sp>
    <dsp:sp modelId="{D106EF5F-5160-4557-8B87-7A38B2711F7D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700" kern="1200"/>
        </a:p>
      </dsp:txBody>
      <dsp:txXfrm>
        <a:off x="4008834" y="1912856"/>
        <a:ext cx="237646" cy="238286"/>
      </dsp:txXfrm>
    </dsp:sp>
    <dsp:sp modelId="{C6E1C9EA-6382-473E-865F-A63B4B2ECB93}">
      <dsp:nvSpPr>
        <dsp:cNvPr id="0" name=""/>
        <dsp:cNvSpPr/>
      </dsp:nvSpPr>
      <dsp:spPr>
        <a:xfrm>
          <a:off x="4489251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tint val="80000"/>
          </a:schemeClr>
        </a:solidFill>
        <a:ln w="9525" cap="flat" cmpd="sng" algn="ctr">
          <a:solidFill>
            <a:schemeClr val="accent1">
              <a:tint val="90000"/>
              <a:satMod val="105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noProof="0" dirty="0" smtClean="0"/>
            <a:t>Verifier</a:t>
          </a:r>
          <a:endParaRPr lang="en-US" sz="2500" kern="1200" noProof="0" dirty="0"/>
        </a:p>
      </dsp:txBody>
      <dsp:txXfrm>
        <a:off x="4517393" y="1579724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9144000" cy="6400800"/>
            <a:chOff x="0" y="0"/>
            <a:chExt cx="9144000" cy="6400800"/>
          </a:xfrm>
        </p:grpSpPr>
        <p:sp>
          <p:nvSpPr>
            <p:cNvPr id="16" name="Rectangle 15"/>
            <p:cNvSpPr/>
            <p:nvPr/>
          </p:nvSpPr>
          <p:spPr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553200"/>
            <a:ext cx="16764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D17FA3B-C404-4317-B0BC-953931111309}" type="datetimeFigureOut">
              <a:rPr lang="pl-PL" smtClean="0"/>
              <a:t>2011-06-16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1553" y="6553200"/>
            <a:ext cx="1676400" cy="228600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0076" y="6553200"/>
            <a:ext cx="762000" cy="228600"/>
          </a:xfr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867400"/>
            <a:ext cx="6570722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648200"/>
            <a:ext cx="65532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9144000" cy="6858000"/>
            <a:chOff x="-442912" y="457200"/>
            <a:chExt cx="9144000" cy="6858000"/>
          </a:xfrm>
        </p:grpSpPr>
        <p:sp>
          <p:nvSpPr>
            <p:cNvPr id="18" name="Rectangle 17"/>
            <p:cNvSpPr/>
            <p:nvPr/>
          </p:nvSpPr>
          <p:spPr>
            <a:xfrm>
              <a:off x="-442912" y="457200"/>
              <a:ext cx="9129712" cy="167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72288" y="457200"/>
              <a:ext cx="1828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72288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Oval 20"/>
            <p:cNvSpPr/>
            <p:nvPr/>
          </p:nvSpPr>
          <p:spPr>
            <a:xfrm>
              <a:off x="7367588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2298700"/>
            <a:ext cx="1447800" cy="3827463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0"/>
            <a:ext cx="5943600" cy="3840163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533400"/>
            <a:ext cx="762000" cy="609600"/>
          </a:xfrm>
        </p:spPr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25146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2514600"/>
              <a:ext cx="73152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6629400" cy="114300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495800"/>
            <a:ext cx="1524000" cy="20574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200000"/>
              </a:lnSpc>
              <a:buNone/>
              <a:defRPr sz="16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1152" y="6556248"/>
            <a:ext cx="1673352" cy="228600"/>
          </a:xfrm>
        </p:spPr>
        <p:txBody>
          <a:bodyPr/>
          <a:lstStyle/>
          <a:p>
            <a:fld id="{FD17FA3B-C404-4317-B0BC-953931111309}" type="datetimeFigureOut">
              <a:rPr lang="pl-PL" smtClean="0"/>
              <a:t>2011-06-16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2808" y="6556248"/>
            <a:ext cx="1673352" cy="228600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7656" y="6556248"/>
            <a:ext cx="762000" cy="228600"/>
          </a:xfrm>
          <a:noFill/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91697"/>
            <a:ext cx="297180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sz="22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7925" y="3137647"/>
            <a:ext cx="2971800" cy="299923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2291697"/>
            <a:ext cx="29718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5000" y="3137647"/>
            <a:ext cx="2971800" cy="300196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9144000" cy="1676400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>
          <a:xfrm>
            <a:off x="0" y="0"/>
            <a:ext cx="1828800" cy="1676400"/>
            <a:chOff x="457200" y="457200"/>
            <a:chExt cx="1828800" cy="1676400"/>
          </a:xfrm>
        </p:grpSpPr>
        <p:sp>
          <p:nvSpPr>
            <p:cNvPr id="8" name="Rectangle 7"/>
            <p:cNvSpPr/>
            <p:nvPr/>
          </p:nvSpPr>
          <p:spPr>
            <a:xfrm>
              <a:off x="457200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52500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2011-06-16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624" y="2446991"/>
            <a:ext cx="5715000" cy="353119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90"/>
            <a:ext cx="1524000" cy="23622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="1">
                <a:solidFill>
                  <a:srgbClr val="000000">
                    <a:alpha val="50196"/>
                  </a:srgb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06624" y="2450592"/>
            <a:ext cx="5715000" cy="3529584"/>
          </a:xfrm>
          <a:noFill/>
          <a:ln w="101600" cmpd="sng">
            <a:miter lim="800000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89"/>
            <a:ext cx="1527048" cy="235915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457200" y="0"/>
              <a:ext cx="86868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86000"/>
            <a:ext cx="62484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1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FD17FA3B-C404-4317-B0BC-953931111309}" type="datetimeFigureOut">
              <a:rPr lang="pl-PL" smtClean="0"/>
              <a:t>2011-06-16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400" y="533400"/>
            <a:ext cx="7620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 cap="sm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800"/>
        </a:spcBef>
        <a:buClr>
          <a:schemeClr val="accent1"/>
        </a:buClr>
        <a:buSzPct val="80000"/>
        <a:buFont typeface="Wingdings" pitchFamily="2" charset="2"/>
        <a:buChar char="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800"/>
        </a:spcBef>
        <a:buClr>
          <a:schemeClr val="accent2"/>
        </a:buClr>
        <a:buSzPct val="8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200"/>
        </a:spcBef>
        <a:buClr>
          <a:schemeClr val="accent3"/>
        </a:buClr>
        <a:buSzPct val="80000"/>
        <a:buFont typeface="Wingdings" pitchFamily="2" charset="2"/>
        <a:buChar char="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200"/>
        </a:spcBef>
        <a:buClr>
          <a:schemeClr val="accent4"/>
        </a:buClr>
        <a:buSzPct val="80000"/>
        <a:buFont typeface="Wingdings" pitchFamily="2" charset="2"/>
        <a:buChar char="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200"/>
        </a:spcBef>
        <a:buClr>
          <a:schemeClr val="accent5"/>
        </a:buClr>
        <a:buSzPct val="80000"/>
        <a:buFont typeface="Wingdings" pitchFamily="2" charset="2"/>
        <a:buChar char="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200"/>
        </a:spcBef>
        <a:buClr>
          <a:schemeClr val="accent6"/>
        </a:buClr>
        <a:buSzPct val="90000"/>
        <a:buFont typeface="Wingdings" pitchFamily="2" charset="2"/>
        <a:buChar char="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200"/>
        </a:spcBef>
        <a:buClr>
          <a:schemeClr val="accent1"/>
        </a:buClr>
        <a:buSzPct val="70000"/>
        <a:buFont typeface="Wingdings" pitchFamily="2" charset="2"/>
        <a:buChar char="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200"/>
        </a:spcBef>
        <a:buClr>
          <a:schemeClr val="accent3"/>
        </a:buClr>
        <a:buFont typeface="Courier New" pitchFamily="49" charset="0"/>
        <a:buChar char="o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2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github.com/Dzess/ALFIRT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Automated Loop For Image Recognition Testing</a:t>
            </a:r>
            <a:endParaRPr lang="en-US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ALFIRT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4712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Alfirt</a:t>
            </a:r>
            <a:r>
              <a:rPr lang="pl-PL" dirty="0" smtClean="0"/>
              <a:t> </a:t>
            </a:r>
            <a:r>
              <a:rPr lang="pl-PL" dirty="0" err="1" smtClean="0"/>
              <a:t>TAGs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168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Rendering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/>
              <a:t>Various</a:t>
            </a:r>
            <a:r>
              <a:rPr lang="pl-PL" dirty="0" smtClean="0"/>
              <a:t> </a:t>
            </a:r>
            <a:r>
              <a:rPr lang="en-US" dirty="0" smtClean="0"/>
              <a:t>engines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for </a:t>
            </a:r>
            <a:r>
              <a:rPr lang="pl-PL" dirty="0" err="1" smtClean="0"/>
              <a:t>blender</a:t>
            </a:r>
            <a:r>
              <a:rPr lang="en-US" dirty="0" smtClean="0"/>
              <a:t> rendering pipe:</a:t>
            </a:r>
          </a:p>
          <a:p>
            <a:r>
              <a:rPr lang="en-US" dirty="0" smtClean="0"/>
              <a:t>Built</a:t>
            </a:r>
            <a:r>
              <a:rPr lang="pl-PL" dirty="0" smtClean="0"/>
              <a:t>-</a:t>
            </a:r>
            <a:r>
              <a:rPr lang="en-US" dirty="0" smtClean="0"/>
              <a:t>in OpenGL render</a:t>
            </a:r>
          </a:p>
          <a:p>
            <a:r>
              <a:rPr lang="en-US" dirty="0" err="1" smtClean="0"/>
              <a:t>LuxRender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43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Rendering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844824"/>
            <a:ext cx="3859629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 of implementation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TODO: ten sam smart art ale z kolorkami co jest zaimplementowane a co nie?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56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experiments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object rotation</a:t>
            </a:r>
          </a:p>
          <a:p>
            <a:r>
              <a:rPr lang="en-US" dirty="0" smtClean="0"/>
              <a:t>simple object with occlusion </a:t>
            </a:r>
          </a:p>
          <a:p>
            <a:r>
              <a:rPr lang="en-US" dirty="0" smtClean="0"/>
              <a:t>multiple objects in various lights </a:t>
            </a:r>
          </a:p>
          <a:p>
            <a:r>
              <a:rPr lang="en-US" dirty="0" smtClean="0"/>
              <a:t>multiple objects with foggy occlusion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7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Source </a:t>
            </a:r>
            <a:r>
              <a:rPr lang="pl-PL" dirty="0" err="1" smtClean="0"/>
              <a:t>Code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3995936" y="2276872"/>
            <a:ext cx="4968552" cy="3840163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github.com/Dzess/ALFIRT</a:t>
            </a:r>
            <a:endParaRPr lang="pl-PL" dirty="0" smtClean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r>
              <a:rPr lang="en-US" dirty="0" smtClean="0"/>
              <a:t>MIT License</a:t>
            </a:r>
            <a:r>
              <a:rPr lang="pl-PL" dirty="0" smtClean="0"/>
              <a:t> !</a:t>
            </a:r>
            <a:endParaRPr lang="en-US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170559"/>
            <a:ext cx="3203119" cy="43044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2416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6771456" cy="1143000"/>
          </a:xfrm>
        </p:spPr>
        <p:txBody>
          <a:bodyPr/>
          <a:lstStyle/>
          <a:p>
            <a:r>
              <a:rPr lang="en-US" dirty="0" smtClean="0"/>
              <a:t>Thank you for you</a:t>
            </a:r>
            <a:r>
              <a:rPr lang="pl-PL" dirty="0" smtClean="0"/>
              <a:t>r</a:t>
            </a:r>
            <a:r>
              <a:rPr lang="en-US" dirty="0" smtClean="0"/>
              <a:t> attention</a:t>
            </a:r>
            <a:r>
              <a:rPr lang="pl-PL" dirty="0" smtClean="0"/>
              <a:t>!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</a:t>
            </a:r>
            <a:r>
              <a:rPr lang="pl-PL" dirty="0" smtClean="0"/>
              <a:t> </a:t>
            </a: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2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Object </a:t>
            </a:r>
            <a:r>
              <a:rPr lang="pl-PL" dirty="0" err="1" smtClean="0"/>
              <a:t>Pose</a:t>
            </a:r>
            <a:r>
              <a:rPr lang="pl-PL" dirty="0" smtClean="0"/>
              <a:t> Problem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Object Pose – 6 DOF representation.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852935"/>
            <a:ext cx="5760640" cy="380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8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Why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useful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we test that object positioning works well ?</a:t>
            </a:r>
          </a:p>
          <a:p>
            <a:r>
              <a:rPr lang="en-US" dirty="0" smtClean="0"/>
              <a:t>How different researchers test theirs algorithm</a:t>
            </a:r>
            <a:r>
              <a:rPr lang="pl-PL" dirty="0" smtClean="0"/>
              <a:t>s</a:t>
            </a:r>
            <a:r>
              <a:rPr lang="en-US" dirty="0" smtClean="0"/>
              <a:t>?</a:t>
            </a:r>
            <a:endParaRPr lang="pl-PL" dirty="0" smtClean="0"/>
          </a:p>
          <a:p>
            <a:r>
              <a:rPr lang="en-US" dirty="0" smtClean="0"/>
              <a:t>Is there a universal way to test objects in constant conditions ?</a:t>
            </a:r>
            <a:endParaRPr lang="pl-PL" dirty="0" smtClean="0"/>
          </a:p>
          <a:p>
            <a:r>
              <a:rPr lang="en-US" dirty="0" smtClean="0"/>
              <a:t>How to find advantageous conditions for your image recognition algorithm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4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Main</a:t>
            </a:r>
            <a:r>
              <a:rPr lang="pl-PL" dirty="0" smtClean="0"/>
              <a:t> </a:t>
            </a:r>
            <a:r>
              <a:rPr lang="pl-PL" dirty="0" err="1" smtClean="0"/>
              <a:t>conception</a:t>
            </a:r>
            <a:endParaRPr lang="pl-PL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03849377"/>
              </p:ext>
            </p:extLst>
          </p:nvPr>
        </p:nvGraphicFramePr>
        <p:xfrm>
          <a:off x="2195736" y="213285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466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conception</a:t>
            </a:r>
            <a:endParaRPr lang="en-US" dirty="0"/>
          </a:p>
        </p:txBody>
      </p:sp>
      <p:grpSp>
        <p:nvGrpSpPr>
          <p:cNvPr id="61" name="Grupa 60"/>
          <p:cNvGrpSpPr/>
          <p:nvPr/>
        </p:nvGrpSpPr>
        <p:grpSpPr>
          <a:xfrm>
            <a:off x="467544" y="1844824"/>
            <a:ext cx="792088" cy="1080120"/>
            <a:chOff x="467544" y="1844824"/>
            <a:chExt cx="792088" cy="1080120"/>
          </a:xfrm>
        </p:grpSpPr>
        <p:sp>
          <p:nvSpPr>
            <p:cNvPr id="4" name="Prostokąt 3"/>
            <p:cNvSpPr/>
            <p:nvPr/>
          </p:nvSpPr>
          <p:spPr>
            <a:xfrm>
              <a:off x="467544" y="1844824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solidFill>
              <a:schemeClr val="bg2"/>
            </a:solidFill>
            <a:ln w="9525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" name="pole tekstowe 4"/>
            <p:cNvSpPr txBox="1"/>
            <p:nvPr/>
          </p:nvSpPr>
          <p:spPr>
            <a:xfrm>
              <a:off x="467544" y="2267580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 err="1" smtClean="0"/>
                <a:t>Config</a:t>
              </a:r>
              <a:r>
                <a:rPr lang="pl-PL" dirty="0" smtClean="0"/>
                <a:t> </a:t>
              </a:r>
              <a:endParaRPr lang="pl-PL" dirty="0"/>
            </a:p>
          </p:txBody>
        </p:sp>
      </p:grpSp>
      <p:grpSp>
        <p:nvGrpSpPr>
          <p:cNvPr id="62" name="Grupa 61"/>
          <p:cNvGrpSpPr/>
          <p:nvPr/>
        </p:nvGrpSpPr>
        <p:grpSpPr>
          <a:xfrm>
            <a:off x="1547664" y="1772816"/>
            <a:ext cx="792088" cy="1080120"/>
            <a:chOff x="1547664" y="1772816"/>
            <a:chExt cx="792088" cy="1080120"/>
          </a:xfrm>
        </p:grpSpPr>
        <p:sp>
          <p:nvSpPr>
            <p:cNvPr id="6" name="Prostokąt 3"/>
            <p:cNvSpPr/>
            <p:nvPr/>
          </p:nvSpPr>
          <p:spPr>
            <a:xfrm>
              <a:off x="1547664" y="1772816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9525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" name="pole tekstowe 6"/>
            <p:cNvSpPr txBox="1"/>
            <p:nvPr/>
          </p:nvSpPr>
          <p:spPr>
            <a:xfrm>
              <a:off x="1547664" y="2175510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 err="1" smtClean="0"/>
                <a:t>Scene</a:t>
              </a:r>
              <a:r>
                <a:rPr lang="pl-PL" dirty="0" smtClean="0"/>
                <a:t> </a:t>
              </a:r>
              <a:endParaRPr lang="pl-PL" dirty="0"/>
            </a:p>
          </p:txBody>
        </p:sp>
      </p:grpSp>
      <p:sp>
        <p:nvSpPr>
          <p:cNvPr id="8" name="Prostokąt 7"/>
          <p:cNvSpPr/>
          <p:nvPr/>
        </p:nvSpPr>
        <p:spPr>
          <a:xfrm>
            <a:off x="2915816" y="1844824"/>
            <a:ext cx="2016224" cy="108012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Generator</a:t>
            </a:r>
            <a:endParaRPr lang="pl-PL" dirty="0"/>
          </a:p>
        </p:txBody>
      </p:sp>
      <p:cxnSp>
        <p:nvCxnSpPr>
          <p:cNvPr id="13" name="Łącznik prosty ze strzałką 12"/>
          <p:cNvCxnSpPr/>
          <p:nvPr/>
        </p:nvCxnSpPr>
        <p:spPr>
          <a:xfrm>
            <a:off x="2339752" y="235408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Łącznik prosty ze strzałką 14"/>
          <p:cNvCxnSpPr/>
          <p:nvPr/>
        </p:nvCxnSpPr>
        <p:spPr>
          <a:xfrm flipV="1">
            <a:off x="863588" y="2636912"/>
            <a:ext cx="2124236" cy="292596"/>
          </a:xfrm>
          <a:prstGeom prst="bentConnector3">
            <a:avLst>
              <a:gd name="adj1" fmla="val 7511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8" name="Grupa 47"/>
          <p:cNvGrpSpPr/>
          <p:nvPr/>
        </p:nvGrpSpPr>
        <p:grpSpPr>
          <a:xfrm flipV="1">
            <a:off x="6350966" y="2366294"/>
            <a:ext cx="237258" cy="45719"/>
            <a:chOff x="6516216" y="2544842"/>
            <a:chExt cx="524118" cy="99844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5" name="Elipsa 44"/>
            <p:cNvSpPr/>
            <p:nvPr/>
          </p:nvSpPr>
          <p:spPr>
            <a:xfrm>
              <a:off x="6516216" y="2544842"/>
              <a:ext cx="92070" cy="920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6" name="Elipsa 45"/>
            <p:cNvSpPr/>
            <p:nvPr/>
          </p:nvSpPr>
          <p:spPr>
            <a:xfrm>
              <a:off x="6728946" y="2544919"/>
              <a:ext cx="92070" cy="920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7" name="Elipsa 46"/>
            <p:cNvSpPr/>
            <p:nvPr/>
          </p:nvSpPr>
          <p:spPr>
            <a:xfrm>
              <a:off x="6948264" y="2552616"/>
              <a:ext cx="92070" cy="920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cxnSp>
        <p:nvCxnSpPr>
          <p:cNvPr id="68" name="Łącznik prosty ze strzałką 67"/>
          <p:cNvCxnSpPr>
            <a:stCxn id="8" idx="3"/>
          </p:cNvCxnSpPr>
          <p:nvPr/>
        </p:nvCxnSpPr>
        <p:spPr>
          <a:xfrm flipV="1">
            <a:off x="4932040" y="2384013"/>
            <a:ext cx="504056" cy="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Prostokąt 68"/>
          <p:cNvSpPr/>
          <p:nvPr/>
        </p:nvSpPr>
        <p:spPr>
          <a:xfrm>
            <a:off x="2907871" y="3281979"/>
            <a:ext cx="2016224" cy="108012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Detector</a:t>
            </a:r>
            <a:endParaRPr lang="en-US" dirty="0"/>
          </a:p>
        </p:txBody>
      </p:sp>
      <p:cxnSp>
        <p:nvCxnSpPr>
          <p:cNvPr id="76" name="Łącznik łamany 75"/>
          <p:cNvCxnSpPr>
            <a:endCxn id="69" idx="3"/>
          </p:cNvCxnSpPr>
          <p:nvPr/>
        </p:nvCxnSpPr>
        <p:spPr>
          <a:xfrm rot="5400000">
            <a:off x="4927825" y="2553605"/>
            <a:ext cx="892640" cy="900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Łącznik łamany 77"/>
          <p:cNvCxnSpPr/>
          <p:nvPr/>
        </p:nvCxnSpPr>
        <p:spPr>
          <a:xfrm rot="10800000" flipV="1">
            <a:off x="5084440" y="2848371"/>
            <a:ext cx="1932538" cy="601603"/>
          </a:xfrm>
          <a:prstGeom prst="bentConnector3">
            <a:avLst>
              <a:gd name="adj1" fmla="val 1174"/>
            </a:avLst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4" name="pole tekstowe 83"/>
          <p:cNvSpPr txBox="1"/>
          <p:nvPr/>
        </p:nvSpPr>
        <p:spPr>
          <a:xfrm>
            <a:off x="6033135" y="3087097"/>
            <a:ext cx="67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learn</a:t>
            </a:r>
            <a:endParaRPr lang="en-US" i="1" dirty="0"/>
          </a:p>
        </p:txBody>
      </p:sp>
      <p:grpSp>
        <p:nvGrpSpPr>
          <p:cNvPr id="41" name="Grupa 40"/>
          <p:cNvGrpSpPr/>
          <p:nvPr/>
        </p:nvGrpSpPr>
        <p:grpSpPr>
          <a:xfrm>
            <a:off x="6588224" y="1705372"/>
            <a:ext cx="864096" cy="1147564"/>
            <a:chOff x="5436096" y="1844824"/>
            <a:chExt cx="864096" cy="1147564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2" name="Prostokąt 3"/>
            <p:cNvSpPr/>
            <p:nvPr/>
          </p:nvSpPr>
          <p:spPr>
            <a:xfrm>
              <a:off x="5508104" y="1844824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ln w="9525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3" name="Prostokąt 3"/>
            <p:cNvSpPr/>
            <p:nvPr/>
          </p:nvSpPr>
          <p:spPr>
            <a:xfrm>
              <a:off x="5436096" y="1912268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ln w="9525"/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4" name="pole tekstowe 43"/>
            <p:cNvSpPr txBox="1"/>
            <p:nvPr/>
          </p:nvSpPr>
          <p:spPr>
            <a:xfrm>
              <a:off x="5436096" y="2200300"/>
              <a:ext cx="792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 err="1" smtClean="0"/>
                <a:t>ImageN</a:t>
              </a:r>
              <a:r>
                <a:rPr lang="pl-PL" dirty="0" smtClean="0"/>
                <a:t> </a:t>
              </a:r>
              <a:endParaRPr lang="pl-PL" dirty="0"/>
            </a:p>
          </p:txBody>
        </p:sp>
      </p:grpSp>
      <p:sp>
        <p:nvSpPr>
          <p:cNvPr id="98" name="Prostokąt 97"/>
          <p:cNvSpPr/>
          <p:nvPr/>
        </p:nvSpPr>
        <p:spPr>
          <a:xfrm>
            <a:off x="2915816" y="4797152"/>
            <a:ext cx="2016224" cy="108012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Verifier</a:t>
            </a:r>
            <a:endParaRPr lang="en-US" dirty="0"/>
          </a:p>
        </p:txBody>
      </p:sp>
      <p:grpSp>
        <p:nvGrpSpPr>
          <p:cNvPr id="37" name="Grupa 36"/>
          <p:cNvGrpSpPr/>
          <p:nvPr/>
        </p:nvGrpSpPr>
        <p:grpSpPr>
          <a:xfrm>
            <a:off x="5436096" y="1700808"/>
            <a:ext cx="864096" cy="1147564"/>
            <a:chOff x="5436096" y="1844824"/>
            <a:chExt cx="864096" cy="1147564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4" name="Prostokąt 3"/>
            <p:cNvSpPr/>
            <p:nvPr/>
          </p:nvSpPr>
          <p:spPr>
            <a:xfrm>
              <a:off x="5508104" y="1844824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ln w="9525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1" name="Prostokąt 3"/>
            <p:cNvSpPr/>
            <p:nvPr/>
          </p:nvSpPr>
          <p:spPr>
            <a:xfrm>
              <a:off x="5436096" y="1912268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ln w="9525"/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" name="pole tekstowe 31"/>
            <p:cNvSpPr txBox="1"/>
            <p:nvPr/>
          </p:nvSpPr>
          <p:spPr>
            <a:xfrm>
              <a:off x="5436096" y="2187146"/>
              <a:ext cx="792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 smtClean="0"/>
                <a:t>Image1 </a:t>
              </a:r>
              <a:endParaRPr lang="pl-PL" dirty="0"/>
            </a:p>
          </p:txBody>
        </p:sp>
      </p:grpSp>
      <p:cxnSp>
        <p:nvCxnSpPr>
          <p:cNvPr id="102" name="Łącznik łamany 101"/>
          <p:cNvCxnSpPr>
            <a:endCxn id="105" idx="3"/>
          </p:cNvCxnSpPr>
          <p:nvPr/>
        </p:nvCxnSpPr>
        <p:spPr>
          <a:xfrm rot="5400000">
            <a:off x="7125394" y="2988377"/>
            <a:ext cx="1445940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03" name="Grupa 102"/>
          <p:cNvGrpSpPr/>
          <p:nvPr/>
        </p:nvGrpSpPr>
        <p:grpSpPr>
          <a:xfrm>
            <a:off x="6588224" y="3573016"/>
            <a:ext cx="792088" cy="1080120"/>
            <a:chOff x="1547664" y="1772816"/>
            <a:chExt cx="792088" cy="1080120"/>
          </a:xfrm>
          <a:solidFill>
            <a:schemeClr val="accent3"/>
          </a:solidFill>
        </p:grpSpPr>
        <p:sp>
          <p:nvSpPr>
            <p:cNvPr id="104" name="Prostokąt 3"/>
            <p:cNvSpPr/>
            <p:nvPr/>
          </p:nvSpPr>
          <p:spPr>
            <a:xfrm>
              <a:off x="1547664" y="1772816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grpFill/>
            <a:ln w="9525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5" name="pole tekstowe 104"/>
            <p:cNvSpPr txBox="1"/>
            <p:nvPr/>
          </p:nvSpPr>
          <p:spPr>
            <a:xfrm>
              <a:off x="1547664" y="2056033"/>
              <a:ext cx="79208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 err="1" smtClean="0"/>
                <a:t>ImageTest</a:t>
              </a:r>
              <a:endParaRPr lang="pl-PL" dirty="0"/>
            </a:p>
          </p:txBody>
        </p:sp>
      </p:grpSp>
      <p:cxnSp>
        <p:nvCxnSpPr>
          <p:cNvPr id="108" name="Łącznik prosty ze strzałką 107"/>
          <p:cNvCxnSpPr>
            <a:endCxn id="111" idx="3"/>
          </p:cNvCxnSpPr>
          <p:nvPr/>
        </p:nvCxnSpPr>
        <p:spPr>
          <a:xfrm rot="5400000">
            <a:off x="6602469" y="3637129"/>
            <a:ext cx="2570149" cy="10144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09" name="Grupa 108"/>
          <p:cNvGrpSpPr/>
          <p:nvPr/>
        </p:nvGrpSpPr>
        <p:grpSpPr>
          <a:xfrm>
            <a:off x="6588224" y="4823052"/>
            <a:ext cx="792088" cy="1080120"/>
            <a:chOff x="1547664" y="1772816"/>
            <a:chExt cx="792088" cy="1080120"/>
          </a:xfrm>
          <a:solidFill>
            <a:schemeClr val="accent1"/>
          </a:solidFill>
        </p:grpSpPr>
        <p:sp>
          <p:nvSpPr>
            <p:cNvPr id="110" name="Prostokąt 3"/>
            <p:cNvSpPr/>
            <p:nvPr/>
          </p:nvSpPr>
          <p:spPr>
            <a:xfrm>
              <a:off x="1547664" y="1772816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grpFill/>
            <a:ln w="9525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1" name="pole tekstowe 110"/>
            <p:cNvSpPr txBox="1"/>
            <p:nvPr/>
          </p:nvSpPr>
          <p:spPr>
            <a:xfrm>
              <a:off x="1547664" y="2056033"/>
              <a:ext cx="79208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 err="1" smtClean="0"/>
                <a:t>Pose</a:t>
              </a:r>
              <a:r>
                <a:rPr lang="pl-PL" dirty="0" smtClean="0"/>
                <a:t> Test</a:t>
              </a:r>
              <a:endParaRPr lang="pl-PL" dirty="0"/>
            </a:p>
          </p:txBody>
        </p:sp>
      </p:grpSp>
      <p:cxnSp>
        <p:nvCxnSpPr>
          <p:cNvPr id="116" name="Łącznik prosty ze strzałką 115"/>
          <p:cNvCxnSpPr>
            <a:stCxn id="105" idx="1"/>
          </p:cNvCxnSpPr>
          <p:nvPr/>
        </p:nvCxnSpPr>
        <p:spPr>
          <a:xfrm flipH="1" flipV="1">
            <a:off x="4932040" y="4179398"/>
            <a:ext cx="165618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7" name="pole tekstowe 116"/>
          <p:cNvSpPr txBox="1"/>
          <p:nvPr/>
        </p:nvSpPr>
        <p:spPr>
          <a:xfrm>
            <a:off x="5562803" y="3810066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 smtClean="0"/>
              <a:t>test</a:t>
            </a:r>
            <a:endParaRPr lang="pl-PL" i="1" dirty="0"/>
          </a:p>
        </p:txBody>
      </p:sp>
      <p:grpSp>
        <p:nvGrpSpPr>
          <p:cNvPr id="88" name="Grupa 87"/>
          <p:cNvGrpSpPr/>
          <p:nvPr/>
        </p:nvGrpSpPr>
        <p:grpSpPr>
          <a:xfrm>
            <a:off x="7920372" y="1705372"/>
            <a:ext cx="864096" cy="1147564"/>
            <a:chOff x="5436096" y="1844824"/>
            <a:chExt cx="864096" cy="1147564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89" name="Prostokąt 3"/>
            <p:cNvSpPr/>
            <p:nvPr/>
          </p:nvSpPr>
          <p:spPr>
            <a:xfrm>
              <a:off x="5508104" y="1844824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ln w="9525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0" name="Prostokąt 3"/>
            <p:cNvSpPr/>
            <p:nvPr/>
          </p:nvSpPr>
          <p:spPr>
            <a:xfrm>
              <a:off x="5436096" y="1912268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ln w="9525"/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1" name="pole tekstowe 90"/>
            <p:cNvSpPr txBox="1"/>
            <p:nvPr/>
          </p:nvSpPr>
          <p:spPr>
            <a:xfrm>
              <a:off x="5436096" y="2200300"/>
              <a:ext cx="792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 err="1" smtClean="0"/>
                <a:t>ImageTest</a:t>
              </a:r>
              <a:r>
                <a:rPr lang="pl-PL" dirty="0" smtClean="0"/>
                <a:t> </a:t>
              </a:r>
              <a:endParaRPr lang="pl-PL" dirty="0"/>
            </a:p>
          </p:txBody>
        </p:sp>
      </p:grpSp>
      <p:grpSp>
        <p:nvGrpSpPr>
          <p:cNvPr id="118" name="Grupa 117"/>
          <p:cNvGrpSpPr/>
          <p:nvPr/>
        </p:nvGrpSpPr>
        <p:grpSpPr>
          <a:xfrm>
            <a:off x="755576" y="3573016"/>
            <a:ext cx="792088" cy="1080120"/>
            <a:chOff x="1547664" y="1772816"/>
            <a:chExt cx="792088" cy="1080120"/>
          </a:xfrm>
          <a:solidFill>
            <a:schemeClr val="accent1"/>
          </a:solidFill>
        </p:grpSpPr>
        <p:sp>
          <p:nvSpPr>
            <p:cNvPr id="119" name="Prostokąt 3"/>
            <p:cNvSpPr/>
            <p:nvPr/>
          </p:nvSpPr>
          <p:spPr>
            <a:xfrm>
              <a:off x="1547664" y="1772816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grpFill/>
            <a:ln w="9525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0" name="pole tekstowe 119"/>
            <p:cNvSpPr txBox="1"/>
            <p:nvPr/>
          </p:nvSpPr>
          <p:spPr>
            <a:xfrm>
              <a:off x="1547664" y="2175510"/>
              <a:ext cx="792088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 err="1" smtClean="0"/>
                <a:t>Pose</a:t>
              </a:r>
              <a:endParaRPr lang="pl-PL" dirty="0"/>
            </a:p>
          </p:txBody>
        </p:sp>
      </p:grpSp>
      <p:cxnSp>
        <p:nvCxnSpPr>
          <p:cNvPr id="130" name="Łącznik prosty ze strzałką 129"/>
          <p:cNvCxnSpPr/>
          <p:nvPr/>
        </p:nvCxnSpPr>
        <p:spPr>
          <a:xfrm flipH="1">
            <a:off x="1547664" y="4179399"/>
            <a:ext cx="1360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Łącznik łamany 132"/>
          <p:cNvCxnSpPr/>
          <p:nvPr/>
        </p:nvCxnSpPr>
        <p:spPr>
          <a:xfrm>
            <a:off x="1151620" y="4653136"/>
            <a:ext cx="1764196" cy="776299"/>
          </a:xfrm>
          <a:prstGeom prst="bentConnector3">
            <a:avLst>
              <a:gd name="adj1" fmla="val -728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Łącznik prosty ze strzałką 139"/>
          <p:cNvCxnSpPr>
            <a:stCxn id="111" idx="1"/>
          </p:cNvCxnSpPr>
          <p:nvPr/>
        </p:nvCxnSpPr>
        <p:spPr>
          <a:xfrm flipH="1">
            <a:off x="4924095" y="5429435"/>
            <a:ext cx="16641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5" name="Łącznik prosty ze strzałką 144"/>
          <p:cNvCxnSpPr>
            <a:stCxn id="98" idx="2"/>
          </p:cNvCxnSpPr>
          <p:nvPr/>
        </p:nvCxnSpPr>
        <p:spPr>
          <a:xfrm>
            <a:off x="3923928" y="587727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6" name="pole tekstowe 145"/>
          <p:cNvSpPr txBox="1"/>
          <p:nvPr/>
        </p:nvSpPr>
        <p:spPr>
          <a:xfrm>
            <a:off x="3564599" y="6309320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result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26761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Technology </a:t>
            </a:r>
            <a:r>
              <a:rPr lang="pl-PL" dirty="0" err="1" smtClean="0"/>
              <a:t>used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438400" y="2286000"/>
            <a:ext cx="6248400" cy="43833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Used technology</a:t>
            </a:r>
          </a:p>
          <a:p>
            <a:r>
              <a:rPr lang="pl-PL" dirty="0" smtClean="0"/>
              <a:t>C</a:t>
            </a:r>
            <a:r>
              <a:rPr lang="en-US" dirty="0" smtClean="0"/>
              <a:t>Python 2.7</a:t>
            </a:r>
            <a:endParaRPr lang="pl-PL" dirty="0" smtClean="0"/>
          </a:p>
          <a:p>
            <a:r>
              <a:rPr lang="en-US" dirty="0" err="1" smtClean="0"/>
              <a:t>OpenCV</a:t>
            </a:r>
            <a:r>
              <a:rPr lang="en-US" dirty="0" smtClean="0"/>
              <a:t> 2.2 </a:t>
            </a:r>
            <a:r>
              <a:rPr lang="en-US" i="1" dirty="0" smtClean="0"/>
              <a:t>nightly build</a:t>
            </a:r>
            <a:endParaRPr lang="en-US" dirty="0" smtClean="0"/>
          </a:p>
          <a:p>
            <a:r>
              <a:rPr lang="en-US" dirty="0" smtClean="0"/>
              <a:t>Blender 2.57b </a:t>
            </a:r>
            <a:r>
              <a:rPr lang="pl-PL" dirty="0" smtClean="0"/>
              <a:t>OMP</a:t>
            </a:r>
          </a:p>
          <a:p>
            <a:r>
              <a:rPr lang="en-US" dirty="0" smtClean="0"/>
              <a:t>Lot of python stuff:</a:t>
            </a:r>
            <a:endParaRPr lang="pl-PL" dirty="0" smtClean="0"/>
          </a:p>
          <a:p>
            <a:pPr lvl="1"/>
            <a:r>
              <a:rPr lang="en-US" dirty="0" smtClean="0"/>
              <a:t> </a:t>
            </a:r>
            <a:r>
              <a:rPr lang="pl-PL" dirty="0" smtClean="0"/>
              <a:t>M</a:t>
            </a:r>
            <a:r>
              <a:rPr lang="en-US" dirty="0" err="1" smtClean="0"/>
              <a:t>ockito</a:t>
            </a:r>
            <a:endParaRPr lang="pl-PL" dirty="0" smtClean="0"/>
          </a:p>
          <a:p>
            <a:pPr lvl="1"/>
            <a:r>
              <a:rPr lang="en-US" dirty="0" err="1" smtClean="0"/>
              <a:t>Unittest</a:t>
            </a:r>
            <a:endParaRPr lang="pl-PL" dirty="0"/>
          </a:p>
          <a:p>
            <a:pPr lvl="1"/>
            <a:r>
              <a:rPr lang="pl-PL" dirty="0" smtClean="0"/>
              <a:t>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76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File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pl-PL" sz="1400" b="1" dirty="0">
                <a:solidFill>
                  <a:schemeClr val="accent6"/>
                </a:solidFill>
              </a:rPr>
              <a:t>[</a:t>
            </a:r>
            <a:r>
              <a:rPr lang="pl-PL" sz="1400" b="1" dirty="0" err="1">
                <a:solidFill>
                  <a:schemeClr val="accent6"/>
                </a:solidFill>
              </a:rPr>
              <a:t>PolarCoordinates</a:t>
            </a:r>
            <a:r>
              <a:rPr lang="pl-PL" sz="1400" b="1" dirty="0">
                <a:solidFill>
                  <a:schemeClr val="accent6"/>
                </a:solidFill>
              </a:rPr>
              <a:t>]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l-PL" sz="1400" dirty="0" err="1"/>
              <a:t>AlfaStart</a:t>
            </a:r>
            <a:r>
              <a:rPr lang="pl-PL" sz="1400" dirty="0"/>
              <a:t>: 20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l-PL" sz="1400" dirty="0" err="1"/>
              <a:t>AlfaStop</a:t>
            </a:r>
            <a:r>
              <a:rPr lang="pl-PL" sz="1400" dirty="0"/>
              <a:t>: 50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l-PL" sz="1400" dirty="0" err="1"/>
              <a:t>BetaStart</a:t>
            </a:r>
            <a:r>
              <a:rPr lang="pl-PL" sz="1400" dirty="0"/>
              <a:t>: 100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l-PL" sz="1400" dirty="0" err="1"/>
              <a:t>BetaStop</a:t>
            </a:r>
            <a:r>
              <a:rPr lang="pl-PL" sz="1400" dirty="0"/>
              <a:t>: 150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l-PL" sz="1400" dirty="0" err="1"/>
              <a:t>RadiusStart</a:t>
            </a:r>
            <a:r>
              <a:rPr lang="pl-PL" sz="1400" dirty="0"/>
              <a:t>: 10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l-PL" sz="1400" dirty="0" err="1"/>
              <a:t>RadiusStop</a:t>
            </a:r>
            <a:r>
              <a:rPr lang="pl-PL" sz="1400" dirty="0"/>
              <a:t>: 10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l-PL" sz="1400" b="1" dirty="0">
                <a:solidFill>
                  <a:schemeClr val="accent6"/>
                </a:solidFill>
              </a:rPr>
              <a:t>[File]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l-PL" sz="1400" dirty="0" err="1"/>
              <a:t>InputFileName</a:t>
            </a:r>
            <a:r>
              <a:rPr lang="pl-PL" sz="1400" dirty="0"/>
              <a:t> : </a:t>
            </a:r>
            <a:r>
              <a:rPr lang="pl-PL" sz="1400" dirty="0" err="1"/>
              <a:t>myFileName</a:t>
            </a:r>
            <a:endParaRPr lang="pl-PL" sz="1400" dirty="0"/>
          </a:p>
          <a:p>
            <a:pPr marL="0" indent="0">
              <a:spcBef>
                <a:spcPts val="1200"/>
              </a:spcBef>
              <a:buNone/>
            </a:pPr>
            <a:r>
              <a:rPr lang="pl-PL" sz="1400" dirty="0" err="1"/>
              <a:t>InputFormat</a:t>
            </a:r>
            <a:r>
              <a:rPr lang="pl-PL" sz="1400" dirty="0"/>
              <a:t> : .</a:t>
            </a:r>
            <a:r>
              <a:rPr lang="pl-PL" sz="1400" dirty="0" err="1"/>
              <a:t>collada</a:t>
            </a:r>
            <a:endParaRPr lang="pl-PL" sz="1400" dirty="0"/>
          </a:p>
          <a:p>
            <a:pPr marL="0" indent="0">
              <a:spcBef>
                <a:spcPts val="1200"/>
              </a:spcBef>
              <a:buNone/>
            </a:pPr>
            <a:r>
              <a:rPr lang="pl-PL" sz="1400" dirty="0" err="1"/>
              <a:t>OutputFormat</a:t>
            </a:r>
            <a:r>
              <a:rPr lang="pl-PL" sz="1400" dirty="0"/>
              <a:t>: .jpg</a:t>
            </a:r>
          </a:p>
        </p:txBody>
      </p:sp>
    </p:spTree>
    <p:extLst>
      <p:ext uri="{BB962C8B-B14F-4D97-AF65-F5344CB8AC3E}">
        <p14:creationId xmlns:p14="http://schemas.microsoft.com/office/powerpoint/2010/main" val="369934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Scene</a:t>
            </a:r>
            <a:r>
              <a:rPr lang="pl-PL" dirty="0" smtClean="0"/>
              <a:t> File – x3d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" r="28238"/>
          <a:stretch/>
        </p:blipFill>
        <p:spPr>
          <a:xfrm>
            <a:off x="238539" y="2420888"/>
            <a:ext cx="8110332" cy="3456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04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Scene</a:t>
            </a:r>
            <a:r>
              <a:rPr lang="pl-PL" dirty="0"/>
              <a:t> File – </a:t>
            </a:r>
            <a:r>
              <a:rPr lang="pl-PL" dirty="0" smtClean="0"/>
              <a:t>COLLADA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"/>
          <a:stretch/>
        </p:blipFill>
        <p:spPr>
          <a:xfrm>
            <a:off x="285750" y="1844824"/>
            <a:ext cx="7643992" cy="552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2564904"/>
            <a:ext cx="8246690" cy="3856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609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">
  <a:themeElements>
    <a:clrScheme name="Mod">
      <a:dk1>
        <a:sysClr val="windowText" lastClr="000000"/>
      </a:dk1>
      <a:lt1>
        <a:sysClr val="window" lastClr="FFFFFF"/>
      </a:lt1>
      <a:dk2>
        <a:srgbClr val="065218"/>
      </a:dk2>
      <a:lt2>
        <a:srgbClr val="EDF3AE"/>
      </a:lt2>
      <a:accent1>
        <a:srgbClr val="8FCB17"/>
      </a:accent1>
      <a:accent2>
        <a:srgbClr val="769F11"/>
      </a:accent2>
      <a:accent3>
        <a:srgbClr val="D4E336"/>
      </a:accent3>
      <a:accent4>
        <a:srgbClr val="0C8228"/>
      </a:accent4>
      <a:accent5>
        <a:srgbClr val="C0EDA8"/>
      </a:accent5>
      <a:accent6>
        <a:srgbClr val="3B4F18"/>
      </a:accent6>
      <a:hlink>
        <a:srgbClr val="0A6A21"/>
      </a:hlink>
      <a:folHlink>
        <a:srgbClr val="406EA5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od">
      <a:fillStyleLst>
        <a:solidFill>
          <a:schemeClr val="phClr"/>
        </a:solidFill>
        <a:solidFill>
          <a:schemeClr val="phClr">
            <a:tint val="80000"/>
          </a:schemeClr>
        </a:solidFill>
        <a:solidFill>
          <a:schemeClr val="phClr">
            <a:shade val="30000"/>
            <a:satMod val="150000"/>
          </a:schemeClr>
        </a:solidFill>
      </a:fillStyleLst>
      <a:lnStyleLst>
        <a:ln w="9525" cap="flat" cmpd="sng" algn="ctr">
          <a:solidFill>
            <a:schemeClr val="phClr">
              <a:tint val="90000"/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tint val="90000"/>
            </a:schemeClr>
          </a:solidFill>
          <a:prstDash val="solid"/>
        </a:ln>
        <a:ln w="76200" cap="flat" cmpd="dbl" algn="ctr">
          <a:solidFill>
            <a:schemeClr val="phClr">
              <a:tint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1000" sy="101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sx="101000" sy="101000" rotWithShape="0">
              <a:srgbClr val="000000">
                <a:alpha val="50000"/>
              </a:srgbClr>
            </a:outerShdw>
            <a:reflection blurRad="12700" stA="30000" endPos="30000" dist="508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 prstMaterial="softmetal">
            <a:bevelT w="63500" h="25400" prst="coolSlant"/>
          </a:sp3d>
        </a:effectStyle>
      </a:effectStyleLst>
      <a:bgFillStyleLst>
        <a:solidFill>
          <a:schemeClr val="phClr">
            <a:satMod val="125000"/>
          </a:schemeClr>
        </a:solidFill>
        <a:solidFill>
          <a:schemeClr val="phClr">
            <a:shade val="30000"/>
            <a:satMod val="150000"/>
          </a:schemeClr>
        </a:solidFill>
        <a:gradFill>
          <a:gsLst>
            <a:gs pos="0">
              <a:schemeClr val="phClr">
                <a:tint val="100000"/>
                <a:shade val="80000"/>
                <a:satMod val="135000"/>
              </a:schemeClr>
            </a:gs>
            <a:gs pos="55000">
              <a:schemeClr val="phClr">
                <a:tint val="70000"/>
                <a:shade val="100000"/>
                <a:satMod val="150000"/>
              </a:schemeClr>
            </a:gs>
            <a:gs pos="100000">
              <a:schemeClr val="phClr">
                <a:tint val="70000"/>
                <a:shade val="100000"/>
                <a:satMod val="15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 Mod</Template>
  <TotalTime>245</TotalTime>
  <Words>228</Words>
  <Application>Microsoft Office PowerPoint</Application>
  <PresentationFormat>Pokaz na ekranie (4:3)</PresentationFormat>
  <Paragraphs>70</Paragraphs>
  <Slides>16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17" baseType="lpstr">
      <vt:lpstr>Mod</vt:lpstr>
      <vt:lpstr>ALFIRT</vt:lpstr>
      <vt:lpstr>Object Pose Problem</vt:lpstr>
      <vt:lpstr>Why it can be useful?</vt:lpstr>
      <vt:lpstr>Main conception</vt:lpstr>
      <vt:lpstr>Main conception</vt:lpstr>
      <vt:lpstr>Technology used</vt:lpstr>
      <vt:lpstr>Configuration File</vt:lpstr>
      <vt:lpstr>Scene File – x3d</vt:lpstr>
      <vt:lpstr>Scene File – COLLADA</vt:lpstr>
      <vt:lpstr>Alfirt TAGs</vt:lpstr>
      <vt:lpstr>Rendering</vt:lpstr>
      <vt:lpstr>Rendering</vt:lpstr>
      <vt:lpstr>State of implementation</vt:lpstr>
      <vt:lpstr>Planned experiments</vt:lpstr>
      <vt:lpstr>Source Code</vt:lpstr>
      <vt:lpstr>Thank you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ALFIRT</dc:title>
  <dc:creator>Piotr Jessa</dc:creator>
  <cp:lastModifiedBy>Piotr Jessa</cp:lastModifiedBy>
  <cp:revision>136</cp:revision>
  <dcterms:created xsi:type="dcterms:W3CDTF">2011-06-15T19:49:09Z</dcterms:created>
  <dcterms:modified xsi:type="dcterms:W3CDTF">2011-06-16T07:01:28Z</dcterms:modified>
</cp:coreProperties>
</file>