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72" r:id="rId6"/>
    <p:sldId id="263" r:id="rId7"/>
    <p:sldId id="260" r:id="rId8"/>
    <p:sldId id="261" r:id="rId9"/>
    <p:sldId id="270" r:id="rId10"/>
    <p:sldId id="262" r:id="rId11"/>
    <p:sldId id="265" r:id="rId12"/>
    <p:sldId id="271" r:id="rId13"/>
    <p:sldId id="267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60"/>
  </p:normalViewPr>
  <p:slideViewPr>
    <p:cSldViewPr>
      <p:cViewPr varScale="1">
        <p:scale>
          <a:sx n="98" d="100"/>
          <a:sy n="98" d="100"/>
        </p:scale>
        <p:origin x="-9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89F6B-99AE-48E8-B980-C302E82B16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D0BDA8A-561A-4746-834E-1E307670056F}">
      <dgm:prSet phldrT="[Teks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Generator</a:t>
          </a:r>
          <a:endParaRPr lang="en-US" noProof="0" dirty="0"/>
        </a:p>
      </dgm:t>
    </dgm:pt>
    <dgm:pt modelId="{A2D97AC3-F07B-4CED-9E1B-19A6FE63C467}" type="parTrans" cxnId="{78D59B7E-678D-4E7E-83C7-AA91BC4B1B6A}">
      <dgm:prSet/>
      <dgm:spPr/>
      <dgm:t>
        <a:bodyPr/>
        <a:lstStyle/>
        <a:p>
          <a:endParaRPr lang="pl-PL"/>
        </a:p>
      </dgm:t>
    </dgm:pt>
    <dgm:pt modelId="{D6A1622A-123C-4819-A9A9-D26D36058771}" type="sibTrans" cxnId="{78D59B7E-678D-4E7E-83C7-AA91BC4B1B6A}">
      <dgm:prSet/>
      <dgm:spPr/>
      <dgm:t>
        <a:bodyPr/>
        <a:lstStyle/>
        <a:p>
          <a:endParaRPr lang="pl-PL"/>
        </a:p>
      </dgm:t>
    </dgm:pt>
    <dgm:pt modelId="{502AFD98-086D-4506-8435-BE95B6DBDC00}">
      <dgm:prSet phldrT="[Teks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Detector</a:t>
          </a:r>
          <a:endParaRPr lang="en-US" noProof="0" dirty="0"/>
        </a:p>
      </dgm:t>
    </dgm:pt>
    <dgm:pt modelId="{8C1045EB-01F3-4A16-9BB3-317A651E7636}" type="parTrans" cxnId="{8B7860B9-DE2F-4113-AF6C-725F4283353C}">
      <dgm:prSet/>
      <dgm:spPr/>
      <dgm:t>
        <a:bodyPr/>
        <a:lstStyle/>
        <a:p>
          <a:endParaRPr lang="pl-PL"/>
        </a:p>
      </dgm:t>
    </dgm:pt>
    <dgm:pt modelId="{82D7D5F1-50EA-49F6-856E-8E2F47E7F229}" type="sibTrans" cxnId="{8B7860B9-DE2F-4113-AF6C-725F4283353C}">
      <dgm:prSet/>
      <dgm:spPr/>
      <dgm:t>
        <a:bodyPr/>
        <a:lstStyle/>
        <a:p>
          <a:endParaRPr lang="pl-PL"/>
        </a:p>
      </dgm:t>
    </dgm:pt>
    <dgm:pt modelId="{FD321F01-0F04-4CAA-84BD-34FCAF62FA6B}">
      <dgm:prSet phldrT="[Teks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smtClean="0"/>
            <a:t>Verifier</a:t>
          </a:r>
          <a:endParaRPr lang="en-US" noProof="0" dirty="0"/>
        </a:p>
      </dgm:t>
    </dgm:pt>
    <dgm:pt modelId="{4A6FBC04-4DBB-4C4D-A975-996677D9147C}" type="parTrans" cxnId="{CB41A144-BB8D-41F7-8371-113546E6DFD1}">
      <dgm:prSet/>
      <dgm:spPr/>
      <dgm:t>
        <a:bodyPr/>
        <a:lstStyle/>
        <a:p>
          <a:endParaRPr lang="pl-PL"/>
        </a:p>
      </dgm:t>
    </dgm:pt>
    <dgm:pt modelId="{944BFB0B-4F93-419F-82D9-2710920037CF}" type="sibTrans" cxnId="{CB41A144-BB8D-41F7-8371-113546E6DFD1}">
      <dgm:prSet/>
      <dgm:spPr/>
      <dgm:t>
        <a:bodyPr/>
        <a:lstStyle/>
        <a:p>
          <a:endParaRPr lang="pl-PL"/>
        </a:p>
      </dgm:t>
    </dgm:pt>
    <dgm:pt modelId="{D2975970-A2C3-4E93-AED0-45141671E107}" type="pres">
      <dgm:prSet presAssocID="{1F889F6B-99AE-48E8-B980-C302E82B165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2650CDCD-BD59-4689-B3A0-2FCCA7BA5183}" type="pres">
      <dgm:prSet presAssocID="{6D0BDA8A-561A-4746-834E-1E30767005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4F97650-C89E-4923-B5EF-545DCC98081C}" type="pres">
      <dgm:prSet presAssocID="{D6A1622A-123C-4819-A9A9-D26D36058771}" presName="sibTrans" presStyleLbl="sibTrans2D1" presStyleIdx="0" presStyleCnt="2"/>
      <dgm:spPr/>
      <dgm:t>
        <a:bodyPr/>
        <a:lstStyle/>
        <a:p>
          <a:endParaRPr lang="pl-PL"/>
        </a:p>
      </dgm:t>
    </dgm:pt>
    <dgm:pt modelId="{96B76099-9FD5-4F71-BDF7-B3B560BDD894}" type="pres">
      <dgm:prSet presAssocID="{D6A1622A-123C-4819-A9A9-D26D36058771}" presName="connectorText" presStyleLbl="sibTrans2D1" presStyleIdx="0" presStyleCnt="2"/>
      <dgm:spPr/>
      <dgm:t>
        <a:bodyPr/>
        <a:lstStyle/>
        <a:p>
          <a:endParaRPr lang="pl-PL"/>
        </a:p>
      </dgm:t>
    </dgm:pt>
    <dgm:pt modelId="{4F85E089-1A31-4F0F-A34D-A577B8C1EE33}" type="pres">
      <dgm:prSet presAssocID="{502AFD98-086D-4506-8435-BE95B6DBDC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106EF5F-5160-4557-8B87-7A38B2711F7D}" type="pres">
      <dgm:prSet presAssocID="{82D7D5F1-50EA-49F6-856E-8E2F47E7F229}" presName="sibTrans" presStyleLbl="sibTrans2D1" presStyleIdx="1" presStyleCnt="2"/>
      <dgm:spPr/>
      <dgm:t>
        <a:bodyPr/>
        <a:lstStyle/>
        <a:p>
          <a:endParaRPr lang="pl-PL"/>
        </a:p>
      </dgm:t>
    </dgm:pt>
    <dgm:pt modelId="{F955885F-A015-4BB5-A5D0-DA5B4ADBAFA7}" type="pres">
      <dgm:prSet presAssocID="{82D7D5F1-50EA-49F6-856E-8E2F47E7F229}" presName="connectorText" presStyleLbl="sibTrans2D1" presStyleIdx="1" presStyleCnt="2"/>
      <dgm:spPr/>
      <dgm:t>
        <a:bodyPr/>
        <a:lstStyle/>
        <a:p>
          <a:endParaRPr lang="pl-PL"/>
        </a:p>
      </dgm:t>
    </dgm:pt>
    <dgm:pt modelId="{C6E1C9EA-6382-473E-865F-A63B4B2ECB93}" type="pres">
      <dgm:prSet presAssocID="{FD321F01-0F04-4CAA-84BD-34FCAF62FA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C82A49E-F994-4D90-AE23-4D065D6738D7}" type="presOf" srcId="{D6A1622A-123C-4819-A9A9-D26D36058771}" destId="{E4F97650-C89E-4923-B5EF-545DCC98081C}" srcOrd="0" destOrd="0" presId="urn:microsoft.com/office/officeart/2005/8/layout/process1"/>
    <dgm:cxn modelId="{78D59B7E-678D-4E7E-83C7-AA91BC4B1B6A}" srcId="{1F889F6B-99AE-48E8-B980-C302E82B165F}" destId="{6D0BDA8A-561A-4746-834E-1E307670056F}" srcOrd="0" destOrd="0" parTransId="{A2D97AC3-F07B-4CED-9E1B-19A6FE63C467}" sibTransId="{D6A1622A-123C-4819-A9A9-D26D36058771}"/>
    <dgm:cxn modelId="{8B7860B9-DE2F-4113-AF6C-725F4283353C}" srcId="{1F889F6B-99AE-48E8-B980-C302E82B165F}" destId="{502AFD98-086D-4506-8435-BE95B6DBDC00}" srcOrd="1" destOrd="0" parTransId="{8C1045EB-01F3-4A16-9BB3-317A651E7636}" sibTransId="{82D7D5F1-50EA-49F6-856E-8E2F47E7F229}"/>
    <dgm:cxn modelId="{CB41A144-BB8D-41F7-8371-113546E6DFD1}" srcId="{1F889F6B-99AE-48E8-B980-C302E82B165F}" destId="{FD321F01-0F04-4CAA-84BD-34FCAF62FA6B}" srcOrd="2" destOrd="0" parTransId="{4A6FBC04-4DBB-4C4D-A975-996677D9147C}" sibTransId="{944BFB0B-4F93-419F-82D9-2710920037CF}"/>
    <dgm:cxn modelId="{E5FBC57C-4BBB-4FBB-B072-F534D94EA9C8}" type="presOf" srcId="{82D7D5F1-50EA-49F6-856E-8E2F47E7F229}" destId="{F955885F-A015-4BB5-A5D0-DA5B4ADBAFA7}" srcOrd="1" destOrd="0" presId="urn:microsoft.com/office/officeart/2005/8/layout/process1"/>
    <dgm:cxn modelId="{833A2221-05AC-4701-A63D-BF8B32B0E681}" type="presOf" srcId="{FD321F01-0F04-4CAA-84BD-34FCAF62FA6B}" destId="{C6E1C9EA-6382-473E-865F-A63B4B2ECB93}" srcOrd="0" destOrd="0" presId="urn:microsoft.com/office/officeart/2005/8/layout/process1"/>
    <dgm:cxn modelId="{50817C4F-E9B0-47FE-8678-6E83ACE986B7}" type="presOf" srcId="{6D0BDA8A-561A-4746-834E-1E307670056F}" destId="{2650CDCD-BD59-4689-B3A0-2FCCA7BA5183}" srcOrd="0" destOrd="0" presId="urn:microsoft.com/office/officeart/2005/8/layout/process1"/>
    <dgm:cxn modelId="{0D4A9A4A-4F3B-4DC6-8061-AC054193EFDA}" type="presOf" srcId="{1F889F6B-99AE-48E8-B980-C302E82B165F}" destId="{D2975970-A2C3-4E93-AED0-45141671E107}" srcOrd="0" destOrd="0" presId="urn:microsoft.com/office/officeart/2005/8/layout/process1"/>
    <dgm:cxn modelId="{764D3507-7E01-4EAD-99E6-3E9EB77E6C01}" type="presOf" srcId="{82D7D5F1-50EA-49F6-856E-8E2F47E7F229}" destId="{D106EF5F-5160-4557-8B87-7A38B2711F7D}" srcOrd="0" destOrd="0" presId="urn:microsoft.com/office/officeart/2005/8/layout/process1"/>
    <dgm:cxn modelId="{D34BF8F6-C5D5-4299-AEF8-56D8A965D8FF}" type="presOf" srcId="{D6A1622A-123C-4819-A9A9-D26D36058771}" destId="{96B76099-9FD5-4F71-BDF7-B3B560BDD894}" srcOrd="1" destOrd="0" presId="urn:microsoft.com/office/officeart/2005/8/layout/process1"/>
    <dgm:cxn modelId="{D4C6ABF7-2F57-4BAF-8166-E142FF1A0F34}" type="presOf" srcId="{502AFD98-086D-4506-8435-BE95B6DBDC00}" destId="{4F85E089-1A31-4F0F-A34D-A577B8C1EE33}" srcOrd="0" destOrd="0" presId="urn:microsoft.com/office/officeart/2005/8/layout/process1"/>
    <dgm:cxn modelId="{DF07863A-56A8-4611-BA53-23BF7E29FA8A}" type="presParOf" srcId="{D2975970-A2C3-4E93-AED0-45141671E107}" destId="{2650CDCD-BD59-4689-B3A0-2FCCA7BA5183}" srcOrd="0" destOrd="0" presId="urn:microsoft.com/office/officeart/2005/8/layout/process1"/>
    <dgm:cxn modelId="{CFD15A54-80E8-4E66-B76D-A57BA0E113DE}" type="presParOf" srcId="{D2975970-A2C3-4E93-AED0-45141671E107}" destId="{E4F97650-C89E-4923-B5EF-545DCC98081C}" srcOrd="1" destOrd="0" presId="urn:microsoft.com/office/officeart/2005/8/layout/process1"/>
    <dgm:cxn modelId="{0C37F1A4-DCBE-4984-AF68-6F8FB944A403}" type="presParOf" srcId="{E4F97650-C89E-4923-B5EF-545DCC98081C}" destId="{96B76099-9FD5-4F71-BDF7-B3B560BDD894}" srcOrd="0" destOrd="0" presId="urn:microsoft.com/office/officeart/2005/8/layout/process1"/>
    <dgm:cxn modelId="{CD354A1F-51C2-4D0E-B386-DAA2E1D8ED5A}" type="presParOf" srcId="{D2975970-A2C3-4E93-AED0-45141671E107}" destId="{4F85E089-1A31-4F0F-A34D-A577B8C1EE33}" srcOrd="2" destOrd="0" presId="urn:microsoft.com/office/officeart/2005/8/layout/process1"/>
    <dgm:cxn modelId="{A710A01A-B6D2-4A98-A8F9-0720F55C9AC1}" type="presParOf" srcId="{D2975970-A2C3-4E93-AED0-45141671E107}" destId="{D106EF5F-5160-4557-8B87-7A38B2711F7D}" srcOrd="3" destOrd="0" presId="urn:microsoft.com/office/officeart/2005/8/layout/process1"/>
    <dgm:cxn modelId="{82DE36E0-CD93-4A9E-B699-1AA27C5562E4}" type="presParOf" srcId="{D106EF5F-5160-4557-8B87-7A38B2711F7D}" destId="{F955885F-A015-4BB5-A5D0-DA5B4ADBAFA7}" srcOrd="0" destOrd="0" presId="urn:microsoft.com/office/officeart/2005/8/layout/process1"/>
    <dgm:cxn modelId="{4560AF1A-A45D-473E-BA0E-5A40AF310840}" type="presParOf" srcId="{D2975970-A2C3-4E93-AED0-45141671E107}" destId="{C6E1C9EA-6382-473E-865F-A63B4B2EC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0CDCD-BD59-4689-B3A0-2FCCA7BA5183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tint val="80000"/>
          </a:schemeClr>
        </a:solidFill>
        <a:ln w="9525" cap="flat" cmpd="sng" algn="ctr">
          <a:solidFill>
            <a:schemeClr val="accent6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Generator</a:t>
          </a:r>
          <a:endParaRPr lang="en-US" sz="2500" kern="1200" noProof="0" dirty="0"/>
        </a:p>
      </dsp:txBody>
      <dsp:txXfrm>
        <a:off x="33499" y="1579724"/>
        <a:ext cx="1545106" cy="904550"/>
      </dsp:txXfrm>
    </dsp:sp>
    <dsp:sp modelId="{E4F97650-C89E-4923-B5EF-545DCC98081C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1766887" y="1912856"/>
        <a:ext cx="237646" cy="238286"/>
      </dsp:txXfrm>
    </dsp:sp>
    <dsp:sp modelId="{4F85E089-1A31-4F0F-A34D-A577B8C1EE33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3">
            <a:tint val="80000"/>
          </a:schemeClr>
        </a:solidFill>
        <a:ln w="9525" cap="flat" cmpd="sng" algn="ctr">
          <a:solidFill>
            <a:schemeClr val="accent3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Detector</a:t>
          </a:r>
          <a:endParaRPr lang="en-US" sz="2500" kern="1200" noProof="0" dirty="0"/>
        </a:p>
      </dsp:txBody>
      <dsp:txXfrm>
        <a:off x="2275446" y="1579724"/>
        <a:ext cx="1545106" cy="904550"/>
      </dsp:txXfrm>
    </dsp:sp>
    <dsp:sp modelId="{D106EF5F-5160-4557-8B87-7A38B2711F7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4008834" y="1912856"/>
        <a:ext cx="237646" cy="238286"/>
      </dsp:txXfrm>
    </dsp:sp>
    <dsp:sp modelId="{C6E1C9EA-6382-473E-865F-A63B4B2ECB93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tint val="80000"/>
          </a:schemeClr>
        </a:solidFill>
        <a:ln w="9525" cap="flat" cmpd="sng" algn="ctr">
          <a:solidFill>
            <a:schemeClr val="accent1">
              <a:tint val="90000"/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 smtClean="0"/>
            <a:t>Verifier</a:t>
          </a:r>
          <a:endParaRPr lang="en-US" sz="2500" kern="1200" noProof="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2011-06-16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Dzess/ALFIR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Automated Loop For Image Recognition Testing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ALFIRT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1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Alfirt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1"/>
            <a:ext cx="6382072" cy="1863080"/>
          </a:xfrm>
        </p:spPr>
        <p:txBody>
          <a:bodyPr/>
          <a:lstStyle/>
          <a:p>
            <a:r>
              <a:rPr lang="en-US" dirty="0" smtClean="0"/>
              <a:t>How to add information about position of object ?</a:t>
            </a:r>
          </a:p>
          <a:p>
            <a:r>
              <a:rPr lang="en-US" dirty="0" smtClean="0"/>
              <a:t>How to add information about the camera?</a:t>
            </a:r>
            <a:endParaRPr lang="pl-PL" dirty="0" smtClean="0"/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XML Namespace Attributes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483768" y="5215744"/>
            <a:ext cx="6408712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What kind of </a:t>
            </a:r>
            <a:r>
              <a:rPr lang="en-US" sz="2200" dirty="0" smtClean="0"/>
              <a:t>granularity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16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en-US" dirty="0" smtClean="0"/>
              <a:t>engines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blender</a:t>
            </a:r>
            <a:r>
              <a:rPr lang="en-US" dirty="0" smtClean="0"/>
              <a:t> rendering pipe:</a:t>
            </a:r>
          </a:p>
          <a:p>
            <a:r>
              <a:rPr lang="en-US" dirty="0" smtClean="0"/>
              <a:t>Built</a:t>
            </a:r>
            <a:r>
              <a:rPr lang="pl-PL" dirty="0" smtClean="0"/>
              <a:t>-</a:t>
            </a:r>
            <a:r>
              <a:rPr lang="en-US" dirty="0" smtClean="0"/>
              <a:t>in OpenGL render</a:t>
            </a:r>
          </a:p>
          <a:p>
            <a:r>
              <a:rPr lang="en-US" dirty="0" err="1" smtClean="0"/>
              <a:t>LuxRender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44824"/>
            <a:ext cx="385962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of implementation</a:t>
            </a:r>
            <a:endParaRPr lang="en-US"/>
          </a:p>
        </p:txBody>
      </p:sp>
      <p:sp>
        <p:nvSpPr>
          <p:cNvPr id="5" name="Prostokąt 3"/>
          <p:cNvSpPr/>
          <p:nvPr/>
        </p:nvSpPr>
        <p:spPr>
          <a:xfrm>
            <a:off x="467544" y="1844824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bg2"/>
          </a:solidFill>
          <a:ln w="76200">
            <a:solidFill>
              <a:srgbClr val="00B0F0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467544" y="22675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Config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2915816" y="1844824"/>
            <a:ext cx="2016224" cy="1080120"/>
          </a:xfrm>
          <a:prstGeom prst="rect">
            <a:avLst/>
          </a:prstGeom>
          <a:ln w="76200">
            <a:solidFill>
              <a:srgbClr val="FF0000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Generator</a:t>
            </a:r>
            <a:endParaRPr lang="pl-PL" dirty="0"/>
          </a:p>
        </p:txBody>
      </p:sp>
      <p:cxnSp>
        <p:nvCxnSpPr>
          <p:cNvPr id="8" name="Łącznik prosty ze strzałką 7"/>
          <p:cNvCxnSpPr/>
          <p:nvPr/>
        </p:nvCxnSpPr>
        <p:spPr>
          <a:xfrm>
            <a:off x="2339752" y="2354084"/>
            <a:ext cx="5681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ze strzałką 14"/>
          <p:cNvCxnSpPr/>
          <p:nvPr/>
        </p:nvCxnSpPr>
        <p:spPr>
          <a:xfrm>
            <a:off x="1259632" y="2689461"/>
            <a:ext cx="1648240" cy="12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 flipV="1">
            <a:off x="6350966" y="2366294"/>
            <a:ext cx="237258" cy="45719"/>
            <a:chOff x="6516216" y="2544842"/>
            <a:chExt cx="524118" cy="9984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1" name="Elipsa 10"/>
            <p:cNvSpPr/>
            <p:nvPr/>
          </p:nvSpPr>
          <p:spPr>
            <a:xfrm>
              <a:off x="6516216" y="2544842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Elipsa 11"/>
            <p:cNvSpPr/>
            <p:nvPr/>
          </p:nvSpPr>
          <p:spPr>
            <a:xfrm>
              <a:off x="6728946" y="2544919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Elipsa 12"/>
            <p:cNvSpPr/>
            <p:nvPr/>
          </p:nvSpPr>
          <p:spPr>
            <a:xfrm>
              <a:off x="6948264" y="2552616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14" name="Łącznik prosty ze strzałką 13"/>
          <p:cNvCxnSpPr>
            <a:stCxn id="7" idx="3"/>
          </p:cNvCxnSpPr>
          <p:nvPr/>
        </p:nvCxnSpPr>
        <p:spPr>
          <a:xfrm flipV="1">
            <a:off x="4932040" y="2384013"/>
            <a:ext cx="504056" cy="8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2907871" y="3281979"/>
            <a:ext cx="2016224" cy="1080120"/>
          </a:xfrm>
          <a:prstGeom prst="rect">
            <a:avLst/>
          </a:prstGeom>
          <a:ln w="76200">
            <a:solidFill>
              <a:srgbClr val="FF0000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16" name="Łącznik łamany 15"/>
          <p:cNvCxnSpPr>
            <a:endCxn id="15" idx="3"/>
          </p:cNvCxnSpPr>
          <p:nvPr/>
        </p:nvCxnSpPr>
        <p:spPr>
          <a:xfrm rot="5400000">
            <a:off x="4927825" y="2553605"/>
            <a:ext cx="892640" cy="9001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łamany 16"/>
          <p:cNvCxnSpPr/>
          <p:nvPr/>
        </p:nvCxnSpPr>
        <p:spPr>
          <a:xfrm rot="10800000" flipV="1">
            <a:off x="5084440" y="2848371"/>
            <a:ext cx="1932538" cy="601603"/>
          </a:xfrm>
          <a:prstGeom prst="bentConnector3">
            <a:avLst>
              <a:gd name="adj1" fmla="val 1174"/>
            </a:avLst>
          </a:prstGeom>
          <a:ln w="1905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6033135" y="3087097"/>
            <a:ext cx="6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learn</a:t>
            </a:r>
            <a:endParaRPr lang="en-US" i="1" dirty="0"/>
          </a:p>
        </p:txBody>
      </p:sp>
      <p:grpSp>
        <p:nvGrpSpPr>
          <p:cNvPr id="19" name="Grupa 18"/>
          <p:cNvGrpSpPr/>
          <p:nvPr/>
        </p:nvGrpSpPr>
        <p:grpSpPr>
          <a:xfrm>
            <a:off x="6588224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ImageN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23" name="Prostokąt 22"/>
          <p:cNvSpPr/>
          <p:nvPr/>
        </p:nvSpPr>
        <p:spPr>
          <a:xfrm>
            <a:off x="2915816" y="4797152"/>
            <a:ext cx="2016224" cy="1080120"/>
          </a:xfrm>
          <a:prstGeom prst="rect">
            <a:avLst/>
          </a:prstGeom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grpSp>
        <p:nvGrpSpPr>
          <p:cNvPr id="24" name="Grupa 23"/>
          <p:cNvGrpSpPr/>
          <p:nvPr/>
        </p:nvGrpSpPr>
        <p:grpSpPr>
          <a:xfrm>
            <a:off x="5436096" y="1700808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5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5436096" y="218714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Image1 </a:t>
              </a:r>
              <a:endParaRPr lang="pl-PL" dirty="0"/>
            </a:p>
          </p:txBody>
        </p:sp>
      </p:grpSp>
      <p:sp>
        <p:nvSpPr>
          <p:cNvPr id="30" name="Prostokąt 3"/>
          <p:cNvSpPr/>
          <p:nvPr/>
        </p:nvSpPr>
        <p:spPr>
          <a:xfrm>
            <a:off x="6588224" y="3573016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6624228" y="3850078"/>
            <a:ext cx="7560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700" dirty="0" err="1" smtClean="0"/>
              <a:t>ImageTest</a:t>
            </a:r>
            <a:endParaRPr lang="pl-PL" sz="1700" dirty="0"/>
          </a:p>
        </p:txBody>
      </p:sp>
      <p:cxnSp>
        <p:nvCxnSpPr>
          <p:cNvPr id="32" name="Łącznik prosty ze strzałką 107"/>
          <p:cNvCxnSpPr>
            <a:endCxn id="35" idx="3"/>
          </p:cNvCxnSpPr>
          <p:nvPr/>
        </p:nvCxnSpPr>
        <p:spPr>
          <a:xfrm rot="5400000">
            <a:off x="6602469" y="3637129"/>
            <a:ext cx="2570149" cy="10144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Prostokąt 3"/>
          <p:cNvSpPr/>
          <p:nvPr/>
        </p:nvSpPr>
        <p:spPr>
          <a:xfrm>
            <a:off x="6588224" y="4823052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ole tekstowe 34"/>
          <p:cNvSpPr txBox="1"/>
          <p:nvPr/>
        </p:nvSpPr>
        <p:spPr>
          <a:xfrm>
            <a:off x="6588224" y="510626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Pose</a:t>
            </a:r>
            <a:r>
              <a:rPr lang="pl-PL" dirty="0" smtClean="0"/>
              <a:t> Test</a:t>
            </a:r>
            <a:endParaRPr lang="pl-PL" dirty="0"/>
          </a:p>
        </p:txBody>
      </p:sp>
      <p:cxnSp>
        <p:nvCxnSpPr>
          <p:cNvPr id="36" name="Łącznik prosty ze strzałką 35"/>
          <p:cNvCxnSpPr>
            <a:stCxn id="31" idx="1"/>
          </p:cNvCxnSpPr>
          <p:nvPr/>
        </p:nvCxnSpPr>
        <p:spPr>
          <a:xfrm flipH="1">
            <a:off x="4968044" y="4157855"/>
            <a:ext cx="1656184" cy="153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5562803" y="3810066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test</a:t>
            </a:r>
            <a:endParaRPr lang="pl-PL" i="1" dirty="0"/>
          </a:p>
        </p:txBody>
      </p:sp>
      <p:sp>
        <p:nvSpPr>
          <p:cNvPr id="43" name="Prostokąt 3"/>
          <p:cNvSpPr/>
          <p:nvPr/>
        </p:nvSpPr>
        <p:spPr>
          <a:xfrm>
            <a:off x="755576" y="3573016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/>
          <p:cNvSpPr txBox="1"/>
          <p:nvPr/>
        </p:nvSpPr>
        <p:spPr>
          <a:xfrm>
            <a:off x="827584" y="3992767"/>
            <a:ext cx="6480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Pose</a:t>
            </a:r>
            <a:endParaRPr lang="pl-PL" dirty="0"/>
          </a:p>
        </p:txBody>
      </p:sp>
      <p:cxnSp>
        <p:nvCxnSpPr>
          <p:cNvPr id="45" name="Łącznik prosty ze strzałką 44"/>
          <p:cNvCxnSpPr/>
          <p:nvPr/>
        </p:nvCxnSpPr>
        <p:spPr>
          <a:xfrm flipH="1">
            <a:off x="1547664" y="4179399"/>
            <a:ext cx="13602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Łącznik łamany 45"/>
          <p:cNvCxnSpPr/>
          <p:nvPr/>
        </p:nvCxnSpPr>
        <p:spPr>
          <a:xfrm>
            <a:off x="1151620" y="4653136"/>
            <a:ext cx="1764196" cy="776299"/>
          </a:xfrm>
          <a:prstGeom prst="bentConnector3">
            <a:avLst>
              <a:gd name="adj1" fmla="val -728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35" idx="1"/>
          </p:cNvCxnSpPr>
          <p:nvPr/>
        </p:nvCxnSpPr>
        <p:spPr>
          <a:xfrm flipH="1">
            <a:off x="4924095" y="5429435"/>
            <a:ext cx="166412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>
            <a:stCxn id="23" idx="2"/>
          </p:cNvCxnSpPr>
          <p:nvPr/>
        </p:nvCxnSpPr>
        <p:spPr>
          <a:xfrm>
            <a:off x="3923928" y="5877272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3564599" y="630932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result</a:t>
            </a:r>
            <a:endParaRPr lang="pl-PL" dirty="0"/>
          </a:p>
        </p:txBody>
      </p:sp>
      <p:sp>
        <p:nvSpPr>
          <p:cNvPr id="51" name="Prostokąt 3"/>
          <p:cNvSpPr/>
          <p:nvPr/>
        </p:nvSpPr>
        <p:spPr>
          <a:xfrm>
            <a:off x="1547664" y="1772816"/>
            <a:ext cx="792088" cy="1080120"/>
          </a:xfrm>
          <a:custGeom>
            <a:avLst/>
            <a:gdLst>
              <a:gd name="connsiteX0" fmla="*/ 0 w 576064"/>
              <a:gd name="connsiteY0" fmla="*/ 0 h 864096"/>
              <a:gd name="connsiteX1" fmla="*/ 576064 w 576064"/>
              <a:gd name="connsiteY1" fmla="*/ 0 h 864096"/>
              <a:gd name="connsiteX2" fmla="*/ 576064 w 576064"/>
              <a:gd name="connsiteY2" fmla="*/ 864096 h 864096"/>
              <a:gd name="connsiteX3" fmla="*/ 0 w 576064"/>
              <a:gd name="connsiteY3" fmla="*/ 864096 h 864096"/>
              <a:gd name="connsiteX4" fmla="*/ 0 w 576064"/>
              <a:gd name="connsiteY4" fmla="*/ 0 h 864096"/>
              <a:gd name="connsiteX0" fmla="*/ 432 w 576496"/>
              <a:gd name="connsiteY0" fmla="*/ 0 h 864096"/>
              <a:gd name="connsiteX1" fmla="*/ 576496 w 576496"/>
              <a:gd name="connsiteY1" fmla="*/ 0 h 864096"/>
              <a:gd name="connsiteX2" fmla="*/ 576496 w 576496"/>
              <a:gd name="connsiteY2" fmla="*/ 864096 h 864096"/>
              <a:gd name="connsiteX3" fmla="*/ 432 w 576496"/>
              <a:gd name="connsiteY3" fmla="*/ 864096 h 864096"/>
              <a:gd name="connsiteX4" fmla="*/ 0 w 576496"/>
              <a:gd name="connsiteY4" fmla="*/ 355456 h 864096"/>
              <a:gd name="connsiteX5" fmla="*/ 432 w 576496"/>
              <a:gd name="connsiteY5" fmla="*/ 0 h 864096"/>
              <a:gd name="connsiteX0" fmla="*/ 432 w 576496"/>
              <a:gd name="connsiteY0" fmla="*/ 10304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6" fmla="*/ 432 w 576496"/>
              <a:gd name="connsiteY6" fmla="*/ 10304 h 874400"/>
              <a:gd name="connsiteX0" fmla="*/ 0 w 576496"/>
              <a:gd name="connsiteY0" fmla="*/ 3657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365760 h 874400"/>
              <a:gd name="connsiteX0" fmla="*/ 0 w 576496"/>
              <a:gd name="connsiteY0" fmla="*/ 213360 h 874400"/>
              <a:gd name="connsiteX1" fmla="*/ 24384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  <a:gd name="connsiteX0" fmla="*/ 0 w 576496"/>
              <a:gd name="connsiteY0" fmla="*/ 213360 h 874400"/>
              <a:gd name="connsiteX1" fmla="*/ 121920 w 576496"/>
              <a:gd name="connsiteY1" fmla="*/ 0 h 874400"/>
              <a:gd name="connsiteX2" fmla="*/ 576496 w 576496"/>
              <a:gd name="connsiteY2" fmla="*/ 10304 h 874400"/>
              <a:gd name="connsiteX3" fmla="*/ 576496 w 576496"/>
              <a:gd name="connsiteY3" fmla="*/ 874400 h 874400"/>
              <a:gd name="connsiteX4" fmla="*/ 432 w 576496"/>
              <a:gd name="connsiteY4" fmla="*/ 874400 h 874400"/>
              <a:gd name="connsiteX5" fmla="*/ 0 w 576496"/>
              <a:gd name="connsiteY5" fmla="*/ 213360 h 8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496" h="874400">
                <a:moveTo>
                  <a:pt x="0" y="213360"/>
                </a:moveTo>
                <a:lnTo>
                  <a:pt x="121920" y="0"/>
                </a:lnTo>
                <a:lnTo>
                  <a:pt x="576496" y="10304"/>
                </a:lnTo>
                <a:lnTo>
                  <a:pt x="576496" y="874400"/>
                </a:lnTo>
                <a:lnTo>
                  <a:pt x="432" y="874400"/>
                </a:lnTo>
                <a:lnTo>
                  <a:pt x="0" y="21336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solidFill>
              <a:srgbClr val="00B0F0"/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ole tekstowe 51"/>
          <p:cNvSpPr txBox="1"/>
          <p:nvPr/>
        </p:nvSpPr>
        <p:spPr>
          <a:xfrm>
            <a:off x="1547664" y="21755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Scene</a:t>
            </a:r>
            <a:r>
              <a:rPr lang="pl-PL" dirty="0" smtClean="0"/>
              <a:t> </a:t>
            </a:r>
            <a:endParaRPr lang="pl-PL" dirty="0"/>
          </a:p>
        </p:txBody>
      </p:sp>
      <p:cxnSp>
        <p:nvCxnSpPr>
          <p:cNvPr id="28" name="Łącznik łamany 27"/>
          <p:cNvCxnSpPr>
            <a:endCxn id="31" idx="3"/>
          </p:cNvCxnSpPr>
          <p:nvPr/>
        </p:nvCxnSpPr>
        <p:spPr>
          <a:xfrm rot="5400000">
            <a:off x="7151092" y="2956524"/>
            <a:ext cx="1430551" cy="97211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8" name="Grupa 37"/>
          <p:cNvGrpSpPr/>
          <p:nvPr/>
        </p:nvGrpSpPr>
        <p:grpSpPr>
          <a:xfrm>
            <a:off x="7920372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9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5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experiments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object rotation</a:t>
            </a:r>
          </a:p>
          <a:p>
            <a:r>
              <a:rPr lang="en-US" dirty="0" smtClean="0"/>
              <a:t>simple object with occlusion </a:t>
            </a:r>
          </a:p>
          <a:p>
            <a:r>
              <a:rPr lang="en-US" dirty="0" smtClean="0"/>
              <a:t>multiple objects in various lights </a:t>
            </a:r>
          </a:p>
          <a:p>
            <a:r>
              <a:rPr lang="en-US" dirty="0" smtClean="0"/>
              <a:t>multiple objects with foggy occlusion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995936" y="2276872"/>
            <a:ext cx="4968552" cy="3840163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github.com/Dzess/ALFIRT</a:t>
            </a: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en-US" dirty="0" smtClean="0"/>
              <a:t>MIT License</a:t>
            </a:r>
            <a:r>
              <a:rPr lang="pl-PL" dirty="0" smtClean="0"/>
              <a:t> !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70559"/>
            <a:ext cx="3203119" cy="4304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1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771456" cy="1143000"/>
          </a:xfrm>
        </p:spPr>
        <p:txBody>
          <a:bodyPr/>
          <a:lstStyle/>
          <a:p>
            <a:r>
              <a:rPr lang="en-US" dirty="0" smtClean="0"/>
              <a:t>Thank you for you</a:t>
            </a:r>
            <a:r>
              <a:rPr lang="pl-PL" dirty="0" smtClean="0"/>
              <a:t>r</a:t>
            </a:r>
            <a:r>
              <a:rPr lang="en-US" dirty="0" smtClean="0"/>
              <a:t> attention</a:t>
            </a:r>
            <a:r>
              <a:rPr lang="pl-PL" dirty="0" smtClean="0"/>
              <a:t>!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  <a:r>
              <a:rPr lang="pl-PL" dirty="0" smtClean="0"/>
              <a:t> </a:t>
            </a: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</a:t>
            </a:r>
            <a:r>
              <a:rPr lang="pl-PL" dirty="0" err="1" smtClean="0"/>
              <a:t>Pose</a:t>
            </a:r>
            <a:r>
              <a:rPr lang="pl-PL" dirty="0" smtClean="0"/>
              <a:t> 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 Pose – 6 DOF representation.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52935"/>
            <a:ext cx="5760640" cy="38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useful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test that object positioning works well ?</a:t>
            </a:r>
          </a:p>
          <a:p>
            <a:r>
              <a:rPr lang="en-US" dirty="0" smtClean="0"/>
              <a:t>How different researchers test theirs algorithm</a:t>
            </a:r>
            <a:r>
              <a:rPr lang="pl-PL" dirty="0" smtClean="0"/>
              <a:t>s</a:t>
            </a:r>
            <a:r>
              <a:rPr lang="en-US" dirty="0" smtClean="0"/>
              <a:t>?</a:t>
            </a:r>
            <a:endParaRPr lang="pl-PL" dirty="0" smtClean="0"/>
          </a:p>
          <a:p>
            <a:r>
              <a:rPr lang="en-US" dirty="0" smtClean="0"/>
              <a:t>Is there a universal way to test objects in constant conditions ?</a:t>
            </a:r>
            <a:endParaRPr lang="pl-PL" dirty="0" smtClean="0"/>
          </a:p>
          <a:p>
            <a:r>
              <a:rPr lang="en-US" dirty="0" smtClean="0"/>
              <a:t>How to find advantageous conditions for your image recognition algorithm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conception</a:t>
            </a:r>
            <a:endParaRPr lang="pl-P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3849377"/>
              </p:ext>
            </p:extLst>
          </p:nvPr>
        </p:nvGraphicFramePr>
        <p:xfrm>
          <a:off x="2195736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6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conception</a:t>
            </a:r>
            <a:endParaRPr lang="en-US" dirty="0"/>
          </a:p>
        </p:txBody>
      </p:sp>
      <p:grpSp>
        <p:nvGrpSpPr>
          <p:cNvPr id="61" name="Grupa 60"/>
          <p:cNvGrpSpPr/>
          <p:nvPr/>
        </p:nvGrpSpPr>
        <p:grpSpPr>
          <a:xfrm>
            <a:off x="467544" y="1844824"/>
            <a:ext cx="792088" cy="1080120"/>
            <a:chOff x="467544" y="1844824"/>
            <a:chExt cx="792088" cy="1080120"/>
          </a:xfrm>
        </p:grpSpPr>
        <p:sp>
          <p:nvSpPr>
            <p:cNvPr id="4" name="Prostokąt 3"/>
            <p:cNvSpPr/>
            <p:nvPr/>
          </p:nvSpPr>
          <p:spPr>
            <a:xfrm>
              <a:off x="46754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/>
            </a:solidFill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pole tekstowe 4"/>
            <p:cNvSpPr txBox="1"/>
            <p:nvPr/>
          </p:nvSpPr>
          <p:spPr>
            <a:xfrm>
              <a:off x="467544" y="226758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Config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8" name="Prostokąt 7"/>
          <p:cNvSpPr/>
          <p:nvPr/>
        </p:nvSpPr>
        <p:spPr>
          <a:xfrm>
            <a:off x="2915816" y="1844824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Generator</a:t>
            </a:r>
            <a:endParaRPr lang="pl-PL" dirty="0"/>
          </a:p>
        </p:txBody>
      </p:sp>
      <p:cxnSp>
        <p:nvCxnSpPr>
          <p:cNvPr id="13" name="Łącznik prosty ze strzałką 12"/>
          <p:cNvCxnSpPr/>
          <p:nvPr/>
        </p:nvCxnSpPr>
        <p:spPr>
          <a:xfrm>
            <a:off x="2339752" y="2354084"/>
            <a:ext cx="5681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1259632" y="2689461"/>
            <a:ext cx="1648240" cy="12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Grupa 47"/>
          <p:cNvGrpSpPr/>
          <p:nvPr/>
        </p:nvGrpSpPr>
        <p:grpSpPr>
          <a:xfrm flipV="1">
            <a:off x="6350966" y="2366294"/>
            <a:ext cx="237258" cy="45719"/>
            <a:chOff x="6516216" y="2544842"/>
            <a:chExt cx="524118" cy="9984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5" name="Elipsa 44"/>
            <p:cNvSpPr/>
            <p:nvPr/>
          </p:nvSpPr>
          <p:spPr>
            <a:xfrm>
              <a:off x="6516216" y="2544842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Elipsa 45"/>
            <p:cNvSpPr/>
            <p:nvPr/>
          </p:nvSpPr>
          <p:spPr>
            <a:xfrm>
              <a:off x="6728946" y="2544919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Elipsa 46"/>
            <p:cNvSpPr/>
            <p:nvPr/>
          </p:nvSpPr>
          <p:spPr>
            <a:xfrm>
              <a:off x="6948264" y="2552616"/>
              <a:ext cx="92070" cy="920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68" name="Łącznik prosty ze strzałką 67"/>
          <p:cNvCxnSpPr>
            <a:stCxn id="8" idx="3"/>
          </p:cNvCxnSpPr>
          <p:nvPr/>
        </p:nvCxnSpPr>
        <p:spPr>
          <a:xfrm flipV="1">
            <a:off x="4932040" y="2384013"/>
            <a:ext cx="504056" cy="8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Prostokąt 68"/>
          <p:cNvSpPr/>
          <p:nvPr/>
        </p:nvSpPr>
        <p:spPr>
          <a:xfrm>
            <a:off x="2907871" y="3281979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76" name="Łącznik łamany 75"/>
          <p:cNvCxnSpPr>
            <a:endCxn id="69" idx="3"/>
          </p:cNvCxnSpPr>
          <p:nvPr/>
        </p:nvCxnSpPr>
        <p:spPr>
          <a:xfrm rot="5400000">
            <a:off x="4927825" y="2553605"/>
            <a:ext cx="892640" cy="9001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Łącznik łamany 77"/>
          <p:cNvCxnSpPr/>
          <p:nvPr/>
        </p:nvCxnSpPr>
        <p:spPr>
          <a:xfrm rot="10800000" flipV="1">
            <a:off x="5084440" y="2848371"/>
            <a:ext cx="1932538" cy="601603"/>
          </a:xfrm>
          <a:prstGeom prst="bentConnector3">
            <a:avLst>
              <a:gd name="adj1" fmla="val 1174"/>
            </a:avLst>
          </a:prstGeom>
          <a:ln w="19050"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pole tekstowe 83"/>
          <p:cNvSpPr txBox="1"/>
          <p:nvPr/>
        </p:nvSpPr>
        <p:spPr>
          <a:xfrm>
            <a:off x="6033135" y="3087097"/>
            <a:ext cx="6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learn</a:t>
            </a:r>
            <a:endParaRPr lang="en-US" i="1" dirty="0"/>
          </a:p>
        </p:txBody>
      </p:sp>
      <p:grpSp>
        <p:nvGrpSpPr>
          <p:cNvPr id="41" name="Grupa 40"/>
          <p:cNvGrpSpPr/>
          <p:nvPr/>
        </p:nvGrpSpPr>
        <p:grpSpPr>
          <a:xfrm>
            <a:off x="6588224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ole tekstowe 43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ImageN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sp>
        <p:nvSpPr>
          <p:cNvPr id="98" name="Prostokąt 97"/>
          <p:cNvSpPr/>
          <p:nvPr/>
        </p:nvSpPr>
        <p:spPr>
          <a:xfrm>
            <a:off x="2915816" y="4797152"/>
            <a:ext cx="2016224" cy="1080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grpSp>
        <p:nvGrpSpPr>
          <p:cNvPr id="37" name="Grupa 36"/>
          <p:cNvGrpSpPr/>
          <p:nvPr/>
        </p:nvGrpSpPr>
        <p:grpSpPr>
          <a:xfrm>
            <a:off x="5436096" y="1700808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ole tekstowe 31"/>
            <p:cNvSpPr txBox="1"/>
            <p:nvPr/>
          </p:nvSpPr>
          <p:spPr>
            <a:xfrm>
              <a:off x="5436096" y="2187146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smtClean="0"/>
                <a:t>Image1 </a:t>
              </a:r>
              <a:endParaRPr lang="pl-PL" dirty="0"/>
            </a:p>
          </p:txBody>
        </p:sp>
      </p:grpSp>
      <p:cxnSp>
        <p:nvCxnSpPr>
          <p:cNvPr id="102" name="Łącznik łamany 101"/>
          <p:cNvCxnSpPr>
            <a:endCxn id="105" idx="3"/>
          </p:cNvCxnSpPr>
          <p:nvPr/>
        </p:nvCxnSpPr>
        <p:spPr>
          <a:xfrm rot="5400000">
            <a:off x="7125394" y="2988377"/>
            <a:ext cx="1445940" cy="93610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3" name="Grupa 102"/>
          <p:cNvGrpSpPr/>
          <p:nvPr/>
        </p:nvGrpSpPr>
        <p:grpSpPr>
          <a:xfrm>
            <a:off x="6588224" y="3573016"/>
            <a:ext cx="792088" cy="1080120"/>
            <a:chOff x="1547664" y="1772816"/>
            <a:chExt cx="792088" cy="1080120"/>
          </a:xfrm>
          <a:solidFill>
            <a:schemeClr val="accent3"/>
          </a:solidFill>
        </p:grpSpPr>
        <p:sp>
          <p:nvSpPr>
            <p:cNvPr id="104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ole tekstowe 104"/>
            <p:cNvSpPr txBox="1"/>
            <p:nvPr/>
          </p:nvSpPr>
          <p:spPr>
            <a:xfrm>
              <a:off x="1547664" y="2056033"/>
              <a:ext cx="7920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endParaRPr lang="pl-PL" dirty="0"/>
            </a:p>
          </p:txBody>
        </p:sp>
      </p:grpSp>
      <p:cxnSp>
        <p:nvCxnSpPr>
          <p:cNvPr id="108" name="Łącznik prosty ze strzałką 107"/>
          <p:cNvCxnSpPr>
            <a:endCxn id="111" idx="3"/>
          </p:cNvCxnSpPr>
          <p:nvPr/>
        </p:nvCxnSpPr>
        <p:spPr>
          <a:xfrm rot="5400000">
            <a:off x="6602469" y="3637129"/>
            <a:ext cx="2570149" cy="10144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9" name="Grupa 108"/>
          <p:cNvGrpSpPr/>
          <p:nvPr/>
        </p:nvGrpSpPr>
        <p:grpSpPr>
          <a:xfrm>
            <a:off x="6588224" y="4823052"/>
            <a:ext cx="792088" cy="1080120"/>
            <a:chOff x="1547664" y="1772816"/>
            <a:chExt cx="792088" cy="1080120"/>
          </a:xfrm>
          <a:solidFill>
            <a:schemeClr val="accent1"/>
          </a:solidFill>
        </p:grpSpPr>
        <p:sp>
          <p:nvSpPr>
            <p:cNvPr id="110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1" name="pole tekstowe 110"/>
            <p:cNvSpPr txBox="1"/>
            <p:nvPr/>
          </p:nvSpPr>
          <p:spPr>
            <a:xfrm>
              <a:off x="1547664" y="2056033"/>
              <a:ext cx="7920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Pose</a:t>
              </a:r>
              <a:r>
                <a:rPr lang="pl-PL" dirty="0" smtClean="0"/>
                <a:t> Test</a:t>
              </a:r>
              <a:endParaRPr lang="pl-PL" dirty="0"/>
            </a:p>
          </p:txBody>
        </p:sp>
      </p:grpSp>
      <p:cxnSp>
        <p:nvCxnSpPr>
          <p:cNvPr id="116" name="Łącznik prosty ze strzałką 115"/>
          <p:cNvCxnSpPr>
            <a:stCxn id="105" idx="1"/>
          </p:cNvCxnSpPr>
          <p:nvPr/>
        </p:nvCxnSpPr>
        <p:spPr>
          <a:xfrm flipH="1" flipV="1">
            <a:off x="4932040" y="4179398"/>
            <a:ext cx="165618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pole tekstowe 116"/>
          <p:cNvSpPr txBox="1"/>
          <p:nvPr/>
        </p:nvSpPr>
        <p:spPr>
          <a:xfrm>
            <a:off x="5562803" y="3810066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test</a:t>
            </a:r>
            <a:endParaRPr lang="pl-PL" i="1" dirty="0"/>
          </a:p>
        </p:txBody>
      </p:sp>
      <p:grpSp>
        <p:nvGrpSpPr>
          <p:cNvPr id="88" name="Grupa 87"/>
          <p:cNvGrpSpPr/>
          <p:nvPr/>
        </p:nvGrpSpPr>
        <p:grpSpPr>
          <a:xfrm>
            <a:off x="7920372" y="1705372"/>
            <a:ext cx="864096" cy="1147564"/>
            <a:chOff x="5436096" y="1844824"/>
            <a:chExt cx="864096" cy="114756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9" name="Prostokąt 3"/>
            <p:cNvSpPr/>
            <p:nvPr/>
          </p:nvSpPr>
          <p:spPr>
            <a:xfrm>
              <a:off x="5508104" y="1844824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0" name="Prostokąt 3"/>
            <p:cNvSpPr/>
            <p:nvPr/>
          </p:nvSpPr>
          <p:spPr>
            <a:xfrm>
              <a:off x="5436096" y="1912268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ln w="9525"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1" name="pole tekstowe 90"/>
            <p:cNvSpPr txBox="1"/>
            <p:nvPr/>
          </p:nvSpPr>
          <p:spPr>
            <a:xfrm>
              <a:off x="5436096" y="2200300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ImageTest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  <p:grpSp>
        <p:nvGrpSpPr>
          <p:cNvPr id="118" name="Grupa 117"/>
          <p:cNvGrpSpPr/>
          <p:nvPr/>
        </p:nvGrpSpPr>
        <p:grpSpPr>
          <a:xfrm>
            <a:off x="755576" y="3573016"/>
            <a:ext cx="792088" cy="1080120"/>
            <a:chOff x="1547664" y="1772816"/>
            <a:chExt cx="792088" cy="1080120"/>
          </a:xfrm>
          <a:solidFill>
            <a:schemeClr val="accent1"/>
          </a:solidFill>
        </p:grpSpPr>
        <p:sp>
          <p:nvSpPr>
            <p:cNvPr id="119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grpFill/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0" name="pole tekstowe 119"/>
            <p:cNvSpPr txBox="1"/>
            <p:nvPr/>
          </p:nvSpPr>
          <p:spPr>
            <a:xfrm>
              <a:off x="1547664" y="2175510"/>
              <a:ext cx="7920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Pose</a:t>
              </a:r>
              <a:endParaRPr lang="pl-PL" dirty="0"/>
            </a:p>
          </p:txBody>
        </p:sp>
      </p:grpSp>
      <p:cxnSp>
        <p:nvCxnSpPr>
          <p:cNvPr id="130" name="Łącznik prosty ze strzałką 129"/>
          <p:cNvCxnSpPr/>
          <p:nvPr/>
        </p:nvCxnSpPr>
        <p:spPr>
          <a:xfrm flipH="1">
            <a:off x="1547664" y="4179399"/>
            <a:ext cx="13602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Łącznik łamany 132"/>
          <p:cNvCxnSpPr/>
          <p:nvPr/>
        </p:nvCxnSpPr>
        <p:spPr>
          <a:xfrm>
            <a:off x="1151620" y="4653136"/>
            <a:ext cx="1764196" cy="776299"/>
          </a:xfrm>
          <a:prstGeom prst="bentConnector3">
            <a:avLst>
              <a:gd name="adj1" fmla="val -728"/>
            </a:avLst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Łącznik prosty ze strzałką 139"/>
          <p:cNvCxnSpPr>
            <a:stCxn id="111" idx="1"/>
          </p:cNvCxnSpPr>
          <p:nvPr/>
        </p:nvCxnSpPr>
        <p:spPr>
          <a:xfrm flipH="1">
            <a:off x="4924095" y="5429435"/>
            <a:ext cx="166412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Łącznik prosty ze strzałką 144"/>
          <p:cNvCxnSpPr>
            <a:stCxn id="98" idx="2"/>
          </p:cNvCxnSpPr>
          <p:nvPr/>
        </p:nvCxnSpPr>
        <p:spPr>
          <a:xfrm>
            <a:off x="3923928" y="5877272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3564599" y="6309320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result</a:t>
            </a:r>
            <a:endParaRPr lang="pl-PL" dirty="0"/>
          </a:p>
        </p:txBody>
      </p:sp>
      <p:grpSp>
        <p:nvGrpSpPr>
          <p:cNvPr id="62" name="Grupa 61"/>
          <p:cNvGrpSpPr/>
          <p:nvPr/>
        </p:nvGrpSpPr>
        <p:grpSpPr>
          <a:xfrm>
            <a:off x="1547664" y="1772816"/>
            <a:ext cx="792088" cy="1080120"/>
            <a:chOff x="1547664" y="1772816"/>
            <a:chExt cx="792088" cy="1080120"/>
          </a:xfrm>
        </p:grpSpPr>
        <p:sp>
          <p:nvSpPr>
            <p:cNvPr id="6" name="Prostokąt 3"/>
            <p:cNvSpPr/>
            <p:nvPr/>
          </p:nvSpPr>
          <p:spPr>
            <a:xfrm>
              <a:off x="1547664" y="1772816"/>
              <a:ext cx="792088" cy="1080120"/>
            </a:xfrm>
            <a:custGeom>
              <a:avLst/>
              <a:gdLst>
                <a:gd name="connsiteX0" fmla="*/ 0 w 576064"/>
                <a:gd name="connsiteY0" fmla="*/ 0 h 864096"/>
                <a:gd name="connsiteX1" fmla="*/ 576064 w 576064"/>
                <a:gd name="connsiteY1" fmla="*/ 0 h 864096"/>
                <a:gd name="connsiteX2" fmla="*/ 576064 w 576064"/>
                <a:gd name="connsiteY2" fmla="*/ 864096 h 864096"/>
                <a:gd name="connsiteX3" fmla="*/ 0 w 576064"/>
                <a:gd name="connsiteY3" fmla="*/ 864096 h 864096"/>
                <a:gd name="connsiteX4" fmla="*/ 0 w 576064"/>
                <a:gd name="connsiteY4" fmla="*/ 0 h 864096"/>
                <a:gd name="connsiteX0" fmla="*/ 432 w 576496"/>
                <a:gd name="connsiteY0" fmla="*/ 0 h 864096"/>
                <a:gd name="connsiteX1" fmla="*/ 576496 w 576496"/>
                <a:gd name="connsiteY1" fmla="*/ 0 h 864096"/>
                <a:gd name="connsiteX2" fmla="*/ 576496 w 576496"/>
                <a:gd name="connsiteY2" fmla="*/ 864096 h 864096"/>
                <a:gd name="connsiteX3" fmla="*/ 432 w 576496"/>
                <a:gd name="connsiteY3" fmla="*/ 864096 h 864096"/>
                <a:gd name="connsiteX4" fmla="*/ 0 w 576496"/>
                <a:gd name="connsiteY4" fmla="*/ 355456 h 864096"/>
                <a:gd name="connsiteX5" fmla="*/ 432 w 576496"/>
                <a:gd name="connsiteY5" fmla="*/ 0 h 864096"/>
                <a:gd name="connsiteX0" fmla="*/ 432 w 576496"/>
                <a:gd name="connsiteY0" fmla="*/ 10304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6" fmla="*/ 432 w 576496"/>
                <a:gd name="connsiteY6" fmla="*/ 10304 h 874400"/>
                <a:gd name="connsiteX0" fmla="*/ 0 w 576496"/>
                <a:gd name="connsiteY0" fmla="*/ 3657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365760 h 874400"/>
                <a:gd name="connsiteX0" fmla="*/ 0 w 576496"/>
                <a:gd name="connsiteY0" fmla="*/ 213360 h 874400"/>
                <a:gd name="connsiteX1" fmla="*/ 24384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  <a:gd name="connsiteX0" fmla="*/ 0 w 576496"/>
                <a:gd name="connsiteY0" fmla="*/ 213360 h 874400"/>
                <a:gd name="connsiteX1" fmla="*/ 121920 w 576496"/>
                <a:gd name="connsiteY1" fmla="*/ 0 h 874400"/>
                <a:gd name="connsiteX2" fmla="*/ 576496 w 576496"/>
                <a:gd name="connsiteY2" fmla="*/ 10304 h 874400"/>
                <a:gd name="connsiteX3" fmla="*/ 576496 w 576496"/>
                <a:gd name="connsiteY3" fmla="*/ 874400 h 874400"/>
                <a:gd name="connsiteX4" fmla="*/ 432 w 576496"/>
                <a:gd name="connsiteY4" fmla="*/ 874400 h 874400"/>
                <a:gd name="connsiteX5" fmla="*/ 0 w 576496"/>
                <a:gd name="connsiteY5" fmla="*/ 213360 h 87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96" h="874400">
                  <a:moveTo>
                    <a:pt x="0" y="213360"/>
                  </a:moveTo>
                  <a:lnTo>
                    <a:pt x="121920" y="0"/>
                  </a:lnTo>
                  <a:lnTo>
                    <a:pt x="576496" y="10304"/>
                  </a:lnTo>
                  <a:lnTo>
                    <a:pt x="576496" y="874400"/>
                  </a:lnTo>
                  <a:lnTo>
                    <a:pt x="432" y="87440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1547664" y="217551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 smtClean="0"/>
                <a:t>Scene</a:t>
              </a:r>
              <a:r>
                <a:rPr lang="pl-PL" dirty="0" smtClean="0"/>
                <a:t> 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0267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Technology </a:t>
            </a:r>
            <a:r>
              <a:rPr lang="pl-PL" dirty="0" err="1" smtClean="0"/>
              <a:t>used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248400" cy="438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Used technology</a:t>
            </a:r>
          </a:p>
          <a:p>
            <a:r>
              <a:rPr lang="pl-PL" dirty="0" smtClean="0"/>
              <a:t>C</a:t>
            </a:r>
            <a:r>
              <a:rPr lang="en-US" dirty="0" smtClean="0"/>
              <a:t>Python 2.7</a:t>
            </a:r>
            <a:endParaRPr lang="pl-PL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2.2 </a:t>
            </a:r>
            <a:r>
              <a:rPr lang="en-US" i="1" dirty="0" smtClean="0"/>
              <a:t>nightly build</a:t>
            </a:r>
            <a:endParaRPr lang="en-US" dirty="0" smtClean="0"/>
          </a:p>
          <a:p>
            <a:r>
              <a:rPr lang="en-US" dirty="0" smtClean="0"/>
              <a:t>Blender 2.57b </a:t>
            </a:r>
            <a:r>
              <a:rPr lang="pl-PL" dirty="0" smtClean="0"/>
              <a:t>OMP</a:t>
            </a:r>
          </a:p>
          <a:p>
            <a:r>
              <a:rPr lang="en-US" dirty="0" smtClean="0"/>
              <a:t>Lot of python stuff:</a:t>
            </a:r>
            <a:endParaRPr lang="pl-PL" dirty="0" smtClean="0"/>
          </a:p>
          <a:p>
            <a:pPr lvl="1"/>
            <a:r>
              <a:rPr lang="pl-PL" dirty="0" smtClean="0"/>
              <a:t>M</a:t>
            </a:r>
            <a:r>
              <a:rPr lang="en-US" dirty="0" err="1" smtClean="0"/>
              <a:t>ockito</a:t>
            </a:r>
            <a:endParaRPr lang="pl-PL" dirty="0" smtClean="0"/>
          </a:p>
          <a:p>
            <a:pPr lvl="1"/>
            <a:r>
              <a:rPr lang="en-US" dirty="0" err="1" smtClean="0"/>
              <a:t>Unittest</a:t>
            </a:r>
            <a:endParaRPr lang="pl-PL" dirty="0" smtClean="0"/>
          </a:p>
          <a:p>
            <a:pPr lvl="1"/>
            <a:r>
              <a:rPr lang="pl-PL" dirty="0" err="1" smtClean="0"/>
              <a:t>PyLint</a:t>
            </a:r>
            <a:endParaRPr lang="pl-PL" dirty="0"/>
          </a:p>
          <a:p>
            <a:pPr lvl="1"/>
            <a:r>
              <a:rPr lang="pl-PL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</a:t>
            </a:r>
            <a:r>
              <a:rPr lang="pl-PL" sz="1400" b="1" dirty="0" err="1">
                <a:solidFill>
                  <a:schemeClr val="accent6"/>
                </a:solidFill>
              </a:rPr>
              <a:t>PolarCoordinates</a:t>
            </a:r>
            <a:r>
              <a:rPr lang="pl-PL" sz="1400" b="1" dirty="0">
                <a:solidFill>
                  <a:schemeClr val="accent6"/>
                </a:solidFill>
              </a:rPr>
              <a:t>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AlfaStart</a:t>
            </a:r>
            <a:r>
              <a:rPr lang="pl-PL" sz="1400" dirty="0"/>
              <a:t>: 20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AlfaStop</a:t>
            </a:r>
            <a:r>
              <a:rPr lang="pl-PL" sz="1400" dirty="0"/>
              <a:t>: 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BetaStart</a:t>
            </a:r>
            <a:r>
              <a:rPr lang="pl-PL" sz="1400" dirty="0"/>
              <a:t>: 100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BetaStop</a:t>
            </a:r>
            <a:r>
              <a:rPr lang="pl-PL" sz="1400" dirty="0"/>
              <a:t>: 150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RadiusStart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RadiusStop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[File]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InputFileName</a:t>
            </a:r>
            <a:r>
              <a:rPr lang="pl-PL" sz="1400" dirty="0"/>
              <a:t> : </a:t>
            </a:r>
            <a:r>
              <a:rPr lang="pl-PL" sz="1400" dirty="0" err="1"/>
              <a:t>myFileName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InputFormat</a:t>
            </a:r>
            <a:r>
              <a:rPr lang="pl-PL" sz="1400" dirty="0"/>
              <a:t> : .</a:t>
            </a:r>
            <a:r>
              <a:rPr lang="pl-PL" sz="1400" dirty="0" err="1"/>
              <a:t>collada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OutputFormat</a:t>
            </a:r>
            <a:r>
              <a:rPr lang="pl-PL" sz="1400" dirty="0"/>
              <a:t>: .jpg</a:t>
            </a:r>
          </a:p>
        </p:txBody>
      </p:sp>
    </p:spTree>
    <p:extLst>
      <p:ext uri="{BB962C8B-B14F-4D97-AF65-F5344CB8AC3E}">
        <p14:creationId xmlns:p14="http://schemas.microsoft.com/office/powerpoint/2010/main" val="369934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Scene</a:t>
            </a:r>
            <a:r>
              <a:rPr lang="pl-PL" dirty="0" smtClean="0"/>
              <a:t> File – X3D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r="28238"/>
          <a:stretch/>
        </p:blipFill>
        <p:spPr>
          <a:xfrm>
            <a:off x="238539" y="2420888"/>
            <a:ext cx="8110332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Scene</a:t>
            </a:r>
            <a:r>
              <a:rPr lang="pl-PL" dirty="0"/>
              <a:t> File – </a:t>
            </a:r>
            <a:r>
              <a:rPr lang="pl-PL" dirty="0" smtClean="0"/>
              <a:t>COLLADA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/>
          <a:stretch/>
        </p:blipFill>
        <p:spPr>
          <a:xfrm>
            <a:off x="285750" y="1844824"/>
            <a:ext cx="7643992" cy="55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564904"/>
            <a:ext cx="8246690" cy="3856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Mod</Template>
  <TotalTime>267</TotalTime>
  <Words>254</Words>
  <Application>Microsoft Office PowerPoint</Application>
  <PresentationFormat>Pokaz na ekranie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Mod</vt:lpstr>
      <vt:lpstr>ALFIRT</vt:lpstr>
      <vt:lpstr>Object Pose Problem</vt:lpstr>
      <vt:lpstr>Why it can be useful?</vt:lpstr>
      <vt:lpstr>Main conception</vt:lpstr>
      <vt:lpstr>Main conception</vt:lpstr>
      <vt:lpstr>Technology used</vt:lpstr>
      <vt:lpstr>Configuration File</vt:lpstr>
      <vt:lpstr>Scene File – X3D</vt:lpstr>
      <vt:lpstr>Scene File – COLLADA</vt:lpstr>
      <vt:lpstr>Alfirt TAGs</vt:lpstr>
      <vt:lpstr>Rendering</vt:lpstr>
      <vt:lpstr>Rendering</vt:lpstr>
      <vt:lpstr>State of implementation</vt:lpstr>
      <vt:lpstr>Planned experiments</vt:lpstr>
      <vt:lpstr>Source Code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ALFIRT</dc:title>
  <dc:creator>Piotr Jessa</dc:creator>
  <cp:lastModifiedBy>Piotr Jessa</cp:lastModifiedBy>
  <cp:revision>165</cp:revision>
  <dcterms:created xsi:type="dcterms:W3CDTF">2011-06-15T19:49:09Z</dcterms:created>
  <dcterms:modified xsi:type="dcterms:W3CDTF">2011-06-16T09:32:43Z</dcterms:modified>
</cp:coreProperties>
</file>