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65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2012-05-15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Bitmap Index Compression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Piotr</a:t>
            </a:r>
            <a:r>
              <a:rPr lang="en-US" dirty="0" smtClean="0"/>
              <a:t> </a:t>
            </a:r>
            <a:r>
              <a:rPr lang="en-US" dirty="0" err="1" smtClean="0"/>
              <a:t>Jessa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6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Elias Delta Encoding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top of gamma encoding</a:t>
            </a:r>
          </a:p>
          <a:p>
            <a:r>
              <a:rPr lang="en-US" dirty="0" smtClean="0"/>
              <a:t>Not actually worth mentioning 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Lemire</a:t>
            </a:r>
            <a:r>
              <a:rPr lang="en-US" dirty="0" smtClean="0"/>
              <a:t> in some weak meaning the Delta Encoding is optimal </a:t>
            </a:r>
          </a:p>
        </p:txBody>
      </p:sp>
    </p:spTree>
    <p:extLst>
      <p:ext uri="{BB962C8B-B14F-4D97-AF65-F5344CB8AC3E}">
        <p14:creationId xmlns:p14="http://schemas.microsoft.com/office/powerpoint/2010/main" val="372948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RLE like algorithms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BBC (Byte aligned Bitmap Code):</a:t>
            </a:r>
            <a:endParaRPr lang="en-US" dirty="0" smtClean="0"/>
          </a:p>
          <a:p>
            <a:pPr lvl="1"/>
            <a:r>
              <a:rPr lang="en-US" dirty="0" smtClean="0"/>
              <a:t>Used by Oracle (1 – sided version)</a:t>
            </a:r>
          </a:p>
          <a:p>
            <a:pPr lvl="1"/>
            <a:r>
              <a:rPr lang="en-US" dirty="0" smtClean="0"/>
              <a:t>Invented in Oracle Corp</a:t>
            </a:r>
            <a:endParaRPr lang="en-US" dirty="0" smtClean="0"/>
          </a:p>
          <a:p>
            <a:pPr lvl="1"/>
            <a:r>
              <a:rPr lang="en-US" dirty="0" smtClean="0"/>
              <a:t>Example should go here !!!</a:t>
            </a:r>
          </a:p>
          <a:p>
            <a:r>
              <a:rPr lang="en-US" dirty="0" smtClean="0"/>
              <a:t>WAH (Word Aligned Hybrid):</a:t>
            </a:r>
            <a:endParaRPr lang="en-US" dirty="0" smtClean="0"/>
          </a:p>
          <a:p>
            <a:pPr lvl="1"/>
            <a:r>
              <a:rPr lang="en-US" dirty="0" smtClean="0"/>
              <a:t>Uses processor word instead of byte</a:t>
            </a:r>
          </a:p>
          <a:p>
            <a:pPr lvl="1"/>
            <a:r>
              <a:rPr lang="en-US" dirty="0" smtClean="0"/>
              <a:t>Optimizes speed not size</a:t>
            </a:r>
          </a:p>
          <a:p>
            <a:pPr lvl="1"/>
            <a:r>
              <a:rPr lang="en-US" dirty="0" smtClean="0"/>
              <a:t>Up to 12 times faster query return time than BBC</a:t>
            </a:r>
            <a:endParaRPr lang="en-US" dirty="0"/>
          </a:p>
          <a:p>
            <a:r>
              <a:rPr lang="en-US" dirty="0" smtClean="0"/>
              <a:t>VLC (Variable Length Coding):</a:t>
            </a:r>
          </a:p>
          <a:p>
            <a:pPr lvl="1"/>
            <a:r>
              <a:rPr lang="en-US" dirty="0" smtClean="0"/>
              <a:t>Adaptive WAH</a:t>
            </a:r>
          </a:p>
          <a:p>
            <a:pPr lvl="1"/>
            <a:r>
              <a:rPr lang="en-US" dirty="0" smtClean="0"/>
              <a:t>Might  be faster</a:t>
            </a:r>
            <a:endParaRPr lang="en-US" dirty="0"/>
          </a:p>
          <a:p>
            <a:r>
              <a:rPr lang="en-US" dirty="0" smtClean="0"/>
              <a:t>Position List WAH:</a:t>
            </a:r>
          </a:p>
          <a:p>
            <a:pPr lvl="1"/>
            <a:r>
              <a:rPr lang="en-US" dirty="0" smtClean="0"/>
              <a:t>Smaller than WAH equally fast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81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definition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such as: B</a:t>
            </a:r>
            <a:r>
              <a:rPr lang="en-US" baseline="-25000" dirty="0" smtClean="0"/>
              <a:t>1</a:t>
            </a:r>
            <a:r>
              <a:rPr lang="en-US" dirty="0" smtClean="0"/>
              <a:t> v B</a:t>
            </a:r>
            <a:r>
              <a:rPr lang="en-US" baseline="-25000" dirty="0"/>
              <a:t>2</a:t>
            </a:r>
            <a:r>
              <a:rPr lang="en-US" dirty="0" smtClean="0"/>
              <a:t> or 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^ 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 in time: O(|B</a:t>
            </a:r>
            <a:r>
              <a:rPr lang="en-US" baseline="-25000" dirty="0" smtClean="0"/>
              <a:t>1</a:t>
            </a:r>
            <a:r>
              <a:rPr lang="en-US" dirty="0" smtClean="0"/>
              <a:t>| + |B</a:t>
            </a:r>
            <a:r>
              <a:rPr lang="en-US" baseline="-25000" dirty="0" smtClean="0"/>
              <a:t>2</a:t>
            </a:r>
            <a:r>
              <a:rPr lang="en-US" dirty="0" smtClean="0"/>
              <a:t>|)</a:t>
            </a:r>
          </a:p>
          <a:p>
            <a:r>
              <a:rPr lang="en-US" dirty="0" smtClean="0"/>
              <a:t>All RLE – like indices </a:t>
            </a:r>
            <a:r>
              <a:rPr lang="en-US" b="1" dirty="0" smtClean="0"/>
              <a:t>are sorting aware</a:t>
            </a:r>
          </a:p>
          <a:p>
            <a:r>
              <a:rPr lang="en-US" dirty="0" smtClean="0"/>
              <a:t>Finding the best sorting is NP-hard [</a:t>
            </a:r>
            <a:r>
              <a:rPr lang="en-US" dirty="0" err="1" smtClean="0"/>
              <a:t>Lemire</a:t>
            </a:r>
            <a:r>
              <a:rPr lang="en-US" dirty="0" smtClean="0"/>
              <a:t> et al. 2009]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6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tricks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of N encoding</a:t>
            </a:r>
          </a:p>
          <a:p>
            <a:r>
              <a:rPr lang="en-US" dirty="0"/>
              <a:t>Hierarchical </a:t>
            </a:r>
            <a:r>
              <a:rPr lang="en-US" dirty="0" smtClean="0"/>
              <a:t>indexes</a:t>
            </a:r>
          </a:p>
          <a:p>
            <a:r>
              <a:rPr lang="en-US" dirty="0" smtClean="0"/>
              <a:t>Sorting orders:</a:t>
            </a:r>
          </a:p>
          <a:p>
            <a:pPr lvl="1"/>
            <a:r>
              <a:rPr lang="en-US" dirty="0"/>
              <a:t>Lexicographical order</a:t>
            </a:r>
            <a:endParaRPr lang="en-US" dirty="0" smtClean="0"/>
          </a:p>
          <a:p>
            <a:pPr lvl="1"/>
            <a:r>
              <a:rPr lang="en-US" dirty="0" smtClean="0"/>
              <a:t>Grey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Lemur </a:t>
            </a:r>
            <a:r>
              <a:rPr lang="en-US" dirty="0"/>
              <a:t>Bitmap Index: </a:t>
            </a:r>
            <a:r>
              <a:rPr lang="en-US" sz="2000" i="1" dirty="0"/>
              <a:t>http</a:t>
            </a:r>
            <a:r>
              <a:rPr lang="en-US" sz="2000" i="1" dirty="0" smtClean="0"/>
              <a:t>://code.google.com/p/lemurbitmapindex</a:t>
            </a:r>
          </a:p>
          <a:p>
            <a:r>
              <a:rPr lang="en-US" dirty="0" err="1" smtClean="0"/>
              <a:t>FastBit</a:t>
            </a:r>
            <a:r>
              <a:rPr lang="en-US" dirty="0" smtClean="0"/>
              <a:t>: </a:t>
            </a:r>
            <a:r>
              <a:rPr lang="en-US" sz="2000" i="1" dirty="0"/>
              <a:t>http://crd-legacy.lbl.gov/~kewu/fastbit/</a:t>
            </a:r>
          </a:p>
          <a:p>
            <a:r>
              <a:rPr lang="en-US" dirty="0" err="1" smtClean="0"/>
              <a:t>JavaEWAH</a:t>
            </a:r>
            <a:r>
              <a:rPr lang="en-US" dirty="0"/>
              <a:t>: </a:t>
            </a:r>
            <a:r>
              <a:rPr lang="en-US" sz="2000" i="1" dirty="0"/>
              <a:t>http://code.google.com/p/javaewah/</a:t>
            </a:r>
            <a:endParaRPr lang="en-US" sz="2000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bitmap index?</a:t>
            </a:r>
          </a:p>
          <a:p>
            <a:r>
              <a:rPr lang="en-US" dirty="0" smtClean="0"/>
              <a:t>Where </a:t>
            </a:r>
            <a:r>
              <a:rPr lang="en-US" dirty="0" smtClean="0"/>
              <a:t>is </a:t>
            </a:r>
            <a:r>
              <a:rPr lang="en-US" dirty="0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used?</a:t>
            </a:r>
          </a:p>
          <a:p>
            <a:pPr lvl="1"/>
            <a:r>
              <a:rPr lang="en-US" dirty="0" smtClean="0"/>
              <a:t>Column indexes for OLTP databases</a:t>
            </a:r>
          </a:p>
          <a:p>
            <a:pPr lvl="1"/>
            <a:r>
              <a:rPr lang="en-US" dirty="0" smtClean="0"/>
              <a:t>OLAP fact tables and data mining algorithms</a:t>
            </a:r>
          </a:p>
          <a:p>
            <a:r>
              <a:rPr lang="en-US" dirty="0" smtClean="0"/>
              <a:t>Why compress it?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can we </a:t>
            </a:r>
            <a:r>
              <a:rPr lang="en-US" dirty="0" smtClean="0"/>
              <a:t>compress it efficiently ?</a:t>
            </a:r>
          </a:p>
          <a:p>
            <a:r>
              <a:rPr lang="en-US" dirty="0" smtClean="0"/>
              <a:t>What does efficient compression really mean ?</a:t>
            </a:r>
          </a:p>
          <a:p>
            <a:r>
              <a:rPr lang="en-US" dirty="0" smtClean="0"/>
              <a:t>Typical Algorithms of Compression:</a:t>
            </a:r>
          </a:p>
          <a:p>
            <a:pPr lvl="1"/>
            <a:r>
              <a:rPr lang="en-US" dirty="0" smtClean="0"/>
              <a:t>RLE</a:t>
            </a:r>
          </a:p>
          <a:p>
            <a:pPr lvl="1"/>
            <a:r>
              <a:rPr lang="en-US" dirty="0" smtClean="0"/>
              <a:t>Delta / Gamma codes</a:t>
            </a:r>
          </a:p>
          <a:p>
            <a:pPr lvl="1"/>
            <a:r>
              <a:rPr lang="en-US" dirty="0" smtClean="0"/>
              <a:t>BBC</a:t>
            </a:r>
          </a:p>
          <a:p>
            <a:pPr lvl="1"/>
            <a:r>
              <a:rPr lang="en-US" dirty="0" smtClean="0"/>
              <a:t>WAH</a:t>
            </a:r>
          </a:p>
          <a:p>
            <a:r>
              <a:rPr lang="en-US" dirty="0" smtClean="0"/>
              <a:t>Sorting </a:t>
            </a:r>
            <a:r>
              <a:rPr lang="en-US" dirty="0" smtClean="0"/>
              <a:t>values</a:t>
            </a:r>
            <a:endParaRPr lang="en-US" dirty="0" smtClean="0"/>
          </a:p>
          <a:p>
            <a:r>
              <a:rPr lang="en-US" dirty="0" smtClean="0"/>
              <a:t>What about: Huffman, Arithmetic Coding, LZ77 ?</a:t>
            </a:r>
          </a:p>
        </p:txBody>
      </p:sp>
    </p:spTree>
    <p:extLst>
      <p:ext uri="{BB962C8B-B14F-4D97-AF65-F5344CB8AC3E}">
        <p14:creationId xmlns:p14="http://schemas.microsoft.com/office/powerpoint/2010/main" val="2701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 smtClean="0"/>
              <a:t>Lemire</a:t>
            </a:r>
            <a:r>
              <a:rPr lang="en-US" dirty="0" smtClean="0"/>
              <a:t> presentations about OLAP and </a:t>
            </a:r>
            <a:r>
              <a:rPr lang="en-US" b="1" dirty="0" smtClean="0"/>
              <a:t>indices / </a:t>
            </a:r>
            <a:r>
              <a:rPr lang="en-US" b="1" dirty="0" smtClean="0"/>
              <a:t>indexes</a:t>
            </a:r>
          </a:p>
          <a:p>
            <a:r>
              <a:rPr lang="en-US" dirty="0"/>
              <a:t>US Patents: </a:t>
            </a:r>
            <a:r>
              <a:rPr lang="en-US" i="1" dirty="0"/>
              <a:t>US6831575, </a:t>
            </a:r>
            <a:r>
              <a:rPr lang="en-US" i="1" dirty="0" smtClean="0"/>
              <a:t>US5363098 </a:t>
            </a:r>
          </a:p>
          <a:p>
            <a:r>
              <a:rPr lang="en-US" dirty="0" smtClean="0"/>
              <a:t>Some Articles: </a:t>
            </a:r>
            <a:r>
              <a:rPr lang="en-US" i="1" dirty="0" err="1" smtClean="0"/>
              <a:t>Kesheng</a:t>
            </a:r>
            <a:r>
              <a:rPr lang="en-US" i="1" dirty="0" smtClean="0"/>
              <a:t> Wu et al.</a:t>
            </a:r>
            <a:endParaRPr lang="en-US" dirty="0"/>
          </a:p>
          <a:p>
            <a:r>
              <a:rPr lang="en-US" dirty="0" smtClean="0"/>
              <a:t>Fast </a:t>
            </a:r>
            <a:r>
              <a:rPr lang="en-US" dirty="0"/>
              <a:t>Bit </a:t>
            </a:r>
            <a:endParaRPr lang="en-US" dirty="0" smtClean="0"/>
          </a:p>
          <a:p>
            <a:r>
              <a:rPr lang="en-US" dirty="0" smtClean="0"/>
              <a:t>Wikipedia</a:t>
            </a:r>
            <a:endParaRPr lang="en-US" dirty="0" smtClean="0"/>
          </a:p>
          <a:p>
            <a:r>
              <a:rPr lang="en-US" dirty="0" smtClean="0"/>
              <a:t>Oracle Documentation </a:t>
            </a:r>
            <a:r>
              <a:rPr lang="en-US" dirty="0" smtClean="0"/>
              <a:t>;)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values for </a:t>
            </a:r>
            <a:r>
              <a:rPr lang="en-US" i="1" dirty="0" smtClean="0"/>
              <a:t>L</a:t>
            </a:r>
            <a:r>
              <a:rPr lang="en-US" dirty="0" smtClean="0"/>
              <a:t> distinct values </a:t>
            </a:r>
          </a:p>
          <a:p>
            <a:r>
              <a:rPr lang="en-US" i="1" dirty="0" err="1" smtClean="0"/>
              <a:t>nL</a:t>
            </a:r>
            <a:r>
              <a:rPr lang="en-US" i="1" dirty="0" smtClean="0"/>
              <a:t> </a:t>
            </a:r>
            <a:r>
              <a:rPr lang="en-US" dirty="0" smtClean="0"/>
              <a:t>bits</a:t>
            </a:r>
          </a:p>
          <a:p>
            <a:r>
              <a:rPr lang="en-US" i="1" dirty="0" smtClean="0"/>
              <a:t>L </a:t>
            </a:r>
            <a:r>
              <a:rPr lang="en-US" dirty="0" smtClean="0"/>
              <a:t>= 10</a:t>
            </a:r>
            <a:r>
              <a:rPr lang="en-US" baseline="30000" dirty="0" smtClean="0"/>
              <a:t>4</a:t>
            </a:r>
            <a:r>
              <a:rPr lang="en-US" dirty="0" smtClean="0"/>
              <a:t> , </a:t>
            </a:r>
            <a:r>
              <a:rPr lang="en-US" i="1" dirty="0" smtClean="0"/>
              <a:t>n</a:t>
            </a:r>
            <a:r>
              <a:rPr lang="en-US" dirty="0" smtClean="0"/>
              <a:t> = 10</a:t>
            </a:r>
            <a:r>
              <a:rPr lang="en-US" baseline="30000" dirty="0" smtClean="0"/>
              <a:t>6 </a:t>
            </a:r>
            <a:endParaRPr lang="en-US" i="1" baseline="30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96379"/>
              </p:ext>
            </p:extLst>
          </p:nvPr>
        </p:nvGraphicFramePr>
        <p:xfrm>
          <a:off x="1187624" y="1367016"/>
          <a:ext cx="5784306" cy="299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051"/>
                <a:gridCol w="964051"/>
                <a:gridCol w="964051"/>
                <a:gridCol w="964051"/>
                <a:gridCol w="964051"/>
                <a:gridCol w="964051"/>
              </a:tblGrid>
              <a:tr h="3747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3747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47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47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47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47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47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47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Where used:</a:t>
            </a:r>
          </a:p>
          <a:p>
            <a:r>
              <a:rPr lang="en-US" i="1" dirty="0" smtClean="0"/>
              <a:t>joins</a:t>
            </a:r>
            <a:r>
              <a:rPr lang="en-US" dirty="0" smtClean="0"/>
              <a:t> between tables on the dense attribute</a:t>
            </a:r>
          </a:p>
          <a:p>
            <a:r>
              <a:rPr lang="en-US" dirty="0" smtClean="0"/>
              <a:t>searching for </a:t>
            </a:r>
            <a:r>
              <a:rPr lang="en-US" i="1" dirty="0" smtClean="0"/>
              <a:t>exact</a:t>
            </a:r>
            <a:r>
              <a:rPr lang="en-US" dirty="0" smtClean="0"/>
              <a:t> attribute value in complex queries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Constraints:</a:t>
            </a:r>
          </a:p>
          <a:p>
            <a:r>
              <a:rPr lang="en-US" dirty="0" smtClean="0"/>
              <a:t>The amount of values of indexed column should be &lt; 1% of rows </a:t>
            </a:r>
            <a:r>
              <a:rPr lang="en-US" i="1" dirty="0" smtClean="0"/>
              <a:t>(by Oracle documentation)</a:t>
            </a:r>
            <a:endParaRPr lang="en-US" dirty="0" smtClean="0"/>
          </a:p>
          <a:p>
            <a:r>
              <a:rPr lang="en-US" dirty="0" smtClean="0"/>
              <a:t>Slow DML operations</a:t>
            </a:r>
          </a:p>
          <a:p>
            <a:r>
              <a:rPr lang="en-US" dirty="0" smtClean="0"/>
              <a:t>Very slow </a:t>
            </a:r>
            <a:r>
              <a:rPr lang="en-US" i="1" dirty="0" smtClean="0"/>
              <a:t>alter table </a:t>
            </a:r>
            <a:r>
              <a:rPr lang="en-US" dirty="0" smtClean="0"/>
              <a:t>stuff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3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3566" r="2102" b="3024"/>
          <a:stretch/>
        </p:blipFill>
        <p:spPr>
          <a:xfrm>
            <a:off x="589085" y="1230923"/>
            <a:ext cx="7139354" cy="5319346"/>
          </a:xfrm>
        </p:spPr>
      </p:pic>
    </p:spTree>
    <p:extLst>
      <p:ext uri="{BB962C8B-B14F-4D97-AF65-F5344CB8AC3E}">
        <p14:creationId xmlns:p14="http://schemas.microsoft.com/office/powerpoint/2010/main" val="16505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goal of the compression </a:t>
            </a:r>
            <a:r>
              <a:rPr lang="en-US" dirty="0"/>
              <a:t>?</a:t>
            </a:r>
            <a:endParaRPr lang="en-US" dirty="0" smtClean="0"/>
          </a:p>
          <a:p>
            <a:pPr indent="-342900"/>
            <a:r>
              <a:rPr lang="en-US" dirty="0" smtClean="0"/>
              <a:t>Size</a:t>
            </a:r>
          </a:p>
          <a:p>
            <a:pPr indent="-342900"/>
            <a:r>
              <a:rPr lang="en-US" dirty="0" smtClean="0"/>
              <a:t>Efficiency</a:t>
            </a:r>
          </a:p>
          <a:p>
            <a:pPr indent="-342900"/>
            <a:r>
              <a:rPr lang="en-US" dirty="0"/>
              <a:t>OLTP versus OLAP </a:t>
            </a:r>
            <a:r>
              <a:rPr lang="en-US" dirty="0" smtClean="0"/>
              <a:t>goals differ</a:t>
            </a:r>
          </a:p>
          <a:p>
            <a:pPr indent="-342900"/>
            <a:r>
              <a:rPr lang="en-US" dirty="0" smtClean="0"/>
              <a:t>OLTP withstands with B+ tree indices</a:t>
            </a:r>
          </a:p>
          <a:p>
            <a:pPr indent="-342900"/>
            <a:r>
              <a:rPr lang="en-US" dirty="0" smtClean="0"/>
              <a:t>OLAP can not</a:t>
            </a:r>
          </a:p>
          <a:p>
            <a:pPr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9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Run Length Encoding: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11111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111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5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Can be worse than no encoding: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en-US" dirty="0" smtClean="0"/>
              <a:t> -&gt; </a:t>
            </a:r>
            <a:r>
              <a:rPr lang="en-US" i="1" dirty="0" smtClean="0">
                <a:solidFill>
                  <a:srgbClr val="FF0000"/>
                </a:solidFill>
              </a:rPr>
              <a:t>[00000010]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9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Elias Gamma </a:t>
            </a:r>
            <a:r>
              <a:rPr lang="en-US" dirty="0" smtClean="0"/>
              <a:t>Encoding	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no more than </a:t>
            </a:r>
            <a:r>
              <a:rPr lang="en-US" i="1" dirty="0" smtClean="0"/>
              <a:t>c </a:t>
            </a:r>
            <a:r>
              <a:rPr lang="en-US" dirty="0" smtClean="0"/>
              <a:t>log </a:t>
            </a:r>
            <a:r>
              <a:rPr lang="en-US" i="1" dirty="0" smtClean="0"/>
              <a:t>x </a:t>
            </a:r>
            <a:r>
              <a:rPr lang="en-US" dirty="0" smtClean="0"/>
              <a:t>bits to represent </a:t>
            </a:r>
            <a:r>
              <a:rPr lang="en-US" dirty="0" smtClean="0"/>
              <a:t>value</a:t>
            </a:r>
          </a:p>
          <a:p>
            <a:pPr marL="114300" indent="0">
              <a:buNone/>
            </a:pPr>
            <a:endParaRPr lang="en-US" sz="1200" dirty="0" smtClean="0"/>
          </a:p>
          <a:p>
            <a:pPr marL="411480" lvl="1" indent="0">
              <a:buNone/>
            </a:pPr>
            <a:r>
              <a:rPr lang="en-US" sz="1900" dirty="0"/>
              <a:t>1 = 2</a:t>
            </a:r>
            <a:r>
              <a:rPr lang="en-US" sz="1900" baseline="30000" dirty="0"/>
              <a:t>0</a:t>
            </a:r>
            <a:r>
              <a:rPr lang="en-US" sz="1900" dirty="0"/>
              <a:t> + 0 	1 	1/2</a:t>
            </a:r>
          </a:p>
          <a:p>
            <a:pPr marL="411480" lvl="1" indent="0">
              <a:buNone/>
            </a:pPr>
            <a:r>
              <a:rPr lang="en-US" sz="1900" dirty="0"/>
              <a:t>2 = 2</a:t>
            </a:r>
            <a:r>
              <a:rPr lang="en-US" sz="1900" baseline="30000" dirty="0"/>
              <a:t>1</a:t>
            </a:r>
            <a:r>
              <a:rPr lang="en-US" sz="1900" dirty="0"/>
              <a:t> + 0 	010 	1/8</a:t>
            </a:r>
          </a:p>
          <a:p>
            <a:pPr marL="411480" lvl="1" indent="0">
              <a:buNone/>
            </a:pPr>
            <a:r>
              <a:rPr lang="en-US" sz="1900" dirty="0"/>
              <a:t>3 = 2</a:t>
            </a:r>
            <a:r>
              <a:rPr lang="en-US" sz="1900" baseline="30000" dirty="0"/>
              <a:t>1</a:t>
            </a:r>
            <a:r>
              <a:rPr lang="en-US" sz="1900" dirty="0"/>
              <a:t> + 1 	011 	1/8</a:t>
            </a:r>
          </a:p>
          <a:p>
            <a:pPr marL="411480" lvl="1" indent="0">
              <a:buNone/>
            </a:pPr>
            <a:r>
              <a:rPr lang="en-US" sz="1900" dirty="0"/>
              <a:t>4 = 2</a:t>
            </a:r>
            <a:r>
              <a:rPr lang="en-US" sz="1900" baseline="30000" dirty="0"/>
              <a:t>2</a:t>
            </a:r>
            <a:r>
              <a:rPr lang="en-US" sz="1900" dirty="0"/>
              <a:t> + 0 	00100 	1/32</a:t>
            </a:r>
          </a:p>
          <a:p>
            <a:pPr marL="411480" lvl="1" indent="0">
              <a:buNone/>
            </a:pPr>
            <a:r>
              <a:rPr lang="en-US" sz="1900" dirty="0"/>
              <a:t>5 = 2</a:t>
            </a:r>
            <a:r>
              <a:rPr lang="en-US" sz="1900" baseline="30000" dirty="0"/>
              <a:t>2</a:t>
            </a:r>
            <a:r>
              <a:rPr lang="en-US" sz="1900" dirty="0"/>
              <a:t> + 1 	00101 	1/32</a:t>
            </a:r>
          </a:p>
          <a:p>
            <a:pPr marL="411480" lvl="1" indent="0">
              <a:buNone/>
            </a:pPr>
            <a:r>
              <a:rPr lang="en-US" sz="1900" dirty="0"/>
              <a:t>6 = 2</a:t>
            </a:r>
            <a:r>
              <a:rPr lang="en-US" sz="1900" baseline="30000" dirty="0"/>
              <a:t>2</a:t>
            </a:r>
            <a:r>
              <a:rPr lang="en-US" sz="1900" dirty="0"/>
              <a:t> + 2 	00110 	1/32</a:t>
            </a:r>
          </a:p>
          <a:p>
            <a:pPr marL="411480" lvl="1" indent="0">
              <a:buNone/>
            </a:pPr>
            <a:r>
              <a:rPr lang="en-US" sz="1900" dirty="0"/>
              <a:t>7 = 2</a:t>
            </a:r>
            <a:r>
              <a:rPr lang="en-US" sz="1900" baseline="30000" dirty="0"/>
              <a:t>2</a:t>
            </a:r>
            <a:r>
              <a:rPr lang="en-US" sz="1900" dirty="0"/>
              <a:t> + 3 	00111 	1/32</a:t>
            </a:r>
          </a:p>
          <a:p>
            <a:pPr marL="411480" lvl="1" indent="0">
              <a:buNone/>
            </a:pPr>
            <a:r>
              <a:rPr lang="en-US" sz="1900" dirty="0"/>
              <a:t>8 = 2</a:t>
            </a:r>
            <a:r>
              <a:rPr lang="en-US" sz="1900" baseline="30000" dirty="0"/>
              <a:t>3</a:t>
            </a:r>
            <a:r>
              <a:rPr lang="en-US" sz="1900" dirty="0"/>
              <a:t> + 0 	0001000 	1/128</a:t>
            </a:r>
          </a:p>
          <a:p>
            <a:pPr marL="411480" lvl="1" indent="0">
              <a:buNone/>
            </a:pPr>
            <a:r>
              <a:rPr lang="en-US" sz="1900" dirty="0"/>
              <a:t>9 = 2</a:t>
            </a:r>
            <a:r>
              <a:rPr lang="en-US" sz="1900" baseline="30000" dirty="0"/>
              <a:t>3</a:t>
            </a:r>
            <a:r>
              <a:rPr lang="en-US" sz="1900" dirty="0"/>
              <a:t> + 1 	0001001 	1/128</a:t>
            </a:r>
          </a:p>
          <a:p>
            <a:pPr marL="411480" lvl="1" indent="0">
              <a:buNone/>
            </a:pPr>
            <a:r>
              <a:rPr lang="en-US" sz="1900" dirty="0"/>
              <a:t>10 = 2</a:t>
            </a:r>
            <a:r>
              <a:rPr lang="en-US" sz="1900" baseline="30000" dirty="0"/>
              <a:t>3</a:t>
            </a:r>
            <a:r>
              <a:rPr lang="en-US" sz="1900" dirty="0"/>
              <a:t> + 2 	0001010 	1/128</a:t>
            </a:r>
          </a:p>
          <a:p>
            <a:pPr marL="411480" lvl="1" indent="0">
              <a:buNone/>
            </a:pPr>
            <a:r>
              <a:rPr lang="en-US" sz="1900" dirty="0"/>
              <a:t>11 = 2</a:t>
            </a:r>
            <a:r>
              <a:rPr lang="en-US" sz="1900" baseline="30000" dirty="0"/>
              <a:t>3</a:t>
            </a:r>
            <a:r>
              <a:rPr lang="en-US" sz="1900" dirty="0"/>
              <a:t> + 3 	0001011 	1/128</a:t>
            </a:r>
          </a:p>
          <a:p>
            <a:pPr marL="411480" lvl="1" indent="0">
              <a:buNone/>
            </a:pPr>
            <a:r>
              <a:rPr lang="en-US" sz="1900" dirty="0"/>
              <a:t>12 = 2</a:t>
            </a:r>
            <a:r>
              <a:rPr lang="en-US" sz="1900" baseline="30000" dirty="0"/>
              <a:t>3</a:t>
            </a:r>
            <a:r>
              <a:rPr lang="en-US" sz="1900" dirty="0"/>
              <a:t> + 4 	0001100 	1/128</a:t>
            </a:r>
          </a:p>
          <a:p>
            <a:pPr marL="411480" lvl="1" indent="0">
              <a:buNone/>
            </a:pPr>
            <a:r>
              <a:rPr lang="en-US" sz="1900" dirty="0"/>
              <a:t>13 = 2</a:t>
            </a:r>
            <a:r>
              <a:rPr lang="en-US" sz="1900" baseline="30000" dirty="0"/>
              <a:t>3</a:t>
            </a:r>
            <a:r>
              <a:rPr lang="en-US" sz="1900" dirty="0"/>
              <a:t> + 5 	0001101 	1/128</a:t>
            </a:r>
          </a:p>
          <a:p>
            <a:pPr marL="411480" lvl="1" indent="0">
              <a:buNone/>
            </a:pPr>
            <a:r>
              <a:rPr lang="en-US" sz="1900" dirty="0"/>
              <a:t>14 = 2</a:t>
            </a:r>
            <a:r>
              <a:rPr lang="en-US" sz="1900" baseline="30000" dirty="0"/>
              <a:t>3</a:t>
            </a:r>
            <a:r>
              <a:rPr lang="en-US" sz="1900" dirty="0"/>
              <a:t> + 6 	0001110 	1/128</a:t>
            </a:r>
          </a:p>
          <a:p>
            <a:pPr marL="411480" lvl="1" indent="0">
              <a:buNone/>
            </a:pPr>
            <a:r>
              <a:rPr lang="en-US" sz="1900" dirty="0"/>
              <a:t>15 = 2</a:t>
            </a:r>
            <a:r>
              <a:rPr lang="en-US" sz="1900" baseline="30000" dirty="0"/>
              <a:t>3</a:t>
            </a:r>
            <a:r>
              <a:rPr lang="en-US" sz="1900" dirty="0"/>
              <a:t> + 7 	0001111 	1/128</a:t>
            </a:r>
          </a:p>
          <a:p>
            <a:pPr marL="411480" lvl="1" indent="0">
              <a:buNone/>
            </a:pPr>
            <a:r>
              <a:rPr lang="en-US" sz="1900" dirty="0"/>
              <a:t>16 = 2</a:t>
            </a:r>
            <a:r>
              <a:rPr lang="en-US" sz="1900" baseline="30000" dirty="0"/>
              <a:t>4</a:t>
            </a:r>
            <a:r>
              <a:rPr lang="en-US" sz="1900" dirty="0"/>
              <a:t> + 0 	000010000 	1/512</a:t>
            </a:r>
          </a:p>
          <a:p>
            <a:pPr marL="411480" lvl="1" indent="0">
              <a:buNone/>
            </a:pPr>
            <a:r>
              <a:rPr lang="en-US" sz="1900" dirty="0"/>
              <a:t>17 = 2</a:t>
            </a:r>
            <a:r>
              <a:rPr lang="en-US" sz="1900" baseline="30000" dirty="0"/>
              <a:t>4</a:t>
            </a:r>
            <a:r>
              <a:rPr lang="en-US" sz="1900" dirty="0"/>
              <a:t> + 1 	000010001 	1/512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427911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yleganie">
  <a:themeElements>
    <a:clrScheme name="Przylegani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akiet 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ylegani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732</TotalTime>
  <Words>463</Words>
  <Application>Microsoft Office PowerPoint</Application>
  <PresentationFormat>Pokaz na ekranie (4:3)</PresentationFormat>
  <Paragraphs>164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Przyleganie</vt:lpstr>
      <vt:lpstr>Bitmap Index Compression</vt:lpstr>
      <vt:lpstr>Agenda</vt:lpstr>
      <vt:lpstr>Sources</vt:lpstr>
      <vt:lpstr>Bitmap Index</vt:lpstr>
      <vt:lpstr>OLTP</vt:lpstr>
      <vt:lpstr>OLAP</vt:lpstr>
      <vt:lpstr>Challenges</vt:lpstr>
      <vt:lpstr>RLE</vt:lpstr>
      <vt:lpstr>Elias Gamma Encoding </vt:lpstr>
      <vt:lpstr>Elias Delta Encoding</vt:lpstr>
      <vt:lpstr>Aligned RLE like algorithms</vt:lpstr>
      <vt:lpstr>Efficiency definition</vt:lpstr>
      <vt:lpstr>Some tricks</vt:lpstr>
      <vt:lpstr>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Bitmpa Index Compression</dc:title>
  <cp:lastModifiedBy>Piotr Jessa</cp:lastModifiedBy>
  <cp:revision>112</cp:revision>
  <dcterms:modified xsi:type="dcterms:W3CDTF">2012-05-15T21:24:13Z</dcterms:modified>
</cp:coreProperties>
</file>