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1" r:id="rId4"/>
    <p:sldId id="260" r:id="rId5"/>
    <p:sldId id="258" r:id="rId6"/>
    <p:sldId id="265" r:id="rId7"/>
    <p:sldId id="266" r:id="rId8"/>
    <p:sldId id="259" r:id="rId9"/>
    <p:sldId id="262" r:id="rId10"/>
    <p:sldId id="272" r:id="rId11"/>
    <p:sldId id="263" r:id="rId12"/>
    <p:sldId id="264" r:id="rId13"/>
    <p:sldId id="268" r:id="rId14"/>
    <p:sldId id="269" r:id="rId15"/>
    <p:sldId id="267" r:id="rId16"/>
    <p:sldId id="261" r:id="rId17"/>
    <p:sldId id="270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56" autoAdjust="0"/>
  </p:normalViewPr>
  <p:slideViewPr>
    <p:cSldViewPr>
      <p:cViewPr>
        <p:scale>
          <a:sx n="75" d="100"/>
          <a:sy n="75" d="100"/>
        </p:scale>
        <p:origin x="-156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B535A-685B-45D4-83C2-0699426FA084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967B-6AFF-4995-A810-89F62F1580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055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powiemy trochę o GPGP</a:t>
            </a:r>
            <a:r>
              <a:rPr lang="pl-PL" baseline="0" dirty="0" smtClean="0"/>
              <a:t>U historii: Można dodać wstążkę z datami działania. Właściwie tutaj jest lanie wody skąd się wzięło GPGPU i dlaczego jest ograniczone. Trzeba powiedzieć o:</a:t>
            </a:r>
          </a:p>
          <a:p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err="1" smtClean="0"/>
              <a:t>ShaderModel</a:t>
            </a:r>
            <a:r>
              <a:rPr lang="pl-PL" baseline="0" dirty="0" smtClean="0"/>
              <a:t> 3.0</a:t>
            </a:r>
          </a:p>
          <a:p>
            <a:pPr marL="228600" indent="-228600">
              <a:buAutoNum type="arabicPeriod"/>
            </a:pPr>
            <a:r>
              <a:rPr lang="pl-PL" baseline="0" dirty="0" err="1" smtClean="0"/>
              <a:t>PixelShader</a:t>
            </a:r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err="1" smtClean="0"/>
              <a:t>ShaderModel</a:t>
            </a:r>
            <a:r>
              <a:rPr lang="pl-PL" baseline="0" dirty="0" smtClean="0"/>
              <a:t> 4.0 (pełny </a:t>
            </a:r>
            <a:r>
              <a:rPr lang="pl-PL" baseline="0" dirty="0" err="1" smtClean="0"/>
              <a:t>porgramowalny</a:t>
            </a:r>
            <a:r>
              <a:rPr lang="pl-PL" baseline="0" dirty="0" smtClean="0"/>
              <a:t>)</a:t>
            </a:r>
          </a:p>
          <a:p>
            <a:pPr marL="228600" indent="-228600">
              <a:buAutoNum type="arabicPeriod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869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971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podsumowanie poszczególnych technologii </a:t>
            </a:r>
            <a:r>
              <a:rPr lang="pl-PL" dirty="0" err="1" smtClean="0"/>
              <a:t>zwrównoleglania</a:t>
            </a:r>
            <a:r>
              <a:rPr lang="pl-PL" dirty="0" smtClean="0"/>
              <a:t>.</a:t>
            </a:r>
            <a:r>
              <a:rPr lang="pl-PL" baseline="0" dirty="0" smtClean="0"/>
              <a:t> Dodać jakieś ładne </a:t>
            </a:r>
            <a:r>
              <a:rPr lang="pl-PL" baseline="0" dirty="0" err="1" smtClean="0"/>
              <a:t>loga</a:t>
            </a:r>
            <a:r>
              <a:rPr lang="pl-PL" baseline="0" dirty="0" smtClean="0"/>
              <a:t> ewentualnie ;)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18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schemat blokowy algorytmu opartego na wykładzie.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226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Ten sam schemat</a:t>
            </a:r>
            <a:r>
              <a:rPr lang="pl-PL" baseline="0" dirty="0" smtClean="0"/>
              <a:t> blokowy tym razem z czerwonymi elementami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22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projekt GPU Miner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468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ładni</a:t>
            </a:r>
            <a:r>
              <a:rPr lang="pl-PL" baseline="0" dirty="0" smtClean="0"/>
              <a:t>e ideę trzymania transakcji jako bitmapy. Tutaj warto wspomnieć dużo o elemencie zwanym sprawdzeniem tej bitmapy bez </a:t>
            </a:r>
            <a:r>
              <a:rPr lang="pl-PL" baseline="0" dirty="0" err="1" smtClean="0"/>
              <a:t>użyciua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Ifow</a:t>
            </a:r>
            <a:r>
              <a:rPr lang="pl-PL" baseline="0" dirty="0" smtClean="0"/>
              <a:t>. Typowych dla pisania na CPU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972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opisać</a:t>
            </a:r>
            <a:r>
              <a:rPr lang="pl-PL" baseline="0" dirty="0" smtClean="0"/>
              <a:t> naszą ideę generowania zbiorów kandydatów na poziomie bitowym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4825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dlaczego implementacja wygląda tak a nie inaczej. Dlaczego każde z narzędzi</a:t>
            </a:r>
            <a:r>
              <a:rPr lang="pl-PL" baseline="0" dirty="0" smtClean="0"/>
              <a:t> zostało wybrane.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96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ocl.org/" TargetMode="External"/><Relationship Id="rId3" Type="http://schemas.openxmlformats.org/officeDocument/2006/relationships/hyperlink" Target="http://www.gpucomputing.net/" TargetMode="External"/><Relationship Id="rId7" Type="http://schemas.openxmlformats.org/officeDocument/2006/relationships/hyperlink" Target="http://software.intel.com/en-us/articles/opencl-sdk/" TargetMode="External"/><Relationship Id="rId2" Type="http://schemas.openxmlformats.org/officeDocument/2006/relationships/hyperlink" Target="http://www.nvidi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aphics.stanford.edu/projects/brookgpu/" TargetMode="External"/><Relationship Id="rId5" Type="http://schemas.openxmlformats.org/officeDocument/2006/relationships/hyperlink" Target="http://developer.amd.com/gpu/AMDAPPSDK/Pages/default.aspx" TargetMode="External"/><Relationship Id="rId4" Type="http://schemas.openxmlformats.org/officeDocument/2006/relationships/hyperlink" Target="http://www.khronos.org/opencl/" TargetMode="External"/><Relationship Id="rId9" Type="http://schemas.openxmlformats.org/officeDocument/2006/relationships/hyperlink" Target="http://www.mimuw.edu.pl/~krzadca/opencl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vidia.com/object/data_mining_analytics_database.html" TargetMode="External"/><Relationship Id="rId2" Type="http://schemas.openxmlformats.org/officeDocument/2006/relationships/hyperlink" Target="http://code.google.com/p/gpumin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eeexplore.ieee.org/xpl/freeabs_all.jsp?arnumber=564177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Zrównoleglanie algorytmu </a:t>
            </a:r>
            <a:r>
              <a:rPr lang="en-US" dirty="0" err="1" smtClean="0"/>
              <a:t>Apriori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GPGPU</a:t>
            </a:r>
            <a:r>
              <a:rPr lang="en-US" dirty="0" smtClean="0"/>
              <a:t> – association rule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2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Apriori</a:t>
            </a:r>
            <a:r>
              <a:rPr lang="en-US" dirty="0"/>
              <a:t> – </a:t>
            </a:r>
            <a:r>
              <a:rPr lang="pl-PL" dirty="0" smtClean="0"/>
              <a:t>MT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Zarysowanie na schemacie blokowym. Gdzie da się pewne elementy zrównoleglić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024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GPU MINER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Opisać GPU MINER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662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Transaction Bitmap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Opisać ze </a:t>
            </a:r>
            <a:r>
              <a:rPr lang="pl-PL" dirty="0" err="1" smtClean="0"/>
              <a:t>screenshotami</a:t>
            </a:r>
            <a:r>
              <a:rPr lang="pl-PL" dirty="0" smtClean="0"/>
              <a:t> sposób działania indeksu bitmapowego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4968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Bitmap candidates generation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06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Oracle</a:t>
            </a:r>
            <a:r>
              <a:rPr lang="pl-PL" dirty="0" smtClean="0"/>
              <a:t> Java 1.6</a:t>
            </a:r>
          </a:p>
          <a:p>
            <a:r>
              <a:rPr lang="pl-PL" dirty="0" smtClean="0"/>
              <a:t>JOCL 0.1.6</a:t>
            </a:r>
          </a:p>
          <a:p>
            <a:r>
              <a:rPr lang="pl-PL" dirty="0" smtClean="0"/>
              <a:t>JCUDA 0.3.2a</a:t>
            </a:r>
          </a:p>
          <a:p>
            <a:r>
              <a:rPr lang="pl-PL" dirty="0" smtClean="0"/>
              <a:t>Weka 3.7.3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52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Tutaj dać </a:t>
            </a:r>
            <a:r>
              <a:rPr lang="pl-PL" dirty="0" err="1" smtClean="0"/>
              <a:t>kodzik</a:t>
            </a:r>
            <a:r>
              <a:rPr lang="pl-PL" dirty="0" smtClean="0"/>
              <a:t> na </a:t>
            </a:r>
            <a:r>
              <a:rPr lang="pl-PL" dirty="0" err="1" smtClean="0"/>
              <a:t>gitHuba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8109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Referencje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86000"/>
            <a:ext cx="6598096" cy="3840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smtClean="0"/>
              <a:t>GPGPU</a:t>
            </a:r>
            <a:endParaRPr lang="pl-PL" dirty="0" smtClean="0">
              <a:hlinkClick r:id="rId2"/>
            </a:endParaRPr>
          </a:p>
          <a:p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www.gpucomputing.net</a:t>
            </a:r>
            <a:endParaRPr lang="pl-PL" dirty="0" smtClean="0"/>
          </a:p>
          <a:p>
            <a:r>
              <a:rPr lang="pl-PL" dirty="0">
                <a:hlinkClick r:id="rId4"/>
              </a:rPr>
              <a:t>http://www.khronos.org/opencl</a:t>
            </a:r>
            <a:r>
              <a:rPr lang="pl-PL" dirty="0" smtClean="0">
                <a:hlinkClick r:id="rId4"/>
              </a:rPr>
              <a:t>/</a:t>
            </a:r>
            <a:endParaRPr lang="pl-PL" dirty="0" smtClean="0">
              <a:hlinkClick r:id="rId2"/>
            </a:endParaRPr>
          </a:p>
          <a:p>
            <a:r>
              <a:rPr lang="pl-PL" dirty="0" smtClean="0">
                <a:hlinkClick r:id="rId2"/>
              </a:rPr>
              <a:t>http://www.nvidia.com</a:t>
            </a:r>
            <a:endParaRPr lang="pl-PL" dirty="0" smtClean="0"/>
          </a:p>
          <a:p>
            <a:r>
              <a:rPr lang="pl-PL" dirty="0" smtClean="0">
                <a:hlinkClick r:id="rId5"/>
              </a:rPr>
              <a:t>http</a:t>
            </a:r>
            <a:r>
              <a:rPr lang="pl-PL" dirty="0">
                <a:hlinkClick r:id="rId5"/>
              </a:rPr>
              <a:t>://</a:t>
            </a:r>
            <a:r>
              <a:rPr lang="pl-PL" dirty="0" smtClean="0">
                <a:hlinkClick r:id="rId5"/>
              </a:rPr>
              <a:t>developer.amd.com/gpu/AMDAPPSDK/Pages/default.aspx</a:t>
            </a:r>
            <a:endParaRPr lang="pl-PL" dirty="0" smtClean="0"/>
          </a:p>
          <a:p>
            <a:r>
              <a:rPr lang="pl-PL" dirty="0">
                <a:hlinkClick r:id="rId6"/>
              </a:rPr>
              <a:t>http://graphics.stanford.edu/projects/brookgpu/</a:t>
            </a:r>
            <a:endParaRPr lang="pl-PL" dirty="0" smtClean="0"/>
          </a:p>
          <a:p>
            <a:r>
              <a:rPr lang="pl-PL" dirty="0">
                <a:hlinkClick r:id="rId7"/>
              </a:rPr>
              <a:t>http://software.intel.com/en-us/articles/opencl-sdk</a:t>
            </a:r>
            <a:r>
              <a:rPr lang="pl-PL" dirty="0" smtClean="0">
                <a:hlinkClick r:id="rId7"/>
              </a:rPr>
              <a:t>/</a:t>
            </a:r>
            <a:endParaRPr lang="pl-PL" dirty="0" smtClean="0"/>
          </a:p>
          <a:p>
            <a:r>
              <a:rPr lang="pl-PL" dirty="0">
                <a:hlinkClick r:id="rId8"/>
              </a:rPr>
              <a:t>http://www.jocl.org</a:t>
            </a:r>
            <a:r>
              <a:rPr lang="pl-PL" dirty="0" smtClean="0">
                <a:hlinkClick r:id="rId8"/>
              </a:rPr>
              <a:t>/</a:t>
            </a:r>
            <a:endParaRPr lang="pl-PL" dirty="0" smtClean="0"/>
          </a:p>
          <a:p>
            <a:r>
              <a:rPr lang="pl-PL" dirty="0">
                <a:hlinkClick r:id="rId9"/>
              </a:rPr>
              <a:t>http://www.mimuw.edu.pl/~krzadca/opencl.html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8677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Referencje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04864"/>
            <a:ext cx="6598096" cy="3840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 Mining</a:t>
            </a:r>
          </a:p>
          <a:p>
            <a:r>
              <a:rPr lang="pl-PL" dirty="0">
                <a:hlinkClick r:id="rId2"/>
              </a:rPr>
              <a:t>http://code.google.com/p/gpuminer/</a:t>
            </a:r>
            <a:endParaRPr lang="pl-PL" dirty="0"/>
          </a:p>
          <a:p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www.nvidia.com/object/data_mining_analytics_database.html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Publikacje</a:t>
            </a:r>
            <a:endParaRPr lang="en-US" dirty="0" smtClean="0"/>
          </a:p>
          <a:p>
            <a:r>
              <a:rPr lang="pl-PL" dirty="0">
                <a:hlinkClick r:id="rId4"/>
              </a:rPr>
              <a:t>http://</a:t>
            </a:r>
            <a:r>
              <a:rPr lang="pl-PL" dirty="0" smtClean="0">
                <a:hlinkClick r:id="rId4"/>
              </a:rPr>
              <a:t>ieeexplore.ieee.org/xpl/freeabs_all.jsp?arnumber=5641778</a:t>
            </a:r>
            <a:endParaRPr lang="pl-PL" dirty="0" smtClean="0"/>
          </a:p>
          <a:p>
            <a:r>
              <a:rPr lang="pl-PL" smtClean="0"/>
              <a:t>TODO: Ta </a:t>
            </a:r>
            <a:r>
              <a:rPr lang="pl-PL" dirty="0" smtClean="0"/>
              <a:t>publikacja z ACM z </a:t>
            </a:r>
            <a:r>
              <a:rPr lang="pl-PL" dirty="0" err="1" smtClean="0"/>
              <a:t>gpu</a:t>
            </a:r>
            <a:r>
              <a:rPr lang="pl-PL" dirty="0" smtClean="0"/>
              <a:t> minera chińczyków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706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Historia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86001"/>
            <a:ext cx="6248400" cy="2583160"/>
          </a:xfrm>
        </p:spPr>
        <p:txBody>
          <a:bodyPr/>
          <a:lstStyle/>
          <a:p>
            <a:r>
              <a:rPr lang="pl-PL" dirty="0" smtClean="0"/>
              <a:t>Jest starsza niż się wydaje – początek lat 90-tych</a:t>
            </a:r>
          </a:p>
          <a:p>
            <a:r>
              <a:rPr lang="pl-PL" dirty="0" err="1" smtClean="0"/>
              <a:t>Vertex</a:t>
            </a:r>
            <a:r>
              <a:rPr lang="pl-PL" dirty="0" smtClean="0"/>
              <a:t> &amp; </a:t>
            </a:r>
            <a:r>
              <a:rPr lang="pl-PL" dirty="0" err="1" smtClean="0"/>
              <a:t>Pixel</a:t>
            </a:r>
            <a:r>
              <a:rPr lang="pl-PL" dirty="0" smtClean="0"/>
              <a:t> </a:t>
            </a:r>
            <a:r>
              <a:rPr lang="pl-PL" dirty="0" err="1" smtClean="0"/>
              <a:t>Shaders</a:t>
            </a:r>
            <a:r>
              <a:rPr lang="pl-PL" dirty="0" smtClean="0"/>
              <a:t> </a:t>
            </a:r>
          </a:p>
          <a:p>
            <a:r>
              <a:rPr lang="pl-PL" dirty="0" smtClean="0"/>
              <a:t>Geometry </a:t>
            </a:r>
            <a:r>
              <a:rPr lang="pl-PL" dirty="0" err="1" smtClean="0"/>
              <a:t>Shaders</a:t>
            </a:r>
            <a:endParaRPr lang="pl-PL" dirty="0" smtClean="0"/>
          </a:p>
          <a:p>
            <a:pPr marL="0" indent="0">
              <a:buNone/>
            </a:pPr>
            <a:r>
              <a:rPr lang="pl-PL" i="1" dirty="0" smtClean="0"/>
              <a:t>Ciekawostka operacje bitowe (|, &amp;)pojawiły się dopiero w </a:t>
            </a:r>
            <a:r>
              <a:rPr lang="pl-PL" i="1" dirty="0" err="1" smtClean="0"/>
              <a:t>Shader</a:t>
            </a:r>
            <a:r>
              <a:rPr lang="pl-PL" i="1" dirty="0"/>
              <a:t> </a:t>
            </a:r>
            <a:r>
              <a:rPr lang="pl-PL" i="1" dirty="0" smtClean="0"/>
              <a:t>Model 4.0 </a:t>
            </a:r>
            <a:endParaRPr lang="pl-PL" i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8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Shader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lang="pl-PL" dirty="0"/>
          </a:p>
        </p:txBody>
      </p:sp>
      <p:sp>
        <p:nvSpPr>
          <p:cNvPr id="4" name="Symbol zastępczy zawartości 3"/>
          <p:cNvSpPr txBox="1">
            <a:spLocks noGrp="1"/>
          </p:cNvSpPr>
          <p:nvPr>
            <p:ph idx="1"/>
          </p:nvPr>
        </p:nvSpPr>
        <p:spPr>
          <a:xfrm>
            <a:off x="2339752" y="1916832"/>
            <a:ext cx="6336704" cy="4536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transformations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provided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by the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app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constant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Uniform data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b="1" dirty="0"/>
              <a:t>float4x4</a:t>
            </a:r>
            <a:r>
              <a:rPr lang="pl-PL" sz="1600" dirty="0"/>
              <a:t> </a:t>
            </a:r>
            <a:r>
              <a:rPr lang="pl-PL" sz="1600" dirty="0" err="1"/>
              <a:t>matWorldViewProj</a:t>
            </a:r>
            <a:r>
              <a:rPr lang="pl-PL" sz="1600" dirty="0"/>
              <a:t>: WORLDVIEWPROJECTION;</a:t>
            </a:r>
          </a:p>
          <a:p>
            <a:pPr marL="0" indent="0">
              <a:buNone/>
            </a:pP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// the format of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our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vertex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data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b="1" dirty="0" err="1"/>
              <a:t>struct</a:t>
            </a:r>
            <a:r>
              <a:rPr lang="pl-PL" sz="1600" dirty="0"/>
              <a:t> VS_OUTPUT</a:t>
            </a:r>
            <a:br>
              <a:rPr lang="pl-PL" sz="1600" dirty="0"/>
            </a:br>
            <a:r>
              <a:rPr lang="pl-PL" sz="1600" dirty="0"/>
              <a:t>{</a:t>
            </a:r>
            <a:br>
              <a:rPr lang="pl-PL" sz="1600" dirty="0"/>
            </a:br>
            <a:r>
              <a:rPr lang="pl-PL" sz="1600" dirty="0"/>
              <a:t>  </a:t>
            </a:r>
            <a:r>
              <a:rPr lang="pl-PL" sz="1600" b="1" dirty="0"/>
              <a:t>float4</a:t>
            </a:r>
            <a:r>
              <a:rPr lang="pl-PL" sz="1600" dirty="0"/>
              <a:t> </a:t>
            </a:r>
            <a:r>
              <a:rPr lang="pl-PL" sz="1600" dirty="0" err="1"/>
              <a:t>Pos</a:t>
            </a:r>
            <a:r>
              <a:rPr lang="pl-PL" sz="1600" dirty="0"/>
              <a:t>  : POSITION;</a:t>
            </a:r>
            <a:br>
              <a:rPr lang="pl-PL" sz="1600" dirty="0"/>
            </a:br>
            <a:r>
              <a:rPr lang="pl-PL" sz="1600" dirty="0"/>
              <a:t>};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// Simple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Vertex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Shader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 -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carry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 out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transformation</a:t>
            </a:r>
            <a:r>
              <a:rPr lang="pl-PL" sz="1600" dirty="0" smtClean="0"/>
              <a:t/>
            </a:r>
            <a:br>
              <a:rPr lang="pl-PL" sz="1600" dirty="0" smtClean="0"/>
            </a:br>
            <a:r>
              <a:rPr lang="pl-PL" sz="1600" dirty="0" smtClean="0"/>
              <a:t>VS_OUTPUT VS(</a:t>
            </a:r>
            <a:r>
              <a:rPr lang="pl-PL" sz="1600" b="1" dirty="0" smtClean="0"/>
              <a:t>float4</a:t>
            </a:r>
            <a:r>
              <a:rPr lang="pl-PL" sz="1600" dirty="0" smtClean="0"/>
              <a:t> </a:t>
            </a:r>
            <a:r>
              <a:rPr lang="pl-PL" sz="1600" dirty="0" err="1" smtClean="0"/>
              <a:t>Pos</a:t>
            </a:r>
            <a:r>
              <a:rPr lang="pl-PL" sz="1600" dirty="0" smtClean="0"/>
              <a:t>  : POSITION)</a:t>
            </a:r>
            <a:br>
              <a:rPr lang="pl-PL" sz="1600" dirty="0" smtClean="0"/>
            </a:br>
            <a:r>
              <a:rPr lang="pl-PL" sz="1600" dirty="0" smtClean="0"/>
              <a:t>{</a:t>
            </a:r>
            <a:br>
              <a:rPr lang="pl-PL" sz="1600" dirty="0" smtClean="0"/>
            </a:br>
            <a:r>
              <a:rPr lang="pl-PL" sz="1600" dirty="0" smtClean="0"/>
              <a:t>  VS_OUTPUT Out = (VS_OUTPUT)0;</a:t>
            </a:r>
            <a:br>
              <a:rPr lang="pl-PL" sz="1600" dirty="0" smtClean="0"/>
            </a:br>
            <a:r>
              <a:rPr lang="pl-PL" sz="1600" dirty="0" smtClean="0"/>
              <a:t>  </a:t>
            </a:r>
            <a:r>
              <a:rPr lang="pl-PL" sz="1600" dirty="0" err="1" smtClean="0"/>
              <a:t>Out.Pos</a:t>
            </a:r>
            <a:r>
              <a:rPr lang="pl-PL" sz="1600" dirty="0" smtClean="0"/>
              <a:t> = mul(</a:t>
            </a:r>
            <a:r>
              <a:rPr lang="pl-PL" sz="1600" dirty="0" err="1" smtClean="0"/>
              <a:t>Pos,matWorldViewProj</a:t>
            </a:r>
            <a:r>
              <a:rPr lang="pl-PL" sz="1600" dirty="0" smtClean="0"/>
              <a:t>);</a:t>
            </a:r>
            <a:br>
              <a:rPr lang="pl-PL" sz="1600" dirty="0" smtClean="0"/>
            </a:br>
            <a:r>
              <a:rPr lang="pl-PL" sz="1600" dirty="0" smtClean="0"/>
              <a:t>  </a:t>
            </a:r>
            <a:r>
              <a:rPr lang="pl-PL" sz="1600" b="1" dirty="0" smtClean="0"/>
              <a:t>return </a:t>
            </a:r>
            <a:r>
              <a:rPr lang="pl-PL" sz="1600" dirty="0" smtClean="0"/>
              <a:t>Out;</a:t>
            </a:r>
            <a:br>
              <a:rPr lang="pl-PL" sz="1600" dirty="0" smtClean="0"/>
            </a:br>
            <a:r>
              <a:rPr lang="pl-PL" sz="1600" dirty="0" smtClean="0"/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497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 co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Success</a:t>
            </a:r>
            <a:r>
              <a:rPr lang="pl-PL" dirty="0" smtClean="0"/>
              <a:t> </a:t>
            </a:r>
            <a:r>
              <a:rPr lang="pl-PL" dirty="0" err="1" smtClean="0"/>
              <a:t>stories</a:t>
            </a:r>
            <a:r>
              <a:rPr lang="pl-PL" dirty="0" smtClean="0"/>
              <a:t> </a:t>
            </a:r>
            <a:r>
              <a:rPr lang="pl-PL" dirty="0" err="1" smtClean="0"/>
              <a:t>nVidii</a:t>
            </a:r>
            <a:r>
              <a:rPr lang="pl-PL" dirty="0" smtClean="0"/>
              <a:t> oraz inne </a:t>
            </a:r>
            <a:r>
              <a:rPr lang="pl-PL" dirty="0" smtClean="0"/>
              <a:t>elementy ważne trzasnąć tutaj fajowy wykres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726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Technologie </a:t>
            </a:r>
            <a:r>
              <a:rPr lang="pl-PL" i="1" dirty="0" smtClean="0"/>
              <a:t>natywne</a:t>
            </a:r>
            <a:r>
              <a:rPr lang="pl-PL" dirty="0" smtClean="0"/>
              <a:t>:</a:t>
            </a:r>
          </a:p>
          <a:p>
            <a:r>
              <a:rPr lang="pl-PL" i="1" dirty="0" err="1" smtClean="0"/>
              <a:t>nVidia</a:t>
            </a:r>
            <a:r>
              <a:rPr lang="pl-PL" dirty="0" smtClean="0"/>
              <a:t> </a:t>
            </a:r>
            <a:r>
              <a:rPr lang="pl-PL" dirty="0" smtClean="0"/>
              <a:t>CUDA</a:t>
            </a:r>
          </a:p>
          <a:p>
            <a:r>
              <a:rPr lang="pl-PL" i="1" dirty="0" smtClean="0"/>
              <a:t>ATI</a:t>
            </a:r>
            <a:r>
              <a:rPr lang="pl-PL" dirty="0" smtClean="0"/>
              <a:t> </a:t>
            </a:r>
            <a:r>
              <a:rPr lang="pl-PL" dirty="0" err="1" smtClean="0"/>
              <a:t>Stream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Technologie wyższego poziomu</a:t>
            </a:r>
            <a:endParaRPr lang="pl-PL" dirty="0" smtClean="0"/>
          </a:p>
          <a:p>
            <a:r>
              <a:rPr lang="pl-PL" dirty="0" err="1" smtClean="0"/>
              <a:t>OpenCL</a:t>
            </a:r>
            <a:endParaRPr lang="pl-PL" dirty="0" smtClean="0"/>
          </a:p>
          <a:p>
            <a:r>
              <a:rPr lang="pl-PL" dirty="0" err="1" smtClean="0"/>
              <a:t>BrookGPU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343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Problemy z programowaniem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Przykłady kodu pisanego  na GPU w różnych technologiach.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630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Problemy z programowaniem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Przykłady kodu pisanego  na GPU w różnych technologiach. Cześć dalsza tego elementu – ograniczenia na pamięć. Podać wyniki dla </a:t>
            </a:r>
            <a:r>
              <a:rPr lang="pl-PL" dirty="0" err="1" smtClean="0"/>
              <a:t>Kosaraka</a:t>
            </a:r>
            <a:r>
              <a:rPr lang="pl-PL" dirty="0"/>
              <a:t> </a:t>
            </a:r>
            <a:r>
              <a:rPr lang="pl-PL" dirty="0" smtClean="0"/>
              <a:t>że się na GPU nie wciska.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658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Klasyczny </a:t>
            </a:r>
            <a:r>
              <a:rPr lang="pl-PL" i="1" dirty="0" err="1" smtClean="0"/>
              <a:t>apriori</a:t>
            </a:r>
            <a:endParaRPr lang="pl-PL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Dać </a:t>
            </a:r>
            <a:r>
              <a:rPr lang="pl-PL" dirty="0" err="1" smtClean="0"/>
              <a:t>schamat</a:t>
            </a:r>
            <a:r>
              <a:rPr lang="pl-PL" dirty="0" smtClean="0"/>
              <a:t> blokowy z </a:t>
            </a:r>
            <a:r>
              <a:rPr lang="pl-PL" dirty="0" err="1" smtClean="0"/>
              <a:t>apriori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106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Apriori</a:t>
            </a:r>
            <a:r>
              <a:rPr lang="en-US" dirty="0" smtClean="0"/>
              <a:t> – bottlenecks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Pokazać na czerwono które elementy są kosztowne dla algorytmów </a:t>
            </a:r>
            <a:r>
              <a:rPr lang="pl-PL" dirty="0" err="1" smtClean="0"/>
              <a:t>apriori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5055366"/>
      </p:ext>
    </p:extLst>
  </p:cSld>
  <p:clrMapOvr>
    <a:masterClrMapping/>
  </p:clrMapOvr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TC010274804[[fn=Motyw Mod]]</Template>
  <TotalTime>64</TotalTime>
  <Words>384</Words>
  <Application>Microsoft Office PowerPoint</Application>
  <PresentationFormat>Pokaz na ekranie (4:3)</PresentationFormat>
  <Paragraphs>81</Paragraphs>
  <Slides>17</Slides>
  <Notes>9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Mod</vt:lpstr>
      <vt:lpstr>GPGPU – association rule mining</vt:lpstr>
      <vt:lpstr>Historia GPGPU</vt:lpstr>
      <vt:lpstr>Shader code</vt:lpstr>
      <vt:lpstr>Po co GPGPU</vt:lpstr>
      <vt:lpstr>Technologie GPGPU</vt:lpstr>
      <vt:lpstr>Problemy z programowaniem GPGPU</vt:lpstr>
      <vt:lpstr>Problemy z programowaniem GPGPU</vt:lpstr>
      <vt:lpstr>Klasyczny apriori</vt:lpstr>
      <vt:lpstr>Apriori – bottlenecks</vt:lpstr>
      <vt:lpstr>Apriori – MT</vt:lpstr>
      <vt:lpstr>GPU MINER</vt:lpstr>
      <vt:lpstr>Transaction Bitmap</vt:lpstr>
      <vt:lpstr>Bitmap candidates generation</vt:lpstr>
      <vt:lpstr>Implementacja</vt:lpstr>
      <vt:lpstr>Kod</vt:lpstr>
      <vt:lpstr>Referencje</vt:lpstr>
      <vt:lpstr>Referencje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 – data mining</dc:title>
  <dc:creator>Piotr</dc:creator>
  <cp:lastModifiedBy>Piotr Jessa</cp:lastModifiedBy>
  <cp:revision>95</cp:revision>
  <dcterms:created xsi:type="dcterms:W3CDTF">2011-05-18T10:16:28Z</dcterms:created>
  <dcterms:modified xsi:type="dcterms:W3CDTF">2011-05-18T19:58:46Z</dcterms:modified>
</cp:coreProperties>
</file>