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1" r:id="rId4"/>
    <p:sldId id="260" r:id="rId5"/>
    <p:sldId id="258" r:id="rId6"/>
    <p:sldId id="278" r:id="rId7"/>
    <p:sldId id="279" r:id="rId8"/>
    <p:sldId id="280" r:id="rId9"/>
    <p:sldId id="274" r:id="rId10"/>
    <p:sldId id="281" r:id="rId11"/>
    <p:sldId id="275" r:id="rId12"/>
    <p:sldId id="259" r:id="rId13"/>
    <p:sldId id="262" r:id="rId14"/>
    <p:sldId id="272" r:id="rId15"/>
    <p:sldId id="263" r:id="rId16"/>
    <p:sldId id="264" r:id="rId17"/>
    <p:sldId id="273" r:id="rId18"/>
    <p:sldId id="268" r:id="rId19"/>
    <p:sldId id="269" r:id="rId20"/>
    <p:sldId id="267" r:id="rId21"/>
    <p:sldId id="261" r:id="rId22"/>
    <p:sldId id="270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80656" autoAdjust="0"/>
  </p:normalViewPr>
  <p:slideViewPr>
    <p:cSldViewPr>
      <p:cViewPr varScale="1">
        <p:scale>
          <a:sx n="89" d="100"/>
          <a:sy n="89" d="100"/>
        </p:scale>
        <p:origin x="-11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tudia\ITS_Sem_1\HD\Projekt\dmarf\presentation\gpuMin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FIMI</c:v>
                </c:pt>
              </c:strCache>
            </c:strRef>
          </c:tx>
          <c:invertIfNegative val="0"/>
          <c:cat>
            <c:strRef>
              <c:f>Arkusz1!$A$2:$A$4</c:f>
              <c:strCache>
                <c:ptCount val="3"/>
                <c:pt idx="0">
                  <c:v>T1014D10K</c:v>
                </c:pt>
                <c:pt idx="1">
                  <c:v>T1014D100K</c:v>
                </c:pt>
                <c:pt idx="2">
                  <c:v>T1014D1000K</c:v>
                </c:pt>
              </c:strCache>
            </c:strRef>
          </c:cat>
          <c:val>
            <c:numRef>
              <c:f>Arkusz1!$B$2:$B$4</c:f>
              <c:numCache>
                <c:formatCode>Standardowy</c:formatCode>
                <c:ptCount val="3"/>
                <c:pt idx="0">
                  <c:v>0.4</c:v>
                </c:pt>
                <c:pt idx="1">
                  <c:v>3</c:v>
                </c:pt>
                <c:pt idx="2">
                  <c:v>78.3</c:v>
                </c:pt>
              </c:numCache>
            </c:numRef>
          </c:val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GPUMiner CPU</c:v>
                </c:pt>
              </c:strCache>
            </c:strRef>
          </c:tx>
          <c:invertIfNegative val="0"/>
          <c:cat>
            <c:strRef>
              <c:f>Arkusz1!$A$2:$A$4</c:f>
              <c:strCache>
                <c:ptCount val="3"/>
                <c:pt idx="0">
                  <c:v>T1014D10K</c:v>
                </c:pt>
                <c:pt idx="1">
                  <c:v>T1014D100K</c:v>
                </c:pt>
                <c:pt idx="2">
                  <c:v>T1014D1000K</c:v>
                </c:pt>
              </c:strCache>
            </c:strRef>
          </c:cat>
          <c:val>
            <c:numRef>
              <c:f>Arkusz1!$C$2:$C$4</c:f>
              <c:numCache>
                <c:formatCode>Standardowy</c:formatCode>
                <c:ptCount val="3"/>
                <c:pt idx="0">
                  <c:v>0.2</c:v>
                </c:pt>
                <c:pt idx="1">
                  <c:v>1.2</c:v>
                </c:pt>
                <c:pt idx="2">
                  <c:v>10.4</c:v>
                </c:pt>
              </c:numCache>
            </c:numRef>
          </c:val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GPUMiner GPU</c:v>
                </c:pt>
              </c:strCache>
            </c:strRef>
          </c:tx>
          <c:invertIfNegative val="0"/>
          <c:cat>
            <c:strRef>
              <c:f>Arkusz1!$A$2:$A$4</c:f>
              <c:strCache>
                <c:ptCount val="3"/>
                <c:pt idx="0">
                  <c:v>T1014D10K</c:v>
                </c:pt>
                <c:pt idx="1">
                  <c:v>T1014D100K</c:v>
                </c:pt>
                <c:pt idx="2">
                  <c:v>T1014D1000K</c:v>
                </c:pt>
              </c:strCache>
            </c:strRef>
          </c:cat>
          <c:val>
            <c:numRef>
              <c:f>Arkusz1!$D$2:$D$4</c:f>
              <c:numCache>
                <c:formatCode>Standardowy</c:formatCode>
                <c:ptCount val="3"/>
                <c:pt idx="0">
                  <c:v>0.2</c:v>
                </c:pt>
                <c:pt idx="1">
                  <c:v>0.8</c:v>
                </c:pt>
                <c:pt idx="2">
                  <c:v>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111296"/>
        <c:axId val="77114752"/>
      </c:barChart>
      <c:catAx>
        <c:axId val="77111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Zbiór</a:t>
                </a:r>
                <a:r>
                  <a:rPr lang="pl-PL" baseline="0"/>
                  <a:t> danych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77114752"/>
        <c:crosses val="autoZero"/>
        <c:auto val="1"/>
        <c:lblAlgn val="ctr"/>
        <c:lblOffset val="100"/>
        <c:noMultiLvlLbl val="0"/>
      </c:catAx>
      <c:valAx>
        <c:axId val="771147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Czas [s]</a:t>
                </a:r>
              </a:p>
            </c:rich>
          </c:tx>
          <c:layout/>
          <c:overlay val="0"/>
        </c:title>
        <c:numFmt formatCode="Standardowy" sourceLinked="1"/>
        <c:majorTickMark val="out"/>
        <c:minorTickMark val="none"/>
        <c:tickLblPos val="nextTo"/>
        <c:crossAx val="77111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B535A-685B-45D4-83C2-0699426FA084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967B-6AFF-4995-A810-89F62F1580F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055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powiemy trochę o GPGP</a:t>
            </a:r>
            <a:r>
              <a:rPr lang="pl-PL" baseline="0" dirty="0" smtClean="0"/>
              <a:t>U historii: Można dodać wstążkę z datami działania. Właściwie tutaj jest lanie wody skąd się wzięło GPGPU i dlaczego jest ograniczone. Trzeba powiedzieć o:</a:t>
            </a:r>
          </a:p>
          <a:p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err="1" smtClean="0"/>
              <a:t>ShaderModel</a:t>
            </a:r>
            <a:r>
              <a:rPr lang="pl-PL" baseline="0" dirty="0" smtClean="0"/>
              <a:t> 3.0</a:t>
            </a:r>
          </a:p>
          <a:p>
            <a:pPr marL="228600" indent="-228600">
              <a:buAutoNum type="arabicPeriod"/>
            </a:pPr>
            <a:r>
              <a:rPr lang="pl-PL" baseline="0" dirty="0" err="1" smtClean="0"/>
              <a:t>PixelShader</a:t>
            </a:r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err="1" smtClean="0"/>
              <a:t>ShaderModel</a:t>
            </a:r>
            <a:r>
              <a:rPr lang="pl-PL" baseline="0" dirty="0" smtClean="0"/>
              <a:t> 4.0 (pełny </a:t>
            </a:r>
            <a:r>
              <a:rPr lang="pl-PL" baseline="0" dirty="0" err="1" smtClean="0"/>
              <a:t>porgramowalny</a:t>
            </a:r>
            <a:r>
              <a:rPr lang="pl-PL" baseline="0" dirty="0" smtClean="0"/>
              <a:t>)</a:t>
            </a:r>
          </a:p>
          <a:p>
            <a:pPr marL="228600" indent="-228600">
              <a:buAutoNum type="arabicPeriod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869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971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podsumowanie poszczególnych technologii </a:t>
            </a:r>
            <a:r>
              <a:rPr lang="pl-PL" dirty="0" err="1" smtClean="0"/>
              <a:t>zwrównoleglania</a:t>
            </a:r>
            <a:r>
              <a:rPr lang="pl-PL" dirty="0" smtClean="0"/>
              <a:t>.</a:t>
            </a:r>
            <a:r>
              <a:rPr lang="pl-PL" baseline="0" dirty="0" smtClean="0"/>
              <a:t> Dodać jakieś ładne </a:t>
            </a:r>
            <a:r>
              <a:rPr lang="pl-PL" baseline="0" dirty="0" err="1" smtClean="0"/>
              <a:t>loga</a:t>
            </a:r>
            <a:r>
              <a:rPr lang="pl-PL" baseline="0" dirty="0" smtClean="0"/>
              <a:t> ewentualnie ;)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18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schemat blokowy algorytmu opartego na wykładzie.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226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Ten sam schemat</a:t>
            </a:r>
            <a:r>
              <a:rPr lang="pl-PL" baseline="0" dirty="0" smtClean="0"/>
              <a:t> blokowy tym razem z czerwonymi elementami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22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projekt GPU Miner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468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ładni</a:t>
            </a:r>
            <a:r>
              <a:rPr lang="pl-PL" baseline="0" dirty="0" smtClean="0"/>
              <a:t>e ideę trzymania transakcji jako bitmapy. Tutaj warto wspomnieć dużo o elemencie zwanym sprawdzeniem tej bitmapy bez </a:t>
            </a:r>
            <a:r>
              <a:rPr lang="pl-PL" baseline="0" dirty="0" err="1" smtClean="0"/>
              <a:t>użyciua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Ifow</a:t>
            </a:r>
            <a:r>
              <a:rPr lang="pl-PL" baseline="0" dirty="0" smtClean="0"/>
              <a:t>. Typowych dla pisania na CPU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972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opisać</a:t>
            </a:r>
            <a:r>
              <a:rPr lang="pl-PL" baseline="0" dirty="0" smtClean="0"/>
              <a:t> naszą ideę generowania zbiorów kandydatów na poziomie bitowym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4825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dlaczego implementacja wygląda tak a nie inaczej. Dlaczego każde z narzędzi</a:t>
            </a:r>
            <a:r>
              <a:rPr lang="pl-PL" baseline="0" dirty="0" smtClean="0"/>
              <a:t> zostało wybrane.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96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zess/DMARF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graphics.stanford.edu/projects/brookgpu/" TargetMode="External"/><Relationship Id="rId3" Type="http://schemas.openxmlformats.org/officeDocument/2006/relationships/hyperlink" Target="http://www.gpucomputing.net/" TargetMode="External"/><Relationship Id="rId7" Type="http://schemas.openxmlformats.org/officeDocument/2006/relationships/hyperlink" Target="http://developer.amd.com/gpu/AMDAPPSDK/Pages/default.aspx" TargetMode="External"/><Relationship Id="rId2" Type="http://schemas.openxmlformats.org/officeDocument/2006/relationships/hyperlink" Target="http://www.nvidi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roup.com/resources/accel.htm" TargetMode="External"/><Relationship Id="rId11" Type="http://schemas.openxmlformats.org/officeDocument/2006/relationships/hyperlink" Target="http://www.mimuw.edu.pl/~krzadca/opencl.html" TargetMode="External"/><Relationship Id="rId5" Type="http://schemas.openxmlformats.org/officeDocument/2006/relationships/hyperlink" Target="http://developer.nvidia.com/" TargetMode="External"/><Relationship Id="rId10" Type="http://schemas.openxmlformats.org/officeDocument/2006/relationships/hyperlink" Target="http://www.jocl.org/" TargetMode="External"/><Relationship Id="rId4" Type="http://schemas.openxmlformats.org/officeDocument/2006/relationships/hyperlink" Target="http://www.khronos.org/opencl/" TargetMode="External"/><Relationship Id="rId9" Type="http://schemas.openxmlformats.org/officeDocument/2006/relationships/hyperlink" Target="http://software.intel.com/en-us/articles/opencl-sdk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vidia.com/object/data_mining_analytics_database.html" TargetMode="External"/><Relationship Id="rId2" Type="http://schemas.openxmlformats.org/officeDocument/2006/relationships/hyperlink" Target="http://code.google.com/p/gpumin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ortal.acm.org/citation.cfm?doid=1565694.1565702" TargetMode="External"/><Relationship Id="rId4" Type="http://schemas.openxmlformats.org/officeDocument/2006/relationships/hyperlink" Target="http://ieeexplore.ieee.org/xpl/freeabs_all.jsp?arnumber=564177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Mikołaj </a:t>
            </a:r>
            <a:r>
              <a:rPr lang="pl-PL" dirty="0" err="1" smtClean="0"/>
              <a:t>Dobski</a:t>
            </a:r>
            <a:r>
              <a:rPr lang="pl-PL" dirty="0" smtClean="0"/>
              <a:t> | Piotr </a:t>
            </a:r>
            <a:r>
              <a:rPr lang="pl-PL" dirty="0" err="1" smtClean="0"/>
              <a:t>Jessa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GPGPU</a:t>
            </a:r>
            <a:r>
              <a:rPr lang="en-US" dirty="0" smtClean="0"/>
              <a:t> – association rule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Alternatywnie</a:t>
            </a:r>
            <a:endParaRPr lang="pl-PL" dirty="0"/>
          </a:p>
        </p:txBody>
      </p:sp>
      <p:sp>
        <p:nvSpPr>
          <p:cNvPr id="5" name="Symbol zastępczy zawartości 3"/>
          <p:cNvSpPr txBox="1">
            <a:spLocks noGrp="1"/>
          </p:cNvSpPr>
          <p:nvPr>
            <p:ph idx="1"/>
          </p:nvPr>
        </p:nvSpPr>
        <p:spPr>
          <a:xfrm>
            <a:off x="1979712" y="3140968"/>
            <a:ext cx="2781672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l-PL" sz="1600" dirty="0" smtClean="0"/>
              <a:t>for (i=0; </a:t>
            </a:r>
            <a:r>
              <a:rPr lang="pl-PL" sz="1600" dirty="0" err="1" smtClean="0"/>
              <a:t>i&lt;m</a:t>
            </a:r>
            <a:r>
              <a:rPr lang="pl-PL" sz="1600" dirty="0" smtClean="0"/>
              <a:t>; i++)</a:t>
            </a:r>
            <a:br>
              <a:rPr lang="pl-PL" sz="1600" dirty="0" smtClean="0"/>
            </a:br>
            <a:r>
              <a:rPr lang="pl-PL" sz="1600" dirty="0" smtClean="0"/>
              <a:t>for (j=0; </a:t>
            </a:r>
            <a:r>
              <a:rPr lang="pl-PL" sz="1600" dirty="0" err="1" smtClean="0"/>
              <a:t>j&lt;n</a:t>
            </a:r>
            <a:r>
              <a:rPr lang="pl-PL" sz="1600" dirty="0" smtClean="0"/>
              <a:t>; j++) </a:t>
            </a:r>
            <a:br>
              <a:rPr lang="pl-PL" sz="1600" dirty="0" smtClean="0"/>
            </a:br>
            <a:r>
              <a:rPr lang="pl-PL" sz="1600" dirty="0" smtClean="0"/>
              <a:t>{</a:t>
            </a:r>
            <a:br>
              <a:rPr lang="pl-PL" sz="1600" dirty="0" smtClean="0"/>
            </a:br>
            <a:r>
              <a:rPr lang="pl-PL" sz="1600" dirty="0" smtClean="0"/>
              <a:t>	c[</a:t>
            </a:r>
            <a:r>
              <a:rPr lang="pl-PL" sz="1600" dirty="0" err="1" smtClean="0"/>
              <a:t>i,j</a:t>
            </a:r>
            <a:r>
              <a:rPr lang="pl-PL" sz="1600" dirty="0" smtClean="0"/>
              <a:t>] = a[</a:t>
            </a:r>
            <a:r>
              <a:rPr lang="pl-PL" sz="1600" dirty="0" err="1" smtClean="0"/>
              <a:t>i,j</a:t>
            </a:r>
            <a:r>
              <a:rPr lang="pl-PL" sz="1600" dirty="0" smtClean="0"/>
              <a:t>] * b[</a:t>
            </a:r>
            <a:r>
              <a:rPr lang="pl-PL" sz="1600" dirty="0" err="1" smtClean="0"/>
              <a:t>i,j</a:t>
            </a:r>
            <a:r>
              <a:rPr lang="pl-PL" sz="1600" dirty="0" smtClean="0"/>
              <a:t>];</a:t>
            </a:r>
            <a:br>
              <a:rPr lang="pl-PL" sz="1600" dirty="0" smtClean="0"/>
            </a:br>
            <a:r>
              <a:rPr lang="pl-PL" sz="1600" dirty="0" smtClean="0"/>
              <a:t>}</a:t>
            </a:r>
            <a:endParaRPr lang="pl-PL" dirty="0"/>
          </a:p>
        </p:txBody>
      </p:sp>
      <p:sp>
        <p:nvSpPr>
          <p:cNvPr id="10" name="Symbol zastępczy zawartości 3"/>
          <p:cNvSpPr txBox="1">
            <a:spLocks/>
          </p:cNvSpPr>
          <p:nvPr/>
        </p:nvSpPr>
        <p:spPr>
          <a:xfrm>
            <a:off x="5724128" y="2492896"/>
            <a:ext cx="2781672" cy="22775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!$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region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(i=0; 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i&lt;m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i++)</a:t>
            </a:r>
            <a:b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(j=0; 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j&lt;n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j++) </a:t>
            </a:r>
            <a:b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b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c[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a[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* b[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];</a:t>
            </a:r>
            <a:b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pl-PL" sz="1600" dirty="0" smtClean="0"/>
              <a:t>!$</a:t>
            </a:r>
            <a:r>
              <a:rPr lang="pl-PL" sz="1600" dirty="0" err="1" smtClean="0"/>
              <a:t>acc</a:t>
            </a:r>
            <a:r>
              <a:rPr lang="pl-PL" sz="1600" dirty="0" smtClean="0"/>
              <a:t> </a:t>
            </a:r>
            <a:r>
              <a:rPr lang="pl-PL" sz="1600" dirty="0" err="1" smtClean="0"/>
              <a:t>end</a:t>
            </a:r>
            <a:r>
              <a:rPr lang="pl-PL" sz="1600" dirty="0" smtClean="0"/>
              <a:t> region</a:t>
            </a:r>
            <a:endParaRPr kumimoji="0" lang="pl-PL" sz="2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trzałka w prawo 6"/>
          <p:cNvSpPr/>
          <p:nvPr/>
        </p:nvSpPr>
        <p:spPr>
          <a:xfrm>
            <a:off x="4572000" y="3140968"/>
            <a:ext cx="1296144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OpenCL</a:t>
            </a:r>
            <a:r>
              <a:rPr lang="pl-PL" dirty="0" smtClean="0"/>
              <a:t> model pamięci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4006" y="2286000"/>
            <a:ext cx="5037187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Klasyczny </a:t>
            </a:r>
            <a:r>
              <a:rPr lang="pl-PL" i="1" dirty="0" err="1" smtClean="0"/>
              <a:t>apriori</a:t>
            </a:r>
            <a:endParaRPr lang="pl-PL" i="1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" y="2924944"/>
            <a:ext cx="8626789" cy="2008527"/>
          </a:xfrm>
        </p:spPr>
      </p:pic>
    </p:spTree>
    <p:extLst>
      <p:ext uri="{BB962C8B-B14F-4D97-AF65-F5344CB8AC3E}">
        <p14:creationId xmlns:p14="http://schemas.microsoft.com/office/powerpoint/2010/main" val="33910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Apriori</a:t>
            </a:r>
            <a:r>
              <a:rPr lang="en-US" dirty="0" smtClean="0"/>
              <a:t> – bottlenecks</a:t>
            </a:r>
            <a:endParaRPr lang="en-US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" y="2924944"/>
            <a:ext cx="8626789" cy="2008527"/>
          </a:xfrm>
        </p:spPr>
      </p:pic>
    </p:spTree>
    <p:extLst>
      <p:ext uri="{BB962C8B-B14F-4D97-AF65-F5344CB8AC3E}">
        <p14:creationId xmlns:p14="http://schemas.microsoft.com/office/powerpoint/2010/main" val="40450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Apriori</a:t>
            </a:r>
            <a:r>
              <a:rPr lang="en-US" dirty="0"/>
              <a:t> – </a:t>
            </a:r>
            <a:r>
              <a:rPr lang="pl-PL" dirty="0" smtClean="0"/>
              <a:t>MT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" y="2924944"/>
            <a:ext cx="8626789" cy="2008527"/>
          </a:xfrm>
        </p:spPr>
      </p:pic>
    </p:spTree>
    <p:extLst>
      <p:ext uri="{BB962C8B-B14F-4D97-AF65-F5344CB8AC3E}">
        <p14:creationId xmlns:p14="http://schemas.microsoft.com/office/powerpoint/2010/main" val="28602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GPU MINER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979712" y="1916832"/>
            <a:ext cx="6984776" cy="4209331"/>
          </a:xfrm>
        </p:spPr>
        <p:txBody>
          <a:bodyPr/>
          <a:lstStyle/>
          <a:p>
            <a:r>
              <a:rPr lang="pl-PL" dirty="0" smtClean="0"/>
              <a:t>Napisany w CUDA C</a:t>
            </a:r>
          </a:p>
          <a:p>
            <a:r>
              <a:rPr lang="pl-PL" dirty="0" smtClean="0"/>
              <a:t>Wymaga Berkeley DB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Wykres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884066"/>
              </p:ext>
            </p:extLst>
          </p:nvPr>
        </p:nvGraphicFramePr>
        <p:xfrm>
          <a:off x="2123728" y="3140968"/>
          <a:ext cx="6750323" cy="3352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66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Bitmapa transakcji</a:t>
            </a:r>
            <a:endParaRPr lang="en-US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00808"/>
            <a:ext cx="7308304" cy="5040399"/>
          </a:xfrm>
        </p:spPr>
      </p:pic>
    </p:spTree>
    <p:extLst>
      <p:ext uri="{BB962C8B-B14F-4D97-AF65-F5344CB8AC3E}">
        <p14:creationId xmlns:p14="http://schemas.microsoft.com/office/powerpoint/2010/main" val="363496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Bitmapa transakcji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952739"/>
            <a:ext cx="6120680" cy="4699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58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Bitmapowe generowanie kandydatów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264554"/>
              </p:ext>
            </p:extLst>
          </p:nvPr>
        </p:nvGraphicFramePr>
        <p:xfrm>
          <a:off x="2123728" y="2420888"/>
          <a:ext cx="66967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</a:tblGrid>
              <a:tr h="370840">
                <a:tc>
                  <a:txBody>
                    <a:bodyPr/>
                    <a:lstStyle/>
                    <a:p>
                      <a:endParaRPr lang="pl-PL" i="1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a1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a2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a3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a4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a5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a6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a7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a8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a9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a10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…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i="1" dirty="0" smtClean="0"/>
                        <a:t>A</a:t>
                      </a:r>
                      <a:endParaRPr lang="pl-PL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…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i="1" dirty="0" smtClean="0"/>
                        <a:t>v1</a:t>
                      </a:r>
                      <a:endParaRPr lang="pl-P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…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i="1" dirty="0" smtClean="0"/>
                        <a:t>v2</a:t>
                      </a:r>
                      <a:endParaRPr lang="pl-P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…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i="1" dirty="0" smtClean="0"/>
                        <a:t>vi</a:t>
                      </a:r>
                      <a:endParaRPr lang="pl-P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l-P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….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pole tekstowe 6"/>
          <p:cNvSpPr txBox="1"/>
          <p:nvPr/>
        </p:nvSpPr>
        <p:spPr>
          <a:xfrm>
            <a:off x="2195736" y="4797152"/>
            <a:ext cx="662473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Problem małej gęstości wektora !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2197666" y="5661248"/>
            <a:ext cx="662280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Problem ułożenia pamięci na </a:t>
            </a:r>
            <a:r>
              <a:rPr lang="pl-PL" smtClean="0"/>
              <a:t>systemach heterogenicznych 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60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Oracle</a:t>
            </a:r>
            <a:r>
              <a:rPr lang="pl-PL" dirty="0" smtClean="0"/>
              <a:t> Java 1.6</a:t>
            </a:r>
          </a:p>
          <a:p>
            <a:r>
              <a:rPr lang="pl-PL" dirty="0" smtClean="0"/>
              <a:t>JOCL 0.1.6</a:t>
            </a:r>
          </a:p>
          <a:p>
            <a:r>
              <a:rPr lang="pl-PL" dirty="0" smtClean="0"/>
              <a:t>JCUDA 0.3.2a</a:t>
            </a:r>
          </a:p>
          <a:p>
            <a:r>
              <a:rPr lang="pl-PL" dirty="0" smtClean="0"/>
              <a:t>Weka 3.7.3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52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Historia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86001"/>
            <a:ext cx="6248400" cy="2583160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Jest starsza niż się wydaje – początek lat 90-tych</a:t>
            </a:r>
          </a:p>
          <a:p>
            <a:r>
              <a:rPr lang="pl-PL" dirty="0" err="1" smtClean="0"/>
              <a:t>Vertex</a:t>
            </a:r>
            <a:r>
              <a:rPr lang="pl-PL" dirty="0" smtClean="0"/>
              <a:t> &amp; </a:t>
            </a:r>
            <a:r>
              <a:rPr lang="pl-PL" dirty="0" err="1" smtClean="0"/>
              <a:t>Pixel</a:t>
            </a:r>
            <a:r>
              <a:rPr lang="pl-PL" dirty="0" smtClean="0"/>
              <a:t> </a:t>
            </a:r>
            <a:r>
              <a:rPr lang="pl-PL" dirty="0" err="1" smtClean="0"/>
              <a:t>Shaders</a:t>
            </a:r>
            <a:r>
              <a:rPr lang="pl-PL" dirty="0" smtClean="0"/>
              <a:t> </a:t>
            </a:r>
          </a:p>
          <a:p>
            <a:r>
              <a:rPr lang="pl-PL" dirty="0" smtClean="0"/>
              <a:t>Geometry </a:t>
            </a:r>
            <a:r>
              <a:rPr lang="pl-PL" dirty="0" err="1" smtClean="0"/>
              <a:t>Shaders</a:t>
            </a:r>
            <a:endParaRPr lang="pl-PL" dirty="0" smtClean="0"/>
          </a:p>
          <a:p>
            <a:r>
              <a:rPr lang="en-US" dirty="0" smtClean="0"/>
              <a:t>Unified Cores</a:t>
            </a:r>
          </a:p>
          <a:p>
            <a:pPr marL="0" indent="0">
              <a:buNone/>
            </a:pPr>
            <a:r>
              <a:rPr lang="pl-PL" i="1" dirty="0" smtClean="0"/>
              <a:t>Ciekawostka operacje bitowe (|, &amp;)pojawiły się dopiero w </a:t>
            </a:r>
            <a:r>
              <a:rPr lang="pl-PL" i="1" dirty="0" err="1" smtClean="0"/>
              <a:t>Shader</a:t>
            </a:r>
            <a:r>
              <a:rPr lang="pl-PL" i="1" dirty="0"/>
              <a:t> </a:t>
            </a:r>
            <a:r>
              <a:rPr lang="pl-PL" i="1" dirty="0" smtClean="0"/>
              <a:t>Model 4.0 </a:t>
            </a:r>
            <a:endParaRPr lang="pl-PL" i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67" y="2204864"/>
            <a:ext cx="2610014" cy="3599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pole tekstowe 2"/>
          <p:cNvSpPr txBox="1"/>
          <p:nvPr/>
        </p:nvSpPr>
        <p:spPr>
          <a:xfrm>
            <a:off x="2106002" y="6165304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hlinkClick r:id="rId3"/>
              </a:rPr>
              <a:t>https://github.com/Dzess/DMARF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5581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Referencje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86000"/>
            <a:ext cx="6598096" cy="41673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sz="2600" dirty="0" smtClean="0"/>
              <a:t>GPGPU</a:t>
            </a:r>
            <a:endParaRPr lang="pl-PL" dirty="0" smtClean="0">
              <a:hlinkClick r:id="rId2"/>
            </a:endParaRPr>
          </a:p>
          <a:p>
            <a:r>
              <a:rPr lang="pl-PL" sz="2500" dirty="0">
                <a:hlinkClick r:id="rId3"/>
              </a:rPr>
              <a:t>http://</a:t>
            </a:r>
            <a:r>
              <a:rPr lang="pl-PL" sz="2500" dirty="0" smtClean="0">
                <a:hlinkClick r:id="rId3"/>
              </a:rPr>
              <a:t>www.gpucomputing.net</a:t>
            </a:r>
            <a:endParaRPr lang="pl-PL" sz="2500" dirty="0" smtClean="0"/>
          </a:p>
          <a:p>
            <a:r>
              <a:rPr lang="pl-PL" sz="2500" dirty="0">
                <a:hlinkClick r:id="rId4"/>
              </a:rPr>
              <a:t>http://www.khronos.org/opencl</a:t>
            </a:r>
            <a:r>
              <a:rPr lang="pl-PL" sz="2500" dirty="0" smtClean="0">
                <a:hlinkClick r:id="rId4"/>
              </a:rPr>
              <a:t>/</a:t>
            </a:r>
            <a:endParaRPr lang="pl-PL" sz="2500" dirty="0" smtClean="0">
              <a:hlinkClick r:id="rId2"/>
            </a:endParaRPr>
          </a:p>
          <a:p>
            <a:r>
              <a:rPr lang="pl-PL" sz="2500" dirty="0" smtClean="0">
                <a:hlinkClick r:id="rId5"/>
              </a:rPr>
              <a:t>http://developer.nvidia.com/</a:t>
            </a:r>
            <a:r>
              <a:rPr lang="pl-PL" sz="2500" dirty="0" smtClean="0"/>
              <a:t> </a:t>
            </a:r>
          </a:p>
          <a:p>
            <a:r>
              <a:rPr lang="pl-PL" sz="2500" dirty="0" smtClean="0">
                <a:hlinkClick r:id="rId6"/>
              </a:rPr>
              <a:t>http://www.pgroup.com/resources/accel.htm</a:t>
            </a:r>
            <a:endParaRPr lang="pl-PL" sz="2500" dirty="0" smtClean="0"/>
          </a:p>
          <a:p>
            <a:r>
              <a:rPr lang="pl-PL" sz="2500" dirty="0" smtClean="0">
                <a:hlinkClick r:id="rId7"/>
              </a:rPr>
              <a:t>http</a:t>
            </a:r>
            <a:r>
              <a:rPr lang="pl-PL" sz="2500" dirty="0">
                <a:hlinkClick r:id="rId7"/>
              </a:rPr>
              <a:t>://</a:t>
            </a:r>
            <a:r>
              <a:rPr lang="pl-PL" sz="2500" dirty="0" smtClean="0">
                <a:hlinkClick r:id="rId7"/>
              </a:rPr>
              <a:t>developer.amd.com/gpu/AMDAPPSDK/Pages/default.aspx</a:t>
            </a:r>
            <a:endParaRPr lang="pl-PL" sz="2500" dirty="0" smtClean="0"/>
          </a:p>
          <a:p>
            <a:r>
              <a:rPr lang="pl-PL" sz="2500" dirty="0">
                <a:hlinkClick r:id="rId8"/>
              </a:rPr>
              <a:t>http://graphics.stanford.edu/projects/brookgpu/</a:t>
            </a:r>
            <a:endParaRPr lang="pl-PL" sz="2500" dirty="0" smtClean="0"/>
          </a:p>
          <a:p>
            <a:r>
              <a:rPr lang="pl-PL" sz="2500" dirty="0">
                <a:hlinkClick r:id="rId9"/>
              </a:rPr>
              <a:t>http://software.intel.com/en-us/articles/opencl-sdk</a:t>
            </a:r>
            <a:r>
              <a:rPr lang="pl-PL" sz="2500" dirty="0" smtClean="0">
                <a:hlinkClick r:id="rId9"/>
              </a:rPr>
              <a:t>/</a:t>
            </a:r>
            <a:endParaRPr lang="pl-PL" sz="2500" dirty="0" smtClean="0"/>
          </a:p>
          <a:p>
            <a:r>
              <a:rPr lang="pl-PL" sz="2500" dirty="0">
                <a:hlinkClick r:id="rId10"/>
              </a:rPr>
              <a:t>http://www.jocl.org</a:t>
            </a:r>
            <a:r>
              <a:rPr lang="pl-PL" sz="2500" dirty="0" smtClean="0">
                <a:hlinkClick r:id="rId10"/>
              </a:rPr>
              <a:t>/</a:t>
            </a:r>
            <a:endParaRPr lang="pl-PL" sz="2500" dirty="0" smtClean="0"/>
          </a:p>
          <a:p>
            <a:r>
              <a:rPr lang="pl-PL" sz="2500" dirty="0">
                <a:hlinkClick r:id="rId11"/>
              </a:rPr>
              <a:t>http://www.mimuw.edu.pl/~krzadca/opencl.html</a:t>
            </a:r>
            <a:endParaRPr lang="pl-PL" sz="2500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86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Referencje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04864"/>
            <a:ext cx="6598096" cy="3840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Data Mining</a:t>
            </a:r>
          </a:p>
          <a:p>
            <a:r>
              <a:rPr lang="pl-PL" sz="1600" dirty="0">
                <a:hlinkClick r:id="rId2"/>
              </a:rPr>
              <a:t>http://code.google.com/p/gpuminer/</a:t>
            </a:r>
            <a:endParaRPr lang="pl-PL" sz="1600" dirty="0"/>
          </a:p>
          <a:p>
            <a:r>
              <a:rPr lang="pl-PL" sz="1600" dirty="0">
                <a:hlinkClick r:id="rId3"/>
              </a:rPr>
              <a:t>http://</a:t>
            </a:r>
            <a:r>
              <a:rPr lang="pl-PL" sz="1600" dirty="0" smtClean="0">
                <a:hlinkClick r:id="rId3"/>
              </a:rPr>
              <a:t>www.nvidia.com/object/data_mining_analytics_database.html</a:t>
            </a:r>
            <a:endParaRPr lang="pl-PL" sz="1600" dirty="0" smtClean="0"/>
          </a:p>
          <a:p>
            <a:pPr marL="0" indent="0">
              <a:buNone/>
            </a:pPr>
            <a:r>
              <a:rPr lang="pl-PL" sz="1900" dirty="0" smtClean="0"/>
              <a:t>Publikacje</a:t>
            </a:r>
            <a:endParaRPr lang="en-US" sz="1900" dirty="0" smtClean="0"/>
          </a:p>
          <a:p>
            <a:r>
              <a:rPr lang="pl-PL" sz="1600" dirty="0">
                <a:hlinkClick r:id="rId4"/>
              </a:rPr>
              <a:t>http://</a:t>
            </a:r>
            <a:r>
              <a:rPr lang="pl-PL" sz="1600" dirty="0" smtClean="0">
                <a:hlinkClick r:id="rId4"/>
              </a:rPr>
              <a:t>ieeexplore.ieee.org/xpl/freeabs_all.jsp?arnumber=5641778</a:t>
            </a:r>
            <a:endParaRPr lang="pl-PL" sz="1600" dirty="0" smtClean="0"/>
          </a:p>
          <a:p>
            <a:r>
              <a:rPr lang="pl-PL" sz="1600" dirty="0" smtClean="0">
                <a:hlinkClick r:id="rId5"/>
              </a:rPr>
              <a:t>http://portal.acm.org/citation.cfm?doid=1565694.1565702</a:t>
            </a:r>
            <a:endParaRPr lang="pl-PL" sz="1600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70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Shader</a:t>
            </a:r>
            <a:endParaRPr lang="pl-PL" dirty="0"/>
          </a:p>
        </p:txBody>
      </p:sp>
      <p:sp>
        <p:nvSpPr>
          <p:cNvPr id="4" name="Symbol zastępczy zawartości 3"/>
          <p:cNvSpPr txBox="1">
            <a:spLocks noGrp="1"/>
          </p:cNvSpPr>
          <p:nvPr>
            <p:ph idx="1"/>
          </p:nvPr>
        </p:nvSpPr>
        <p:spPr>
          <a:xfrm>
            <a:off x="2339752" y="1916832"/>
            <a:ext cx="6336704" cy="4536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transformations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provided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by the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app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constant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Uniform data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b="1" dirty="0"/>
              <a:t>float4x4</a:t>
            </a:r>
            <a:r>
              <a:rPr lang="pl-PL" sz="1600" dirty="0"/>
              <a:t> </a:t>
            </a:r>
            <a:r>
              <a:rPr lang="pl-PL" sz="1600" dirty="0" err="1"/>
              <a:t>matWorldViewProj</a:t>
            </a:r>
            <a:r>
              <a:rPr lang="pl-PL" sz="1600" dirty="0"/>
              <a:t>: WORLDVIEWPROJECTION;</a:t>
            </a:r>
          </a:p>
          <a:p>
            <a:pPr marL="0" indent="0">
              <a:buNone/>
            </a:pP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// the format of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our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vertex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data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b="1" dirty="0" err="1"/>
              <a:t>struct</a:t>
            </a:r>
            <a:r>
              <a:rPr lang="pl-PL" sz="1600" dirty="0"/>
              <a:t> VS_OUTPUT</a:t>
            </a:r>
            <a:br>
              <a:rPr lang="pl-PL" sz="1600" dirty="0"/>
            </a:br>
            <a:r>
              <a:rPr lang="pl-PL" sz="1600" dirty="0"/>
              <a:t>{</a:t>
            </a:r>
            <a:br>
              <a:rPr lang="pl-PL" sz="1600" dirty="0"/>
            </a:br>
            <a:r>
              <a:rPr lang="pl-PL" sz="1600" dirty="0"/>
              <a:t>  </a:t>
            </a:r>
            <a:r>
              <a:rPr lang="pl-PL" sz="1600" b="1" dirty="0"/>
              <a:t>float4</a:t>
            </a:r>
            <a:r>
              <a:rPr lang="pl-PL" sz="1600" dirty="0"/>
              <a:t> </a:t>
            </a:r>
            <a:r>
              <a:rPr lang="pl-PL" sz="1600" dirty="0" err="1"/>
              <a:t>Pos</a:t>
            </a:r>
            <a:r>
              <a:rPr lang="pl-PL" sz="1600" dirty="0"/>
              <a:t>  : POSITION;</a:t>
            </a:r>
            <a:br>
              <a:rPr lang="pl-PL" sz="1600" dirty="0"/>
            </a:br>
            <a:r>
              <a:rPr lang="pl-PL" sz="1600" dirty="0"/>
              <a:t>};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// Simple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Vertex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Shader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 -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carry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 out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transformation</a:t>
            </a:r>
            <a:r>
              <a:rPr lang="pl-PL" sz="1600" dirty="0" smtClean="0"/>
              <a:t/>
            </a:r>
            <a:br>
              <a:rPr lang="pl-PL" sz="1600" dirty="0" smtClean="0"/>
            </a:br>
            <a:r>
              <a:rPr lang="pl-PL" sz="1600" dirty="0" smtClean="0"/>
              <a:t>VS_OUTPUT VS(</a:t>
            </a:r>
            <a:r>
              <a:rPr lang="pl-PL" sz="1600" b="1" dirty="0" smtClean="0"/>
              <a:t>float4</a:t>
            </a:r>
            <a:r>
              <a:rPr lang="pl-PL" sz="1600" dirty="0" smtClean="0"/>
              <a:t> </a:t>
            </a:r>
            <a:r>
              <a:rPr lang="pl-PL" sz="1600" dirty="0" err="1" smtClean="0"/>
              <a:t>Pos</a:t>
            </a:r>
            <a:r>
              <a:rPr lang="pl-PL" sz="1600" dirty="0" smtClean="0"/>
              <a:t>  : POSITION)</a:t>
            </a:r>
            <a:br>
              <a:rPr lang="pl-PL" sz="1600" dirty="0" smtClean="0"/>
            </a:br>
            <a:r>
              <a:rPr lang="pl-PL" sz="1600" dirty="0" smtClean="0"/>
              <a:t>{</a:t>
            </a:r>
            <a:br>
              <a:rPr lang="pl-PL" sz="1600" dirty="0" smtClean="0"/>
            </a:br>
            <a:r>
              <a:rPr lang="pl-PL" sz="1600" dirty="0" smtClean="0"/>
              <a:t>  VS_OUTPUT Out = (VS_OUTPUT)0;</a:t>
            </a:r>
            <a:br>
              <a:rPr lang="pl-PL" sz="1600" dirty="0" smtClean="0"/>
            </a:br>
            <a:r>
              <a:rPr lang="pl-PL" sz="1600" dirty="0" smtClean="0"/>
              <a:t>  </a:t>
            </a:r>
            <a:r>
              <a:rPr lang="pl-PL" sz="1600" dirty="0" err="1" smtClean="0"/>
              <a:t>Out.Pos</a:t>
            </a:r>
            <a:r>
              <a:rPr lang="pl-PL" sz="1600" dirty="0" smtClean="0"/>
              <a:t> = mul(</a:t>
            </a:r>
            <a:r>
              <a:rPr lang="pl-PL" sz="1600" dirty="0" err="1" smtClean="0"/>
              <a:t>Pos,matWorldViewProj</a:t>
            </a:r>
            <a:r>
              <a:rPr lang="pl-PL" sz="1600" dirty="0" smtClean="0"/>
              <a:t>);</a:t>
            </a:r>
            <a:br>
              <a:rPr lang="pl-PL" sz="1600" dirty="0" smtClean="0"/>
            </a:br>
            <a:r>
              <a:rPr lang="pl-PL" sz="1600" dirty="0" smtClean="0"/>
              <a:t>  </a:t>
            </a:r>
            <a:r>
              <a:rPr lang="pl-PL" sz="1600" b="1" dirty="0" smtClean="0"/>
              <a:t>return </a:t>
            </a:r>
            <a:r>
              <a:rPr lang="pl-PL" sz="1600" dirty="0" smtClean="0"/>
              <a:t>Out;</a:t>
            </a:r>
            <a:br>
              <a:rPr lang="pl-PL" sz="1600" dirty="0" smtClean="0"/>
            </a:br>
            <a:r>
              <a:rPr lang="pl-PL" sz="1600" dirty="0" smtClean="0"/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49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GPGPU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223" t="3512" r="1491" b="856"/>
          <a:stretch>
            <a:fillRect/>
          </a:stretch>
        </p:blipFill>
        <p:spPr bwMode="auto">
          <a:xfrm>
            <a:off x="3275856" y="2420888"/>
            <a:ext cx="460851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72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Technologie </a:t>
            </a:r>
            <a:r>
              <a:rPr lang="pl-PL" i="1" dirty="0" smtClean="0"/>
              <a:t>natywne</a:t>
            </a:r>
            <a:r>
              <a:rPr lang="pl-PL" dirty="0" smtClean="0"/>
              <a:t>:</a:t>
            </a:r>
          </a:p>
          <a:p>
            <a:r>
              <a:rPr lang="pl-PL" i="1" dirty="0" err="1" smtClean="0"/>
              <a:t>nVidia</a:t>
            </a:r>
            <a:r>
              <a:rPr lang="pl-PL" dirty="0" smtClean="0"/>
              <a:t> CUDA</a:t>
            </a:r>
          </a:p>
          <a:p>
            <a:r>
              <a:rPr lang="pl-PL" i="1" dirty="0" smtClean="0"/>
              <a:t>ATI</a:t>
            </a:r>
            <a:r>
              <a:rPr lang="pl-PL" dirty="0" smtClean="0"/>
              <a:t> </a:t>
            </a:r>
            <a:r>
              <a:rPr lang="pl-PL" dirty="0" err="1" smtClean="0"/>
              <a:t>Stream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Technologie wyższego poziomu</a:t>
            </a:r>
          </a:p>
          <a:p>
            <a:r>
              <a:rPr lang="pl-PL" dirty="0" err="1" smtClean="0"/>
              <a:t>OpenCL</a:t>
            </a:r>
            <a:endParaRPr lang="pl-PL" dirty="0" smtClean="0"/>
          </a:p>
          <a:p>
            <a:r>
              <a:rPr lang="pl-PL" dirty="0" err="1" smtClean="0"/>
              <a:t>BrookGPU</a:t>
            </a:r>
            <a:endParaRPr lang="pl-PL" dirty="0" smtClean="0"/>
          </a:p>
          <a:p>
            <a:r>
              <a:rPr lang="pl-PL" dirty="0" err="1" smtClean="0"/>
              <a:t>pgiAccelerator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34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architektury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00808"/>
            <a:ext cx="7308304" cy="4896544"/>
          </a:xfrm>
        </p:spPr>
      </p:pic>
    </p:spTree>
    <p:extLst>
      <p:ext uri="{BB962C8B-B14F-4D97-AF65-F5344CB8AC3E}">
        <p14:creationId xmlns:p14="http://schemas.microsoft.com/office/powerpoint/2010/main" val="30439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OpenCL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0174" y="2286000"/>
            <a:ext cx="4104852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Niżej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230" y="2286000"/>
            <a:ext cx="2982739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Dekompozycja</a:t>
            </a:r>
            <a:endParaRPr lang="pl-PL" dirty="0"/>
          </a:p>
        </p:txBody>
      </p:sp>
      <p:sp>
        <p:nvSpPr>
          <p:cNvPr id="5" name="Symbol zastępczy zawartości 3"/>
          <p:cNvSpPr txBox="1">
            <a:spLocks noGrp="1"/>
          </p:cNvSpPr>
          <p:nvPr>
            <p:ph idx="1"/>
          </p:nvPr>
        </p:nvSpPr>
        <p:spPr>
          <a:xfrm>
            <a:off x="2150368" y="2543420"/>
            <a:ext cx="2565648" cy="255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l-PL" sz="1600" dirty="0" err="1" smtClean="0"/>
              <a:t>void</a:t>
            </a:r>
            <a:r>
              <a:rPr lang="pl-PL" sz="1600" dirty="0" smtClean="0"/>
              <a:t> </a:t>
            </a:r>
            <a:r>
              <a:rPr lang="pl-PL" sz="1600" dirty="0" err="1" smtClean="0"/>
              <a:t>multiply</a:t>
            </a:r>
            <a:r>
              <a:rPr lang="pl-PL" sz="1600" dirty="0" smtClean="0"/>
              <a:t>(</a:t>
            </a:r>
            <a:br>
              <a:rPr lang="pl-PL" sz="1600" dirty="0" smtClean="0"/>
            </a:br>
            <a:r>
              <a:rPr lang="pl-PL" sz="1600" dirty="0" smtClean="0"/>
              <a:t>	</a:t>
            </a:r>
            <a:r>
              <a:rPr lang="pl-PL" sz="1600" dirty="0" err="1" smtClean="0"/>
              <a:t>int</a:t>
            </a:r>
            <a:r>
              <a:rPr lang="pl-PL" sz="1600" dirty="0" smtClean="0"/>
              <a:t> n,</a:t>
            </a:r>
            <a:br>
              <a:rPr lang="pl-PL" sz="1600" dirty="0" smtClean="0"/>
            </a:br>
            <a:r>
              <a:rPr lang="pl-PL" sz="1600" dirty="0" smtClean="0"/>
              <a:t>	</a:t>
            </a:r>
            <a:r>
              <a:rPr lang="pl-PL" sz="1600" dirty="0" err="1" smtClean="0"/>
              <a:t>const</a:t>
            </a:r>
            <a:r>
              <a:rPr lang="pl-PL" sz="1600" dirty="0" smtClean="0"/>
              <a:t> </a:t>
            </a:r>
            <a:r>
              <a:rPr lang="pl-PL" sz="1600" dirty="0" err="1" smtClean="0"/>
              <a:t>float</a:t>
            </a:r>
            <a:r>
              <a:rPr lang="pl-PL" sz="1600" dirty="0" smtClean="0"/>
              <a:t> *a,</a:t>
            </a:r>
            <a:br>
              <a:rPr lang="pl-PL" sz="1600" dirty="0" smtClean="0"/>
            </a:br>
            <a:r>
              <a:rPr lang="pl-PL" sz="1600" dirty="0" smtClean="0"/>
              <a:t>	</a:t>
            </a:r>
            <a:r>
              <a:rPr lang="pl-PL" sz="1600" dirty="0" err="1" smtClean="0"/>
              <a:t>const</a:t>
            </a:r>
            <a:r>
              <a:rPr lang="pl-PL" sz="1600" dirty="0" smtClean="0"/>
              <a:t> </a:t>
            </a:r>
            <a:r>
              <a:rPr lang="pl-PL" sz="1600" dirty="0" err="1" smtClean="0"/>
              <a:t>float</a:t>
            </a:r>
            <a:r>
              <a:rPr lang="pl-PL" sz="1600" dirty="0" smtClean="0"/>
              <a:t> *b,</a:t>
            </a:r>
            <a:br>
              <a:rPr lang="pl-PL" sz="1600" dirty="0" smtClean="0"/>
            </a:br>
            <a:r>
              <a:rPr lang="pl-PL" sz="1600" dirty="0" smtClean="0"/>
              <a:t>	</a:t>
            </a:r>
            <a:r>
              <a:rPr lang="pl-PL" sz="1600" dirty="0" err="1" smtClean="0"/>
              <a:t>float</a:t>
            </a:r>
            <a:r>
              <a:rPr lang="pl-PL" sz="1600" dirty="0" smtClean="0"/>
              <a:t> *c)</a:t>
            </a:r>
            <a:br>
              <a:rPr lang="pl-PL" sz="1600" dirty="0" smtClean="0"/>
            </a:br>
            <a:r>
              <a:rPr lang="pl-PL" sz="1600" dirty="0" smtClean="0"/>
              <a:t>{</a:t>
            </a:r>
            <a:br>
              <a:rPr lang="pl-PL" sz="1600" dirty="0" smtClean="0"/>
            </a:br>
            <a:r>
              <a:rPr lang="pl-PL" sz="1600" dirty="0" err="1" smtClean="0"/>
              <a:t>int</a:t>
            </a:r>
            <a:r>
              <a:rPr lang="pl-PL" sz="1600" dirty="0" smtClean="0"/>
              <a:t> i;</a:t>
            </a:r>
            <a:br>
              <a:rPr lang="pl-PL" sz="1600" dirty="0" smtClean="0"/>
            </a:br>
            <a:r>
              <a:rPr lang="pl-PL" sz="1600" dirty="0" smtClean="0"/>
              <a:t>for (i=0; </a:t>
            </a:r>
            <a:r>
              <a:rPr lang="pl-PL" sz="1600" dirty="0" err="1" smtClean="0"/>
              <a:t>i&lt;n</a:t>
            </a:r>
            <a:r>
              <a:rPr lang="pl-PL" sz="1600" dirty="0" smtClean="0"/>
              <a:t>; i++)</a:t>
            </a:r>
            <a:br>
              <a:rPr lang="pl-PL" sz="1600" dirty="0" smtClean="0"/>
            </a:br>
            <a:r>
              <a:rPr lang="pl-PL" sz="1600" dirty="0" smtClean="0"/>
              <a:t>	c[i] = a[i] * b[i];</a:t>
            </a:r>
            <a:br>
              <a:rPr lang="pl-PL" sz="1600" dirty="0" smtClean="0"/>
            </a:br>
            <a:r>
              <a:rPr lang="pl-PL" sz="1600" dirty="0" smtClean="0"/>
              <a:t>}</a:t>
            </a:r>
            <a:endParaRPr lang="pl-PL" dirty="0"/>
          </a:p>
        </p:txBody>
      </p:sp>
      <p:sp>
        <p:nvSpPr>
          <p:cNvPr id="6" name="Symbol zastępczy zawartości 3"/>
          <p:cNvSpPr txBox="1">
            <a:spLocks/>
          </p:cNvSpPr>
          <p:nvPr/>
        </p:nvSpPr>
        <p:spPr>
          <a:xfrm>
            <a:off x="5724128" y="2793992"/>
            <a:ext cx="3024336" cy="20621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pl-PL" sz="1600" b="1" dirty="0" err="1" smtClean="0"/>
              <a:t>kernel</a:t>
            </a:r>
            <a:r>
              <a:rPr lang="pl-PL" sz="1600" dirty="0" smtClean="0"/>
              <a:t> </a:t>
            </a:r>
            <a:r>
              <a:rPr lang="pl-PL" sz="1600" dirty="0" err="1" smtClean="0"/>
              <a:t>void</a:t>
            </a:r>
            <a:r>
              <a:rPr lang="pl-PL" sz="1600" dirty="0" smtClean="0"/>
              <a:t> </a:t>
            </a:r>
            <a:r>
              <a:rPr lang="pl-PL" sz="1600" dirty="0" err="1" smtClean="0"/>
              <a:t>par_multiply</a:t>
            </a:r>
            <a:r>
              <a:rPr lang="pl-PL" sz="1600" dirty="0" smtClean="0"/>
              <a:t>(</a:t>
            </a:r>
            <a:br>
              <a:rPr lang="pl-PL" sz="1600" dirty="0" smtClean="0"/>
            </a:br>
            <a:r>
              <a:rPr lang="pl-PL" sz="1600" dirty="0" smtClean="0"/>
              <a:t>	</a:t>
            </a:r>
            <a:r>
              <a:rPr lang="pl-PL" sz="1600" b="1" dirty="0" smtClean="0"/>
              <a:t>global</a:t>
            </a:r>
            <a:r>
              <a:rPr lang="pl-PL" sz="1600" dirty="0" smtClean="0"/>
              <a:t> </a:t>
            </a:r>
            <a:r>
              <a:rPr lang="pl-PL" sz="1600" dirty="0" err="1" smtClean="0"/>
              <a:t>const</a:t>
            </a:r>
            <a:r>
              <a:rPr lang="pl-PL" sz="1600" dirty="0" smtClean="0"/>
              <a:t> </a:t>
            </a:r>
            <a:r>
              <a:rPr lang="pl-PL" sz="1600" dirty="0" err="1" smtClean="0"/>
              <a:t>float</a:t>
            </a:r>
            <a:r>
              <a:rPr lang="pl-PL" sz="1600" dirty="0" smtClean="0"/>
              <a:t> *a,</a:t>
            </a:r>
          </a:p>
          <a:p>
            <a:r>
              <a:rPr lang="pl-PL" sz="1600" dirty="0" smtClean="0"/>
              <a:t>	</a:t>
            </a:r>
            <a:r>
              <a:rPr lang="pl-PL" sz="1600" b="1" dirty="0" smtClean="0"/>
              <a:t>global</a:t>
            </a:r>
            <a:r>
              <a:rPr lang="pl-PL" sz="1600" dirty="0" smtClean="0"/>
              <a:t> </a:t>
            </a:r>
            <a:r>
              <a:rPr lang="pl-PL" sz="1600" dirty="0" err="1" smtClean="0"/>
              <a:t>const</a:t>
            </a:r>
            <a:r>
              <a:rPr lang="pl-PL" sz="1600" dirty="0" smtClean="0"/>
              <a:t> </a:t>
            </a:r>
            <a:r>
              <a:rPr lang="pl-PL" sz="1600" dirty="0" err="1" smtClean="0"/>
              <a:t>float</a:t>
            </a:r>
            <a:r>
              <a:rPr lang="pl-PL" sz="1600" dirty="0" smtClean="0"/>
              <a:t> *b,</a:t>
            </a:r>
          </a:p>
          <a:p>
            <a:r>
              <a:rPr lang="pl-PL" sz="1600" dirty="0" smtClean="0"/>
              <a:t>	</a:t>
            </a:r>
            <a:r>
              <a:rPr lang="pl-PL" sz="1600" b="1" dirty="0" smtClean="0"/>
              <a:t>global</a:t>
            </a:r>
            <a:r>
              <a:rPr lang="pl-PL" sz="1600" dirty="0" smtClean="0"/>
              <a:t> </a:t>
            </a:r>
            <a:r>
              <a:rPr lang="pl-PL" sz="1600" dirty="0" err="1" smtClean="0"/>
              <a:t>float</a:t>
            </a:r>
            <a:r>
              <a:rPr lang="pl-PL" sz="1600" dirty="0" smtClean="0"/>
              <a:t> *c)</a:t>
            </a:r>
          </a:p>
          <a:p>
            <a:r>
              <a:rPr lang="pl-PL" sz="1600" dirty="0" smtClean="0"/>
              <a:t>{</a:t>
            </a:r>
          </a:p>
          <a:p>
            <a:r>
              <a:rPr lang="pl-PL" sz="1600" dirty="0" smtClean="0"/>
              <a:t>         </a:t>
            </a:r>
            <a:r>
              <a:rPr lang="pl-PL" sz="1600" dirty="0" err="1" smtClean="0"/>
              <a:t>int</a:t>
            </a:r>
            <a:r>
              <a:rPr lang="pl-PL" sz="1600" dirty="0" smtClean="0"/>
              <a:t> id = </a:t>
            </a:r>
            <a:r>
              <a:rPr lang="pl-PL" sz="1600" b="1" dirty="0" err="1" smtClean="0"/>
              <a:t>get_global_id</a:t>
            </a:r>
            <a:r>
              <a:rPr lang="pl-PL" sz="1600" dirty="0" smtClean="0"/>
              <a:t>(0);</a:t>
            </a:r>
          </a:p>
          <a:p>
            <a:r>
              <a:rPr lang="pl-PL" sz="1600" dirty="0" smtClean="0"/>
              <a:t>         c[id] = a[id] * b[id];</a:t>
            </a:r>
          </a:p>
          <a:p>
            <a:r>
              <a:rPr lang="pl-PL" sz="1600" dirty="0" smtClean="0"/>
              <a:t>}</a:t>
            </a:r>
            <a:endParaRPr kumimoji="0" lang="pl-PL" sz="220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trzałka w prawo 6"/>
          <p:cNvSpPr/>
          <p:nvPr/>
        </p:nvSpPr>
        <p:spPr>
          <a:xfrm>
            <a:off x="4572000" y="3140968"/>
            <a:ext cx="1296144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TC010274804[[fn=Motyw Mod]]</Template>
  <TotalTime>228</TotalTime>
  <Words>409</Words>
  <Application>Microsoft Office PowerPoint</Application>
  <PresentationFormat>Pokaz na ekranie (4:3)</PresentationFormat>
  <Paragraphs>158</Paragraphs>
  <Slides>22</Slides>
  <Notes>9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Mod</vt:lpstr>
      <vt:lpstr>GPGPU – association rule mining</vt:lpstr>
      <vt:lpstr>Historia GPGPU</vt:lpstr>
      <vt:lpstr>Shader</vt:lpstr>
      <vt:lpstr>Dlaczego GPGPU</vt:lpstr>
      <vt:lpstr>Technologie GPGPU</vt:lpstr>
      <vt:lpstr>Przykład architektury</vt:lpstr>
      <vt:lpstr>OpenCL</vt:lpstr>
      <vt:lpstr>Niżej</vt:lpstr>
      <vt:lpstr>Dekompozycja</vt:lpstr>
      <vt:lpstr>Alternatywnie</vt:lpstr>
      <vt:lpstr>OpenCL model pamięci</vt:lpstr>
      <vt:lpstr>Klasyczny apriori</vt:lpstr>
      <vt:lpstr>Apriori – bottlenecks</vt:lpstr>
      <vt:lpstr>Apriori – MT</vt:lpstr>
      <vt:lpstr>GPU MINER</vt:lpstr>
      <vt:lpstr>Bitmapa transakcji</vt:lpstr>
      <vt:lpstr>Bitmapa transakcji</vt:lpstr>
      <vt:lpstr>Bitmapowe generowanie kandydatów</vt:lpstr>
      <vt:lpstr>Implementacja</vt:lpstr>
      <vt:lpstr>Kod</vt:lpstr>
      <vt:lpstr>Referencje</vt:lpstr>
      <vt:lpstr>Referencje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 – data mining</dc:title>
  <dc:creator>Piotr</dc:creator>
  <cp:lastModifiedBy>Piotr Jessa</cp:lastModifiedBy>
  <cp:revision>170</cp:revision>
  <dcterms:created xsi:type="dcterms:W3CDTF">2011-05-18T10:16:28Z</dcterms:created>
  <dcterms:modified xsi:type="dcterms:W3CDTF">2011-05-19T07:28:20Z</dcterms:modified>
</cp:coreProperties>
</file>