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1" r:id="rId4"/>
    <p:sldId id="260" r:id="rId5"/>
    <p:sldId id="258" r:id="rId6"/>
    <p:sldId id="278" r:id="rId7"/>
    <p:sldId id="274" r:id="rId8"/>
    <p:sldId id="275" r:id="rId9"/>
    <p:sldId id="276" r:id="rId10"/>
    <p:sldId id="277" r:id="rId11"/>
    <p:sldId id="265" r:id="rId12"/>
    <p:sldId id="266" r:id="rId13"/>
    <p:sldId id="259" r:id="rId14"/>
    <p:sldId id="262" r:id="rId15"/>
    <p:sldId id="272" r:id="rId16"/>
    <p:sldId id="263" r:id="rId17"/>
    <p:sldId id="264" r:id="rId18"/>
    <p:sldId id="273" r:id="rId19"/>
    <p:sldId id="268" r:id="rId20"/>
    <p:sldId id="269" r:id="rId21"/>
    <p:sldId id="267" r:id="rId22"/>
    <p:sldId id="261" r:id="rId23"/>
    <p:sldId id="270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6" autoAdjust="0"/>
  </p:normalViewPr>
  <p:slideViewPr>
    <p:cSldViewPr>
      <p:cViewPr varScale="1">
        <p:scale>
          <a:sx n="89" d="100"/>
          <a:sy n="89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ia\ITS_Sem_1\HD\Projekt\dmarf\presentation\gpuMin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FIMI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Arkusz1!$B$2:$B$4</c:f>
              <c:numCache>
                <c:formatCode>Standardowy</c:formatCode>
                <c:ptCount val="3"/>
                <c:pt idx="0">
                  <c:v>0.4</c:v>
                </c:pt>
                <c:pt idx="1">
                  <c:v>3</c:v>
                </c:pt>
                <c:pt idx="2">
                  <c:v>78.3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GPUMiner CPU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Arkusz1!$C$2:$C$4</c:f>
              <c:numCache>
                <c:formatCode>Standardowy</c:formatCode>
                <c:ptCount val="3"/>
                <c:pt idx="0">
                  <c:v>0.2</c:v>
                </c:pt>
                <c:pt idx="1">
                  <c:v>1.2</c:v>
                </c:pt>
                <c:pt idx="2">
                  <c:v>10.4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GPUMiner GPU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Arkusz1!$D$2:$D$4</c:f>
              <c:numCache>
                <c:formatCode>Standardowy</c:formatCode>
                <c:ptCount val="3"/>
                <c:pt idx="0">
                  <c:v>0.2</c:v>
                </c:pt>
                <c:pt idx="1">
                  <c:v>0.8</c:v>
                </c:pt>
                <c:pt idx="2">
                  <c:v>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697216"/>
        <c:axId val="56699136"/>
      </c:barChart>
      <c:catAx>
        <c:axId val="56697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Zbiór</a:t>
                </a:r>
                <a:r>
                  <a:rPr lang="pl-PL" baseline="0"/>
                  <a:t> danych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56699136"/>
        <c:crosses val="autoZero"/>
        <c:auto val="1"/>
        <c:lblAlgn val="ctr"/>
        <c:lblOffset val="100"/>
        <c:noMultiLvlLbl val="0"/>
      </c:catAx>
      <c:valAx>
        <c:axId val="566991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Czas [s]</a:t>
                </a:r>
              </a:p>
            </c:rich>
          </c:tx>
          <c:layout/>
          <c:overlay val="0"/>
        </c:title>
        <c:numFmt formatCode="Standardowy" sourceLinked="1"/>
        <c:majorTickMark val="out"/>
        <c:minorTickMark val="none"/>
        <c:tickLblPos val="nextTo"/>
        <c:crossAx val="56697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535A-685B-45D4-83C2-0699426FA084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967B-6AFF-4995-A810-89F62F1580F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powiemy trochę o GPGP</a:t>
            </a:r>
            <a:r>
              <a:rPr lang="pl-PL" baseline="0" dirty="0" smtClean="0"/>
              <a:t>U historii: Można dodać wstążkę z datami działania. Właściwie tutaj jest lanie wody skąd się wzięło GPGPU i dlaczego jest ograniczone. Trzeba powiedzieć o:</a:t>
            </a:r>
          </a:p>
          <a:p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3.0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PixelShader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4.0 (pełny </a:t>
            </a:r>
            <a:r>
              <a:rPr lang="pl-PL" baseline="0" dirty="0" err="1" smtClean="0"/>
              <a:t>porgramowalny</a:t>
            </a:r>
            <a:r>
              <a:rPr lang="pl-PL" baseline="0" dirty="0" smtClean="0"/>
              <a:t>)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69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7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podsumowanie poszczególnych technologii </a:t>
            </a:r>
            <a:r>
              <a:rPr lang="pl-PL" dirty="0" err="1" smtClean="0"/>
              <a:t>zwrównoleglania</a:t>
            </a:r>
            <a:r>
              <a:rPr lang="pl-PL" dirty="0" smtClean="0"/>
              <a:t>.</a:t>
            </a:r>
            <a:r>
              <a:rPr lang="pl-PL" baseline="0" dirty="0" smtClean="0"/>
              <a:t> Dodać jakieś ładne </a:t>
            </a:r>
            <a:r>
              <a:rPr lang="pl-PL" baseline="0" dirty="0" err="1" smtClean="0"/>
              <a:t>loga</a:t>
            </a:r>
            <a:r>
              <a:rPr lang="pl-PL" baseline="0" dirty="0" smtClean="0"/>
              <a:t> ewentualnie ;)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schemat blokowy algorytmu opartego na wykładzie.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26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Ten sam schemat</a:t>
            </a:r>
            <a:r>
              <a:rPr lang="pl-PL" baseline="0" dirty="0" smtClean="0"/>
              <a:t> blokowy tym razem z czerwonymi elementami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2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projekt GPU Miner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68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ładni</a:t>
            </a:r>
            <a:r>
              <a:rPr lang="pl-PL" baseline="0" dirty="0" smtClean="0"/>
              <a:t>e ideę trzymania transakcji jako bitmapy. Tutaj warto wspomnieć dużo o elemencie zwanym sprawdzeniem tej bitmapy bez </a:t>
            </a:r>
            <a:r>
              <a:rPr lang="pl-PL" baseline="0" dirty="0" err="1" smtClean="0"/>
              <a:t>użyciua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Ifow</a:t>
            </a:r>
            <a:r>
              <a:rPr lang="pl-PL" baseline="0" dirty="0" smtClean="0"/>
              <a:t>. Typowych dla pisania na CPU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opisać</a:t>
            </a:r>
            <a:r>
              <a:rPr lang="pl-PL" baseline="0" dirty="0" smtClean="0"/>
              <a:t> naszą ideę generowania zbiorów kandydatów na poziomie bitowym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8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dlaczego implementacja wygląda tak a nie inaczej. Dlaczego każde z narzędzi</a:t>
            </a:r>
            <a:r>
              <a:rPr lang="pl-PL" baseline="0" dirty="0" smtClean="0"/>
              <a:t> zostało wybrane.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9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ocl.org/" TargetMode="External"/><Relationship Id="rId3" Type="http://schemas.openxmlformats.org/officeDocument/2006/relationships/hyperlink" Target="http://www.gpucomputing.net/" TargetMode="External"/><Relationship Id="rId7" Type="http://schemas.openxmlformats.org/officeDocument/2006/relationships/hyperlink" Target="http://software.intel.com/en-us/articles/opencl-sdk/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phics.stanford.edu/projects/brookgpu/" TargetMode="External"/><Relationship Id="rId5" Type="http://schemas.openxmlformats.org/officeDocument/2006/relationships/hyperlink" Target="http://developer.amd.com/gpu/AMDAPPSDK/Pages/default.aspx" TargetMode="External"/><Relationship Id="rId4" Type="http://schemas.openxmlformats.org/officeDocument/2006/relationships/hyperlink" Target="http://www.khronos.org/opencl/" TargetMode="External"/><Relationship Id="rId9" Type="http://schemas.openxmlformats.org/officeDocument/2006/relationships/hyperlink" Target="http://www.mimuw.edu.pl/~krzadca/opencl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object/data_mining_analytics_database.html" TargetMode="External"/><Relationship Id="rId2" Type="http://schemas.openxmlformats.org/officeDocument/2006/relationships/hyperlink" Target="http://code.google.com/p/gpumin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xpl/freeabs_all.jsp?arnumber=564177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Zrównoleglanie algorytmu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GPGPU</a:t>
            </a:r>
            <a:r>
              <a:rPr lang="en-US" dirty="0" smtClean="0"/>
              <a:t> –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OpenCL</a:t>
            </a:r>
            <a:r>
              <a:rPr lang="pl-PL" dirty="0" smtClean="0"/>
              <a:t> </a:t>
            </a:r>
            <a:r>
              <a:rPr lang="pl-PL" dirty="0" err="1" smtClean="0"/>
              <a:t>Enqueueing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D9"/>
              </a:clrFrom>
              <a:clrTo>
                <a:srgbClr val="FFFFD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2777258"/>
            <a:ext cx="6248400" cy="28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30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 Cześć dalsza tego elementu – ograniczenia na pamięć. Podać wyniki dla </a:t>
            </a:r>
            <a:r>
              <a:rPr lang="pl-PL" dirty="0" err="1" smtClean="0"/>
              <a:t>Kosaraka</a:t>
            </a:r>
            <a:r>
              <a:rPr lang="pl-PL" dirty="0"/>
              <a:t> </a:t>
            </a:r>
            <a:r>
              <a:rPr lang="pl-PL" dirty="0" smtClean="0"/>
              <a:t>że się na GPU nie wciska.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58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Klasyczny </a:t>
            </a:r>
            <a:r>
              <a:rPr lang="pl-PL" i="1" dirty="0" err="1" smtClean="0"/>
              <a:t>apriori</a:t>
            </a:r>
            <a:endParaRPr lang="pl-PL" i="1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97" y="2286000"/>
            <a:ext cx="2183406" cy="3840163"/>
          </a:xfrm>
        </p:spPr>
      </p:pic>
    </p:spTree>
    <p:extLst>
      <p:ext uri="{BB962C8B-B14F-4D97-AF65-F5344CB8AC3E}">
        <p14:creationId xmlns:p14="http://schemas.microsoft.com/office/powerpoint/2010/main" val="339106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Apriori</a:t>
            </a:r>
            <a:r>
              <a:rPr lang="en-US" dirty="0" smtClean="0"/>
              <a:t> – bottlenecks</a:t>
            </a:r>
            <a:endParaRPr lang="en-US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97" y="2286000"/>
            <a:ext cx="2183406" cy="3840163"/>
          </a:xfrm>
        </p:spPr>
      </p:pic>
    </p:spTree>
    <p:extLst>
      <p:ext uri="{BB962C8B-B14F-4D97-AF65-F5344CB8AC3E}">
        <p14:creationId xmlns:p14="http://schemas.microsoft.com/office/powerpoint/2010/main" val="404505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Apriori</a:t>
            </a:r>
            <a:r>
              <a:rPr lang="en-US" dirty="0"/>
              <a:t> – </a:t>
            </a:r>
            <a:r>
              <a:rPr lang="pl-PL" dirty="0" smtClean="0"/>
              <a:t>MT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97" y="2286000"/>
            <a:ext cx="2183406" cy="3840163"/>
          </a:xfrm>
        </p:spPr>
      </p:pic>
    </p:spTree>
    <p:extLst>
      <p:ext uri="{BB962C8B-B14F-4D97-AF65-F5344CB8AC3E}">
        <p14:creationId xmlns:p14="http://schemas.microsoft.com/office/powerpoint/2010/main" val="286024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GPU MINER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79712" y="1916832"/>
            <a:ext cx="6984776" cy="4209331"/>
          </a:xfrm>
        </p:spPr>
        <p:txBody>
          <a:bodyPr/>
          <a:lstStyle/>
          <a:p>
            <a:r>
              <a:rPr lang="pl-PL" dirty="0" smtClean="0"/>
              <a:t>Napisany w CUDA C</a:t>
            </a:r>
          </a:p>
          <a:p>
            <a:r>
              <a:rPr lang="pl-PL" dirty="0" smtClean="0"/>
              <a:t>Wymaga Berkeley DB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884066"/>
              </p:ext>
            </p:extLst>
          </p:nvPr>
        </p:nvGraphicFramePr>
        <p:xfrm>
          <a:off x="2123728" y="3140968"/>
          <a:ext cx="6750323" cy="335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662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Bitmap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5040399"/>
          </a:xfrm>
        </p:spPr>
      </p:pic>
    </p:spTree>
    <p:extLst>
      <p:ext uri="{BB962C8B-B14F-4D97-AF65-F5344CB8AC3E}">
        <p14:creationId xmlns:p14="http://schemas.microsoft.com/office/powerpoint/2010/main" val="363496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Bitmap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52739"/>
            <a:ext cx="6120680" cy="4699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586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Bitmap candidates generation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6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1"/>
            <a:ext cx="6248400" cy="2583160"/>
          </a:xfrm>
        </p:spPr>
        <p:txBody>
          <a:bodyPr/>
          <a:lstStyle/>
          <a:p>
            <a:r>
              <a:rPr lang="pl-PL" dirty="0" smtClean="0"/>
              <a:t>Jest starsza niż się wydaje – początek lat 90-tych</a:t>
            </a:r>
          </a:p>
          <a:p>
            <a:r>
              <a:rPr lang="pl-PL" dirty="0" err="1" smtClean="0"/>
              <a:t>Vertex</a:t>
            </a:r>
            <a:r>
              <a:rPr lang="pl-PL" dirty="0" smtClean="0"/>
              <a:t> &amp; </a:t>
            </a:r>
            <a:r>
              <a:rPr lang="pl-PL" dirty="0" err="1" smtClean="0"/>
              <a:t>Pixel</a:t>
            </a:r>
            <a:r>
              <a:rPr lang="pl-PL" dirty="0" smtClean="0"/>
              <a:t> </a:t>
            </a:r>
            <a:r>
              <a:rPr lang="pl-PL" dirty="0" err="1" smtClean="0"/>
              <a:t>Shaders</a:t>
            </a:r>
            <a:r>
              <a:rPr lang="pl-PL" dirty="0" smtClean="0"/>
              <a:t> </a:t>
            </a:r>
          </a:p>
          <a:p>
            <a:r>
              <a:rPr lang="pl-PL" dirty="0" smtClean="0"/>
              <a:t>Geometry </a:t>
            </a:r>
            <a:r>
              <a:rPr lang="pl-PL" dirty="0" err="1" smtClean="0"/>
              <a:t>Shaders</a:t>
            </a:r>
            <a:endParaRPr lang="pl-PL" dirty="0" smtClean="0"/>
          </a:p>
          <a:p>
            <a:pPr marL="0" indent="0">
              <a:buNone/>
            </a:pPr>
            <a:r>
              <a:rPr lang="pl-PL" i="1" dirty="0" smtClean="0"/>
              <a:t>Ciekawostka operacje bitowe (|, &amp;)pojawiły się dopiero w </a:t>
            </a:r>
            <a:r>
              <a:rPr lang="pl-PL" i="1" dirty="0" err="1" smtClean="0"/>
              <a:t>Shader</a:t>
            </a:r>
            <a:r>
              <a:rPr lang="pl-PL" i="1" dirty="0"/>
              <a:t> </a:t>
            </a:r>
            <a:r>
              <a:rPr lang="pl-PL" i="1" dirty="0" smtClean="0"/>
              <a:t>Model 4.0 </a:t>
            </a:r>
            <a:endParaRPr lang="pl-PL" i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8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Oracle</a:t>
            </a:r>
            <a:r>
              <a:rPr lang="pl-PL" dirty="0" smtClean="0"/>
              <a:t> Java 1.6</a:t>
            </a:r>
          </a:p>
          <a:p>
            <a:r>
              <a:rPr lang="pl-PL" dirty="0" smtClean="0"/>
              <a:t>JOCL 0.1.6</a:t>
            </a:r>
          </a:p>
          <a:p>
            <a:r>
              <a:rPr lang="pl-PL" dirty="0" smtClean="0"/>
              <a:t>JCUDA 0.3.2a</a:t>
            </a:r>
          </a:p>
          <a:p>
            <a:r>
              <a:rPr lang="pl-PL" dirty="0" smtClean="0"/>
              <a:t>Weka 3.7.3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2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2784727" cy="3840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810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598096" cy="3840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GPGPU</a:t>
            </a:r>
            <a:endParaRPr lang="pl-PL" dirty="0" smtClean="0">
              <a:hlinkClick r:id="rId2"/>
            </a:endParaRPr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www.gpucomputing.net</a:t>
            </a:r>
            <a:endParaRPr lang="pl-PL" dirty="0" smtClean="0"/>
          </a:p>
          <a:p>
            <a:r>
              <a:rPr lang="pl-PL" dirty="0">
                <a:hlinkClick r:id="rId4"/>
              </a:rPr>
              <a:t>http://www.khronos.org/opencl</a:t>
            </a:r>
            <a:r>
              <a:rPr lang="pl-PL" dirty="0" smtClean="0">
                <a:hlinkClick r:id="rId4"/>
              </a:rPr>
              <a:t>/</a:t>
            </a:r>
            <a:endParaRPr lang="pl-PL" dirty="0" smtClean="0">
              <a:hlinkClick r:id="rId2"/>
            </a:endParaRPr>
          </a:p>
          <a:p>
            <a:r>
              <a:rPr lang="pl-PL" dirty="0" smtClean="0">
                <a:hlinkClick r:id="rId2"/>
              </a:rPr>
              <a:t>http://www.nvidia.com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http</a:t>
            </a:r>
            <a:r>
              <a:rPr lang="pl-PL" dirty="0">
                <a:hlinkClick r:id="rId5"/>
              </a:rPr>
              <a:t>://</a:t>
            </a:r>
            <a:r>
              <a:rPr lang="pl-PL" dirty="0" smtClean="0">
                <a:hlinkClick r:id="rId5"/>
              </a:rPr>
              <a:t>developer.amd.com/gpu/AMDAPPSDK/Pages/default.aspx</a:t>
            </a:r>
            <a:endParaRPr lang="pl-PL" dirty="0" smtClean="0"/>
          </a:p>
          <a:p>
            <a:r>
              <a:rPr lang="pl-PL" dirty="0">
                <a:hlinkClick r:id="rId6"/>
              </a:rPr>
              <a:t>http://graphics.stanford.edu/projects/brookgpu/</a:t>
            </a:r>
            <a:endParaRPr lang="pl-PL" dirty="0" smtClean="0"/>
          </a:p>
          <a:p>
            <a:r>
              <a:rPr lang="pl-PL" dirty="0">
                <a:hlinkClick r:id="rId7"/>
              </a:rPr>
              <a:t>http://software.intel.com/en-us/articles/opencl-sdk</a:t>
            </a:r>
            <a:r>
              <a:rPr lang="pl-PL" dirty="0" smtClean="0">
                <a:hlinkClick r:id="rId7"/>
              </a:rPr>
              <a:t>/</a:t>
            </a:r>
            <a:endParaRPr lang="pl-PL" dirty="0" smtClean="0"/>
          </a:p>
          <a:p>
            <a:r>
              <a:rPr lang="pl-PL" dirty="0">
                <a:hlinkClick r:id="rId8"/>
              </a:rPr>
              <a:t>http://www.jocl.org</a:t>
            </a:r>
            <a:r>
              <a:rPr lang="pl-PL" dirty="0" smtClean="0">
                <a:hlinkClick r:id="rId8"/>
              </a:rPr>
              <a:t>/</a:t>
            </a:r>
            <a:endParaRPr lang="pl-PL" dirty="0" smtClean="0"/>
          </a:p>
          <a:p>
            <a:r>
              <a:rPr lang="pl-PL" dirty="0">
                <a:hlinkClick r:id="rId9"/>
              </a:rPr>
              <a:t>http://www.mimuw.edu.pl/~krzadca/opencl.html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67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04864"/>
            <a:ext cx="6598096" cy="3840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Mining</a:t>
            </a:r>
          </a:p>
          <a:p>
            <a:r>
              <a:rPr lang="pl-PL" dirty="0">
                <a:hlinkClick r:id="rId2"/>
              </a:rPr>
              <a:t>http://code.google.com/p/gpuminer/</a:t>
            </a:r>
            <a:endParaRPr lang="pl-PL" dirty="0"/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www.nvidia.com/object/data_mining_analytics_database.html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Publikacje</a:t>
            </a:r>
            <a:endParaRPr lang="en-US" dirty="0" smtClean="0"/>
          </a:p>
          <a:p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ieeexplore.ieee.org/xpl/freeabs_all.jsp?arnumber=5641778</a:t>
            </a:r>
            <a:endParaRPr lang="pl-PL" dirty="0" smtClean="0"/>
          </a:p>
          <a:p>
            <a:r>
              <a:rPr lang="pl-PL" smtClean="0"/>
              <a:t>TODO: Ta </a:t>
            </a:r>
            <a:r>
              <a:rPr lang="pl-PL" dirty="0" smtClean="0"/>
              <a:t>publikacja z ACM z </a:t>
            </a:r>
            <a:r>
              <a:rPr lang="pl-PL" dirty="0" err="1" smtClean="0"/>
              <a:t>gpu</a:t>
            </a:r>
            <a:r>
              <a:rPr lang="pl-PL" dirty="0" smtClean="0"/>
              <a:t> minera chińczyków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0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Shader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4" name="Symbol zastępczy zawartości 3"/>
          <p:cNvSpPr txBox="1">
            <a:spLocks noGrp="1"/>
          </p:cNvSpPr>
          <p:nvPr>
            <p:ph idx="1"/>
          </p:nvPr>
        </p:nvSpPr>
        <p:spPr>
          <a:xfrm>
            <a:off x="2339752" y="1916832"/>
            <a:ext cx="6336704" cy="4536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transformations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provided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by the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app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constant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Uniform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/>
              <a:t>float4x4</a:t>
            </a:r>
            <a:r>
              <a:rPr lang="pl-PL" sz="1600" dirty="0"/>
              <a:t> </a:t>
            </a:r>
            <a:r>
              <a:rPr lang="pl-PL" sz="1600" dirty="0" err="1"/>
              <a:t>matWorldViewProj</a:t>
            </a:r>
            <a:r>
              <a:rPr lang="pl-PL" sz="1600" dirty="0"/>
              <a:t>: WORLDVIEWPROJECTION;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the format of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our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 err="1"/>
              <a:t>struct</a:t>
            </a:r>
            <a:r>
              <a:rPr lang="pl-PL" sz="1600" dirty="0"/>
              <a:t> VS_OUTPUT</a:t>
            </a:r>
            <a:br>
              <a:rPr lang="pl-PL" sz="1600" dirty="0"/>
            </a:br>
            <a:r>
              <a:rPr lang="pl-PL" sz="1600" dirty="0"/>
              <a:t>{</a:t>
            </a:r>
            <a:br>
              <a:rPr lang="pl-PL" sz="1600" dirty="0"/>
            </a:br>
            <a:r>
              <a:rPr lang="pl-PL" sz="1600" dirty="0"/>
              <a:t>  </a:t>
            </a:r>
            <a:r>
              <a:rPr lang="pl-PL" sz="1600" b="1" dirty="0"/>
              <a:t>float4</a:t>
            </a:r>
            <a:r>
              <a:rPr lang="pl-PL" sz="1600" dirty="0"/>
              <a:t> </a:t>
            </a:r>
            <a:r>
              <a:rPr lang="pl-PL" sz="1600" dirty="0" err="1"/>
              <a:t>Pos</a:t>
            </a:r>
            <a:r>
              <a:rPr lang="pl-PL" sz="1600" dirty="0"/>
              <a:t>  : POSITION;</a:t>
            </a:r>
            <a:br>
              <a:rPr lang="pl-PL" sz="1600" dirty="0"/>
            </a:br>
            <a:r>
              <a:rPr lang="pl-PL" sz="1600" dirty="0"/>
              <a:t>};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// Simple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Shader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carry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out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transformation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VS_OUTPUT VS(</a:t>
            </a:r>
            <a:r>
              <a:rPr lang="pl-PL" sz="1600" b="1" dirty="0" smtClean="0"/>
              <a:t>float4</a:t>
            </a:r>
            <a:r>
              <a:rPr lang="pl-PL" sz="1600" dirty="0" smtClean="0"/>
              <a:t> </a:t>
            </a:r>
            <a:r>
              <a:rPr lang="pl-PL" sz="1600" dirty="0" err="1" smtClean="0"/>
              <a:t>Pos</a:t>
            </a:r>
            <a:r>
              <a:rPr lang="pl-PL" sz="1600" dirty="0" smtClean="0"/>
              <a:t>  : POSITION)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  VS_OUTPUT Out = (VS_OUTPUT)0;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dirty="0" err="1" smtClean="0"/>
              <a:t>Out.Pos</a:t>
            </a:r>
            <a:r>
              <a:rPr lang="pl-PL" sz="1600" dirty="0" smtClean="0"/>
              <a:t> = mul(</a:t>
            </a:r>
            <a:r>
              <a:rPr lang="pl-PL" sz="1600" dirty="0" err="1" smtClean="0"/>
              <a:t>Pos,matWorldViewProj</a:t>
            </a:r>
            <a:r>
              <a:rPr lang="pl-PL" sz="1600" dirty="0" smtClean="0"/>
              <a:t>);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b="1" dirty="0" smtClean="0"/>
              <a:t>return </a:t>
            </a:r>
            <a:r>
              <a:rPr lang="pl-PL" sz="1600" dirty="0" smtClean="0"/>
              <a:t>Out;</a:t>
            </a:r>
            <a:br>
              <a:rPr lang="pl-PL" sz="1600" dirty="0" smtClean="0"/>
            </a:br>
            <a:r>
              <a:rPr lang="pl-PL" sz="1600" dirty="0" smtClean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97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Success</a:t>
            </a:r>
            <a:r>
              <a:rPr lang="pl-PL" dirty="0" smtClean="0"/>
              <a:t> </a:t>
            </a:r>
            <a:r>
              <a:rPr lang="pl-PL" dirty="0" err="1" smtClean="0"/>
              <a:t>stories</a:t>
            </a:r>
            <a:r>
              <a:rPr lang="pl-PL" dirty="0" smtClean="0"/>
              <a:t> </a:t>
            </a:r>
            <a:r>
              <a:rPr lang="pl-PL" dirty="0" err="1" smtClean="0"/>
              <a:t>nVidii</a:t>
            </a:r>
            <a:r>
              <a:rPr lang="pl-PL" dirty="0" smtClean="0"/>
              <a:t> oraz inne elementy ważne trzasnąć tutaj fajowy wykres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726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Technologie </a:t>
            </a:r>
            <a:r>
              <a:rPr lang="pl-PL" i="1" dirty="0" smtClean="0"/>
              <a:t>natywne</a:t>
            </a:r>
            <a:r>
              <a:rPr lang="pl-PL" dirty="0" smtClean="0"/>
              <a:t>:</a:t>
            </a:r>
          </a:p>
          <a:p>
            <a:r>
              <a:rPr lang="pl-PL" i="1" dirty="0" err="1" smtClean="0"/>
              <a:t>nVidia</a:t>
            </a:r>
            <a:r>
              <a:rPr lang="pl-PL" dirty="0" smtClean="0"/>
              <a:t> CUDA</a:t>
            </a:r>
          </a:p>
          <a:p>
            <a:r>
              <a:rPr lang="pl-PL" i="1" dirty="0" smtClean="0"/>
              <a:t>ATI</a:t>
            </a:r>
            <a:r>
              <a:rPr lang="pl-PL" dirty="0" smtClean="0"/>
              <a:t> </a:t>
            </a:r>
            <a:r>
              <a:rPr lang="pl-PL" dirty="0" err="1" smtClean="0"/>
              <a:t>Stream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Technologie wyższego poziomu</a:t>
            </a:r>
          </a:p>
          <a:p>
            <a:r>
              <a:rPr lang="pl-PL" dirty="0" err="1" smtClean="0"/>
              <a:t>OpenCL</a:t>
            </a:r>
            <a:endParaRPr lang="pl-PL" dirty="0" smtClean="0"/>
          </a:p>
          <a:p>
            <a:r>
              <a:rPr lang="pl-PL" dirty="0" err="1" smtClean="0"/>
              <a:t>BrookGPU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43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architektury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4896544"/>
          </a:xfrm>
        </p:spPr>
      </p:pic>
    </p:spTree>
    <p:extLst>
      <p:ext uri="{BB962C8B-B14F-4D97-AF65-F5344CB8AC3E}">
        <p14:creationId xmlns:p14="http://schemas.microsoft.com/office/powerpoint/2010/main" val="304397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Parallelism</a:t>
            </a:r>
            <a:r>
              <a:rPr lang="pl-PL" dirty="0" smtClean="0"/>
              <a:t> Model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39187"/>
            <a:ext cx="6635080" cy="258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OpenCL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 Model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006" y="2286000"/>
            <a:ext cx="5037187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Synchronization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943524"/>
            <a:ext cx="6248400" cy="252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TC010274804[[fn=Motyw Mod]]</Template>
  <TotalTime>113</TotalTime>
  <Words>369</Words>
  <Application>Microsoft Office PowerPoint</Application>
  <PresentationFormat>Pokaz na ekranie (4:3)</PresentationFormat>
  <Paragraphs>85</Paragraphs>
  <Slides>23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Mod</vt:lpstr>
      <vt:lpstr>GPGPU – association rule mining</vt:lpstr>
      <vt:lpstr>Historia GPGPU</vt:lpstr>
      <vt:lpstr>Shader code</vt:lpstr>
      <vt:lpstr>Po co GPGPU</vt:lpstr>
      <vt:lpstr>Technologie GPGPU</vt:lpstr>
      <vt:lpstr>Przykład architektury</vt:lpstr>
      <vt:lpstr>Data Parallelism Model</vt:lpstr>
      <vt:lpstr>OpenCL Memory Model</vt:lpstr>
      <vt:lpstr>Memory Synchronization</vt:lpstr>
      <vt:lpstr>OpenCL Enqueueing</vt:lpstr>
      <vt:lpstr>Problemy z programowaniem GPGPU</vt:lpstr>
      <vt:lpstr>Problemy z programowaniem GPGPU</vt:lpstr>
      <vt:lpstr>Klasyczny apriori</vt:lpstr>
      <vt:lpstr>Apriori – bottlenecks</vt:lpstr>
      <vt:lpstr>Apriori – MT</vt:lpstr>
      <vt:lpstr>GPU MINER</vt:lpstr>
      <vt:lpstr>Transaction Bitmap</vt:lpstr>
      <vt:lpstr>Transaction Bitmap </vt:lpstr>
      <vt:lpstr>Bitmap candidates generation</vt:lpstr>
      <vt:lpstr>Implementacja</vt:lpstr>
      <vt:lpstr>Kod</vt:lpstr>
      <vt:lpstr>Referencje</vt:lpstr>
      <vt:lpstr>Referencje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– data mining</dc:title>
  <dc:creator>Piotr</dc:creator>
  <cp:lastModifiedBy>Piotr Jessa</cp:lastModifiedBy>
  <cp:revision>120</cp:revision>
  <dcterms:created xsi:type="dcterms:W3CDTF">2011-05-18T10:16:28Z</dcterms:created>
  <dcterms:modified xsi:type="dcterms:W3CDTF">2011-05-18T21:22:14Z</dcterms:modified>
</cp:coreProperties>
</file>