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2012-05-14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2012-05-14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2012-05-14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2012-05-14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2012-05-14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2012-05-14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2012-05-14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2012-05-14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2012-05-14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2012-05-14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2012-05-14</a:t>
            </a:fld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2012-05-14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Bitmap Index Compression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Piotr</a:t>
            </a:r>
            <a:r>
              <a:rPr lang="en-US" dirty="0" smtClean="0"/>
              <a:t> </a:t>
            </a:r>
            <a:r>
              <a:rPr lang="en-US" dirty="0" err="1" smtClean="0"/>
              <a:t>Jessa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66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aligned RLE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word aligned</a:t>
            </a:r>
          </a:p>
          <a:p>
            <a:r>
              <a:rPr lang="en-US" dirty="0" smtClean="0"/>
              <a:t>Trade compression for speed</a:t>
            </a:r>
          </a:p>
          <a:p>
            <a:r>
              <a:rPr lang="en-US" dirty="0" smtClean="0"/>
              <a:t>BBC:</a:t>
            </a:r>
          </a:p>
          <a:p>
            <a:pPr lvl="1"/>
            <a:r>
              <a:rPr lang="en-US" dirty="0" smtClean="0"/>
              <a:t>TODO </a:t>
            </a:r>
            <a:r>
              <a:rPr lang="en-US" dirty="0" err="1" smtClean="0"/>
              <a:t>opisc</a:t>
            </a:r>
            <a:r>
              <a:rPr lang="en-US" dirty="0" smtClean="0"/>
              <a:t> </a:t>
            </a:r>
            <a:r>
              <a:rPr lang="en-US" dirty="0" err="1" smtClean="0"/>
              <a:t>najlepiej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obrazku</a:t>
            </a:r>
            <a:endParaRPr lang="en-US" dirty="0"/>
          </a:p>
          <a:p>
            <a:r>
              <a:rPr lang="en-US" dirty="0" smtClean="0"/>
              <a:t>WAH:</a:t>
            </a:r>
          </a:p>
          <a:p>
            <a:pPr lvl="1"/>
            <a:r>
              <a:rPr lang="en-US" dirty="0" smtClean="0"/>
              <a:t>TODO </a:t>
            </a:r>
            <a:r>
              <a:rPr lang="en-US" dirty="0" err="1" smtClean="0"/>
              <a:t>opisac</a:t>
            </a:r>
            <a:r>
              <a:rPr lang="en-US" dirty="0" smtClean="0"/>
              <a:t> </a:t>
            </a:r>
            <a:r>
              <a:rPr lang="en-US" dirty="0" err="1" smtClean="0"/>
              <a:t>najlepiej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obrazku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1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definition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 such as: B</a:t>
            </a:r>
            <a:r>
              <a:rPr lang="en-US" baseline="-25000" dirty="0" smtClean="0"/>
              <a:t>1</a:t>
            </a:r>
            <a:r>
              <a:rPr lang="en-US" dirty="0" smtClean="0"/>
              <a:t> v B</a:t>
            </a:r>
            <a:r>
              <a:rPr lang="en-US" baseline="-25000" dirty="0"/>
              <a:t>2</a:t>
            </a:r>
            <a:r>
              <a:rPr lang="en-US" dirty="0" smtClean="0"/>
              <a:t> or 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^ 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 smtClean="0"/>
              <a:t> </a:t>
            </a:r>
          </a:p>
          <a:p>
            <a:r>
              <a:rPr lang="en-US" dirty="0" smtClean="0"/>
              <a:t>Go in time: O(|B</a:t>
            </a:r>
            <a:r>
              <a:rPr lang="en-US" baseline="-25000" dirty="0" smtClean="0"/>
              <a:t>1</a:t>
            </a:r>
            <a:r>
              <a:rPr lang="en-US" dirty="0" smtClean="0"/>
              <a:t>| + |B</a:t>
            </a:r>
            <a:r>
              <a:rPr lang="en-US" baseline="-25000" dirty="0" smtClean="0"/>
              <a:t>2</a:t>
            </a:r>
            <a:r>
              <a:rPr lang="en-US" dirty="0" smtClean="0"/>
              <a:t>|)</a:t>
            </a:r>
          </a:p>
          <a:p>
            <a:r>
              <a:rPr lang="en-US" dirty="0" smtClean="0"/>
              <a:t>All RLE – like indices </a:t>
            </a:r>
            <a:r>
              <a:rPr lang="en-US" b="1" dirty="0" smtClean="0"/>
              <a:t>are sorting aware</a:t>
            </a:r>
          </a:p>
          <a:p>
            <a:r>
              <a:rPr lang="en-US" dirty="0" smtClean="0"/>
              <a:t>Finding the best sorting is NP-hard [</a:t>
            </a:r>
            <a:r>
              <a:rPr lang="en-US" dirty="0" err="1" smtClean="0"/>
              <a:t>Lemire</a:t>
            </a:r>
            <a:r>
              <a:rPr lang="en-US" dirty="0" smtClean="0"/>
              <a:t> et al. 2009]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6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tricks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of N encoding</a:t>
            </a:r>
          </a:p>
          <a:p>
            <a:r>
              <a:rPr lang="en-US" dirty="0"/>
              <a:t>Hierarchical </a:t>
            </a:r>
            <a:r>
              <a:rPr lang="en-US" dirty="0" smtClean="0"/>
              <a:t>indexes</a:t>
            </a:r>
          </a:p>
          <a:p>
            <a:r>
              <a:rPr lang="en-US" dirty="0" smtClean="0"/>
              <a:t>Sorting orders:</a:t>
            </a:r>
          </a:p>
          <a:p>
            <a:pPr lvl="1"/>
            <a:r>
              <a:rPr lang="en-US" dirty="0"/>
              <a:t>Lexicographical order</a:t>
            </a:r>
            <a:endParaRPr lang="en-US" dirty="0" smtClean="0"/>
          </a:p>
          <a:p>
            <a:pPr lvl="1"/>
            <a:r>
              <a:rPr lang="en-US" dirty="0" smtClean="0"/>
              <a:t>Grey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8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Lemur </a:t>
            </a:r>
            <a:r>
              <a:rPr lang="en-US" dirty="0"/>
              <a:t>Bitmap Index: </a:t>
            </a:r>
            <a:r>
              <a:rPr lang="en-US" sz="2000" i="1" dirty="0"/>
              <a:t>http</a:t>
            </a:r>
            <a:r>
              <a:rPr lang="en-US" sz="2000" i="1" dirty="0" smtClean="0"/>
              <a:t>://code.google.com/p/lemurbitmapindex</a:t>
            </a:r>
          </a:p>
          <a:p>
            <a:r>
              <a:rPr lang="en-US" dirty="0" err="1" smtClean="0"/>
              <a:t>FastBit</a:t>
            </a:r>
            <a:r>
              <a:rPr lang="en-US" dirty="0" smtClean="0"/>
              <a:t>: </a:t>
            </a:r>
            <a:r>
              <a:rPr lang="en-US" sz="2000" i="1" dirty="0"/>
              <a:t>http://crd-legacy.lbl.gov/~kewu/fastbit/</a:t>
            </a:r>
          </a:p>
          <a:p>
            <a:r>
              <a:rPr lang="en-US" dirty="0" err="1" smtClean="0"/>
              <a:t>JavaEWAH</a:t>
            </a:r>
            <a:r>
              <a:rPr lang="en-US" dirty="0"/>
              <a:t>: </a:t>
            </a:r>
            <a:r>
              <a:rPr lang="en-US" sz="2000" i="1" dirty="0"/>
              <a:t>http://code.google.com/p/javaewah/</a:t>
            </a:r>
            <a:endParaRPr lang="en-US" sz="2000" i="1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1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bitmap index?</a:t>
            </a:r>
          </a:p>
          <a:p>
            <a:r>
              <a:rPr lang="en-US" dirty="0" smtClean="0"/>
              <a:t>Where it is used?</a:t>
            </a:r>
          </a:p>
          <a:p>
            <a:pPr lvl="1"/>
            <a:r>
              <a:rPr lang="en-US" dirty="0" smtClean="0"/>
              <a:t>Column indexes for OLTP databases</a:t>
            </a:r>
          </a:p>
          <a:p>
            <a:pPr lvl="1"/>
            <a:r>
              <a:rPr lang="en-US" dirty="0" smtClean="0"/>
              <a:t>OLAP fact tables and data mining algorithms</a:t>
            </a:r>
          </a:p>
          <a:p>
            <a:r>
              <a:rPr lang="en-US" dirty="0" smtClean="0"/>
              <a:t>Why compress it?</a:t>
            </a:r>
          </a:p>
          <a:p>
            <a:r>
              <a:rPr lang="en-US" dirty="0" smtClean="0"/>
              <a:t>How we can compress it efficiently ?</a:t>
            </a:r>
          </a:p>
          <a:p>
            <a:r>
              <a:rPr lang="en-US" dirty="0" smtClean="0"/>
              <a:t>What does efficient compression really mean </a:t>
            </a:r>
            <a:r>
              <a:rPr lang="en-US" dirty="0" smtClean="0"/>
              <a:t>?</a:t>
            </a:r>
          </a:p>
          <a:p>
            <a:r>
              <a:rPr lang="en-US" dirty="0" smtClean="0"/>
              <a:t>Typical Algorithms of Compression:</a:t>
            </a:r>
          </a:p>
          <a:p>
            <a:pPr lvl="1"/>
            <a:r>
              <a:rPr lang="en-US" dirty="0" smtClean="0"/>
              <a:t>RLE</a:t>
            </a:r>
          </a:p>
          <a:p>
            <a:pPr lvl="1"/>
            <a:r>
              <a:rPr lang="en-US" dirty="0" smtClean="0"/>
              <a:t>Delta / Gamma codes</a:t>
            </a:r>
          </a:p>
          <a:p>
            <a:pPr lvl="1"/>
            <a:r>
              <a:rPr lang="en-US" dirty="0" smtClean="0"/>
              <a:t>BBC</a:t>
            </a:r>
          </a:p>
          <a:p>
            <a:pPr lvl="1"/>
            <a:r>
              <a:rPr lang="en-US" dirty="0" smtClean="0"/>
              <a:t>WAH</a:t>
            </a:r>
          </a:p>
          <a:p>
            <a:r>
              <a:rPr lang="en-US" dirty="0" smtClean="0"/>
              <a:t>Sorting values</a:t>
            </a:r>
          </a:p>
          <a:p>
            <a:r>
              <a:rPr lang="en-US" dirty="0" smtClean="0"/>
              <a:t>What about: Huffman, Arithmetic Coding, LZ77 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191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 smtClean="0"/>
              <a:t>Lemire</a:t>
            </a:r>
            <a:r>
              <a:rPr lang="en-US" dirty="0" smtClean="0"/>
              <a:t> presentations </a:t>
            </a:r>
            <a:r>
              <a:rPr lang="en-US" dirty="0" smtClean="0"/>
              <a:t>about OLAP and </a:t>
            </a:r>
            <a:r>
              <a:rPr lang="en-US" b="1" dirty="0" smtClean="0"/>
              <a:t>indices / indexes</a:t>
            </a:r>
          </a:p>
          <a:p>
            <a:r>
              <a:rPr lang="en-US" dirty="0"/>
              <a:t>Fast Bit  </a:t>
            </a:r>
          </a:p>
          <a:p>
            <a:r>
              <a:rPr lang="en-US" dirty="0" smtClean="0"/>
              <a:t>Wikipedia</a:t>
            </a:r>
          </a:p>
          <a:p>
            <a:r>
              <a:rPr lang="en-US" dirty="0" smtClean="0"/>
              <a:t>Oracle Documentation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8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Bitmap Index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union of two sets of </a:t>
            </a:r>
            <a:r>
              <a:rPr lang="en-US" dirty="0" err="1" smtClean="0"/>
              <a:t>rowID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Bitwise OR </a:t>
            </a:r>
          </a:p>
          <a:p>
            <a:r>
              <a:rPr lang="en-US" dirty="0" smtClean="0"/>
              <a:t>Search for </a:t>
            </a:r>
            <a:r>
              <a:rPr lang="en-US" dirty="0" err="1" smtClean="0"/>
              <a:t>rowID</a:t>
            </a:r>
            <a:r>
              <a:rPr lang="en-US" dirty="0" smtClean="0"/>
              <a:t> in database – Bitwise AND</a:t>
            </a:r>
          </a:p>
          <a:p>
            <a:r>
              <a:rPr lang="en-US" i="1" dirty="0" smtClean="0"/>
              <a:t>n</a:t>
            </a:r>
            <a:r>
              <a:rPr lang="en-US" dirty="0" smtClean="0"/>
              <a:t> values for </a:t>
            </a:r>
            <a:r>
              <a:rPr lang="en-US" i="1" dirty="0" smtClean="0"/>
              <a:t>L</a:t>
            </a:r>
            <a:r>
              <a:rPr lang="en-US" dirty="0" smtClean="0"/>
              <a:t> distinct values </a:t>
            </a:r>
          </a:p>
          <a:p>
            <a:r>
              <a:rPr lang="en-US" i="1" dirty="0" err="1" smtClean="0"/>
              <a:t>nL</a:t>
            </a:r>
            <a:r>
              <a:rPr lang="en-US" i="1" dirty="0" smtClean="0"/>
              <a:t> </a:t>
            </a:r>
            <a:r>
              <a:rPr lang="en-US" dirty="0" smtClean="0"/>
              <a:t>bits</a:t>
            </a:r>
          </a:p>
          <a:p>
            <a:r>
              <a:rPr lang="en-US" i="1" dirty="0" smtClean="0"/>
              <a:t>L </a:t>
            </a:r>
            <a:r>
              <a:rPr lang="en-US" dirty="0" smtClean="0"/>
              <a:t>= 10</a:t>
            </a:r>
            <a:r>
              <a:rPr lang="en-US" baseline="30000" dirty="0" smtClean="0"/>
              <a:t>4</a:t>
            </a:r>
            <a:r>
              <a:rPr lang="en-US" dirty="0" smtClean="0"/>
              <a:t> , </a:t>
            </a:r>
            <a:r>
              <a:rPr lang="en-US" i="1" dirty="0" smtClean="0"/>
              <a:t>n</a:t>
            </a:r>
            <a:r>
              <a:rPr lang="en-US" dirty="0" smtClean="0"/>
              <a:t> = 10</a:t>
            </a:r>
            <a:r>
              <a:rPr lang="en-US" baseline="30000" dirty="0" smtClean="0"/>
              <a:t>6 </a:t>
            </a:r>
            <a:endParaRPr lang="en-US" i="1" baseline="30000" dirty="0"/>
          </a:p>
        </p:txBody>
      </p:sp>
    </p:spTree>
    <p:extLst>
      <p:ext uri="{BB962C8B-B14F-4D97-AF65-F5344CB8AC3E}">
        <p14:creationId xmlns:p14="http://schemas.microsoft.com/office/powerpoint/2010/main" val="363706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OLTP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Where used:</a:t>
            </a:r>
          </a:p>
          <a:p>
            <a:r>
              <a:rPr lang="en-US" i="1" dirty="0" smtClean="0"/>
              <a:t>joins</a:t>
            </a:r>
            <a:r>
              <a:rPr lang="en-US" dirty="0" smtClean="0"/>
              <a:t> between tables on the dense attribute</a:t>
            </a:r>
          </a:p>
          <a:p>
            <a:r>
              <a:rPr lang="en-US" dirty="0" smtClean="0"/>
              <a:t>searching for </a:t>
            </a:r>
            <a:r>
              <a:rPr lang="en-US" i="1" dirty="0" smtClean="0"/>
              <a:t>exact</a:t>
            </a:r>
            <a:r>
              <a:rPr lang="en-US" dirty="0" smtClean="0"/>
              <a:t> attribute value in complex queries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Constraints:</a:t>
            </a:r>
          </a:p>
          <a:p>
            <a:r>
              <a:rPr lang="en-US" dirty="0" smtClean="0"/>
              <a:t>The amount of values of indexed column should be &lt; 1% of rows </a:t>
            </a:r>
            <a:r>
              <a:rPr lang="en-US" i="1" dirty="0" smtClean="0"/>
              <a:t>(by Oracle documentation)</a:t>
            </a:r>
            <a:endParaRPr lang="en-US" dirty="0" smtClean="0"/>
          </a:p>
          <a:p>
            <a:r>
              <a:rPr lang="en-US" dirty="0" smtClean="0"/>
              <a:t>Slow DML operations</a:t>
            </a:r>
          </a:p>
          <a:p>
            <a:r>
              <a:rPr lang="en-US" dirty="0" smtClean="0"/>
              <a:t>Very slow </a:t>
            </a:r>
            <a:r>
              <a:rPr lang="en-US" i="1" dirty="0" smtClean="0"/>
              <a:t>alter table </a:t>
            </a:r>
            <a:r>
              <a:rPr lang="en-US" dirty="0" smtClean="0"/>
              <a:t>stuff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673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OLAP</a:t>
            </a:r>
            <a:endParaRPr lang="en-US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" t="3566" r="2102" b="3024"/>
          <a:stretch/>
        </p:blipFill>
        <p:spPr>
          <a:xfrm>
            <a:off x="589085" y="1230923"/>
            <a:ext cx="7139354" cy="5319346"/>
          </a:xfrm>
        </p:spPr>
      </p:pic>
    </p:spTree>
    <p:extLst>
      <p:ext uri="{BB962C8B-B14F-4D97-AF65-F5344CB8AC3E}">
        <p14:creationId xmlns:p14="http://schemas.microsoft.com/office/powerpoint/2010/main" val="16505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the goal of the compression </a:t>
            </a:r>
            <a:r>
              <a:rPr lang="en-US" dirty="0"/>
              <a:t>?</a:t>
            </a:r>
            <a:endParaRPr lang="en-US" dirty="0" smtClean="0"/>
          </a:p>
          <a:p>
            <a:pPr indent="-342900"/>
            <a:r>
              <a:rPr lang="en-US" dirty="0" smtClean="0"/>
              <a:t>Size</a:t>
            </a:r>
          </a:p>
          <a:p>
            <a:pPr indent="-342900"/>
            <a:r>
              <a:rPr lang="en-US" dirty="0" smtClean="0"/>
              <a:t>Efficiency</a:t>
            </a:r>
          </a:p>
          <a:p>
            <a:pPr indent="-342900"/>
            <a:r>
              <a:rPr lang="en-US" dirty="0"/>
              <a:t>OLTP versus OLAP </a:t>
            </a:r>
            <a:r>
              <a:rPr lang="en-US" dirty="0" smtClean="0"/>
              <a:t>goals differ</a:t>
            </a:r>
          </a:p>
          <a:p>
            <a:pPr indent="-342900"/>
            <a:r>
              <a:rPr lang="en-US" dirty="0" smtClean="0"/>
              <a:t>OLTP </a:t>
            </a:r>
            <a:r>
              <a:rPr lang="en-US" dirty="0" smtClean="0"/>
              <a:t>withstands </a:t>
            </a:r>
            <a:r>
              <a:rPr lang="en-US" dirty="0" smtClean="0"/>
              <a:t>with </a:t>
            </a:r>
            <a:r>
              <a:rPr lang="en-US" dirty="0" smtClean="0"/>
              <a:t>B+ tree indices</a:t>
            </a:r>
          </a:p>
          <a:p>
            <a:pPr indent="-342900"/>
            <a:r>
              <a:rPr lang="en-US" dirty="0" smtClean="0"/>
              <a:t>OLAP can not</a:t>
            </a:r>
          </a:p>
          <a:p>
            <a:pPr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790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Run Length Encoding: 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11111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111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5    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1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Can be worse than no encoding: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11</a:t>
            </a:r>
            <a:r>
              <a:rPr lang="en-US" dirty="0" smtClean="0"/>
              <a:t> -&gt; </a:t>
            </a:r>
            <a:r>
              <a:rPr lang="en-US" i="1" dirty="0" smtClean="0">
                <a:solidFill>
                  <a:srgbClr val="FF0000"/>
                </a:solidFill>
              </a:rPr>
              <a:t>[00000010]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9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&amp; Gamma Encoding	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no more than </a:t>
            </a:r>
            <a:r>
              <a:rPr lang="en-US" i="1" dirty="0" smtClean="0"/>
              <a:t>c </a:t>
            </a:r>
            <a:r>
              <a:rPr lang="en-US" dirty="0" smtClean="0"/>
              <a:t>log </a:t>
            </a:r>
            <a:r>
              <a:rPr lang="en-US" i="1" dirty="0" smtClean="0"/>
              <a:t>x </a:t>
            </a:r>
            <a:r>
              <a:rPr lang="en-US" dirty="0" smtClean="0"/>
              <a:t>bits to represent value</a:t>
            </a:r>
          </a:p>
          <a:p>
            <a:r>
              <a:rPr lang="en-US" dirty="0" smtClean="0"/>
              <a:t>Gamma Code:</a:t>
            </a:r>
          </a:p>
          <a:p>
            <a:pPr lvl="1"/>
            <a:r>
              <a:rPr lang="en-US" dirty="0" smtClean="0"/>
              <a:t>TODO: </a:t>
            </a:r>
            <a:r>
              <a:rPr lang="en-US" dirty="0" err="1" smtClean="0"/>
              <a:t>opisac</a:t>
            </a:r>
            <a:r>
              <a:rPr lang="en-US" dirty="0" smtClean="0"/>
              <a:t> </a:t>
            </a:r>
            <a:r>
              <a:rPr lang="en-US" dirty="0" err="1" smtClean="0"/>
              <a:t>najlepiej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obrazku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Delta Code:</a:t>
            </a:r>
          </a:p>
          <a:p>
            <a:pPr lvl="1"/>
            <a:r>
              <a:rPr lang="en-US" dirty="0" smtClean="0"/>
              <a:t>TODO: </a:t>
            </a:r>
            <a:r>
              <a:rPr lang="en-US" dirty="0" err="1" smtClean="0"/>
              <a:t>opisac</a:t>
            </a:r>
            <a:r>
              <a:rPr lang="en-US" dirty="0" smtClean="0"/>
              <a:t> </a:t>
            </a:r>
            <a:r>
              <a:rPr lang="en-US" dirty="0" err="1" smtClean="0"/>
              <a:t>najlepiej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obrazku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11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yleganie">
  <a:themeElements>
    <a:clrScheme name="Przylegani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akiet 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zylegani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576</TotalTime>
  <Words>358</Words>
  <Application>Microsoft Office PowerPoint</Application>
  <PresentationFormat>Pokaz na ekranie (4:3)</PresentationFormat>
  <Paragraphs>85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Przyleganie</vt:lpstr>
      <vt:lpstr>Bitmap Index Compression</vt:lpstr>
      <vt:lpstr>Agenda</vt:lpstr>
      <vt:lpstr>Sources</vt:lpstr>
      <vt:lpstr>Bitmap Index</vt:lpstr>
      <vt:lpstr>OLTP</vt:lpstr>
      <vt:lpstr>OLAP</vt:lpstr>
      <vt:lpstr>Challenges</vt:lpstr>
      <vt:lpstr>RLE</vt:lpstr>
      <vt:lpstr>Delta &amp; Gamma Encoding </vt:lpstr>
      <vt:lpstr>Word aligned RLE</vt:lpstr>
      <vt:lpstr>Efficiency definition</vt:lpstr>
      <vt:lpstr>Some tricks</vt:lpstr>
      <vt:lpstr>Software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Bitmpa Index Compression</dc:title>
  <cp:lastModifiedBy>Piotr Jessa</cp:lastModifiedBy>
  <cp:revision>75</cp:revision>
  <dcterms:modified xsi:type="dcterms:W3CDTF">2012-05-14T19:10:23Z</dcterms:modified>
</cp:coreProperties>
</file>