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1" r:id="rId4"/>
    <p:sldId id="260" r:id="rId5"/>
    <p:sldId id="258" r:id="rId6"/>
    <p:sldId id="278" r:id="rId7"/>
    <p:sldId id="279" r:id="rId8"/>
    <p:sldId id="280" r:id="rId9"/>
    <p:sldId id="274" r:id="rId10"/>
    <p:sldId id="281" r:id="rId11"/>
    <p:sldId id="275" r:id="rId12"/>
    <p:sldId id="259" r:id="rId13"/>
    <p:sldId id="262" r:id="rId14"/>
    <p:sldId id="272" r:id="rId15"/>
    <p:sldId id="263" r:id="rId16"/>
    <p:sldId id="264" r:id="rId17"/>
    <p:sldId id="273" r:id="rId18"/>
    <p:sldId id="268" r:id="rId19"/>
    <p:sldId id="269" r:id="rId20"/>
    <p:sldId id="267" r:id="rId21"/>
    <p:sldId id="261" r:id="rId22"/>
    <p:sldId id="270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0656" autoAdjust="0"/>
  </p:normalViewPr>
  <p:slideViewPr>
    <p:cSldViewPr>
      <p:cViewPr varScale="1">
        <p:scale>
          <a:sx n="89" d="100"/>
          <a:sy n="89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a\ITS_Sem_1\HD\Projekt\dmarf\presentation\gpuMi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FIMI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0.4</c:v>
                </c:pt>
                <c:pt idx="1">
                  <c:v>3</c:v>
                </c:pt>
                <c:pt idx="2">
                  <c:v>78.3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GPUMiner CPU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Arkusz1!$C$2:$C$4</c:f>
              <c:numCache>
                <c:formatCode>Standardowy</c:formatCode>
                <c:ptCount val="3"/>
                <c:pt idx="0">
                  <c:v>0.2</c:v>
                </c:pt>
                <c:pt idx="1">
                  <c:v>1.2</c:v>
                </c:pt>
                <c:pt idx="2">
                  <c:v>10.4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GPUMiner GPU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Arkusz1!$D$2:$D$4</c:f>
              <c:numCache>
                <c:formatCode>Standardowy</c:formatCode>
                <c:ptCount val="3"/>
                <c:pt idx="0">
                  <c:v>0.2</c:v>
                </c:pt>
                <c:pt idx="1">
                  <c:v>0.8</c:v>
                </c:pt>
                <c:pt idx="2">
                  <c:v>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83616"/>
        <c:axId val="44606208"/>
      </c:barChart>
      <c:catAx>
        <c:axId val="42383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Zbiór</a:t>
                </a:r>
                <a:r>
                  <a:rPr lang="pl-PL" baseline="0"/>
                  <a:t> danych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44606208"/>
        <c:crosses val="autoZero"/>
        <c:auto val="1"/>
        <c:lblAlgn val="ctr"/>
        <c:lblOffset val="100"/>
        <c:noMultiLvlLbl val="0"/>
      </c:catAx>
      <c:valAx>
        <c:axId val="446062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Czas [s]</a:t>
                </a:r>
              </a:p>
            </c:rich>
          </c:tx>
          <c:layout/>
          <c:overlay val="0"/>
        </c:title>
        <c:numFmt formatCode="Standardowy" sourceLinked="1"/>
        <c:majorTickMark val="out"/>
        <c:minorTickMark val="none"/>
        <c:tickLblPos val="nextTo"/>
        <c:crossAx val="42383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ess/DMARF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ics.stanford.edu/projects/brookgpu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developer.amd.com/gpu/AMDAPPSDK/Pages/default.aspx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roup.com/resources/accel.htm" TargetMode="External"/><Relationship Id="rId11" Type="http://schemas.openxmlformats.org/officeDocument/2006/relationships/hyperlink" Target="http://www.mimuw.edu.pl/~krzadca/opencl.html" TargetMode="External"/><Relationship Id="rId5" Type="http://schemas.openxmlformats.org/officeDocument/2006/relationships/hyperlink" Target="http://developer.nvidia.com/" TargetMode="External"/><Relationship Id="rId10" Type="http://schemas.openxmlformats.org/officeDocument/2006/relationships/hyperlink" Target="http://www.jocl.org/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software.intel.com/en-us/articles/opencl-sd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rtal.acm.org/citation.cfm?doid=1565694.1565702" TargetMode="External"/><Relationship Id="rId4" Type="http://schemas.openxmlformats.org/officeDocument/2006/relationships/hyperlink" Target="http://ieeexplore.ieee.org/xpl/freeabs_all.jsp?arnumber=56417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</a:t>
            </a:r>
            <a:r>
              <a:rPr lang="pl-PL" dirty="0" err="1" smtClean="0"/>
              <a:t>Dobski</a:t>
            </a:r>
            <a:r>
              <a:rPr lang="pl-PL" dirty="0" smtClean="0"/>
              <a:t> | Piotr </a:t>
            </a:r>
            <a:r>
              <a:rPr lang="pl-PL" dirty="0" err="1" smtClean="0"/>
              <a:t>Jessa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Alternatywnie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1979712" y="3140968"/>
            <a:ext cx="2781672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smtClean="0"/>
              <a:t>for (i=0; </a:t>
            </a:r>
            <a:r>
              <a:rPr lang="pl-PL" sz="1600" dirty="0" err="1" smtClean="0"/>
              <a:t>i&lt;m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for (j=0; </a:t>
            </a:r>
            <a:r>
              <a:rPr lang="pl-PL" sz="1600" dirty="0" err="1" smtClean="0"/>
              <a:t>j&lt;n</a:t>
            </a:r>
            <a:r>
              <a:rPr lang="pl-PL" sz="1600" dirty="0" smtClean="0"/>
              <a:t>; j++) 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	c[</a:t>
            </a:r>
            <a:r>
              <a:rPr lang="pl-PL" sz="1600" dirty="0" err="1" smtClean="0"/>
              <a:t>i,j</a:t>
            </a:r>
            <a:r>
              <a:rPr lang="pl-PL" sz="1600" dirty="0" smtClean="0"/>
              <a:t>] = a[</a:t>
            </a:r>
            <a:r>
              <a:rPr lang="pl-PL" sz="1600" dirty="0" err="1" smtClean="0"/>
              <a:t>i,j</a:t>
            </a:r>
            <a:r>
              <a:rPr lang="pl-PL" sz="1600" dirty="0" smtClean="0"/>
              <a:t>] * b[</a:t>
            </a:r>
            <a:r>
              <a:rPr lang="pl-PL" sz="1600" dirty="0" err="1" smtClean="0"/>
              <a:t>i,j</a:t>
            </a:r>
            <a:r>
              <a:rPr lang="pl-PL" sz="1600" dirty="0" smtClean="0"/>
              <a:t>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10" name="Symbol zastępczy zawartości 3"/>
          <p:cNvSpPr txBox="1">
            <a:spLocks/>
          </p:cNvSpPr>
          <p:nvPr/>
        </p:nvSpPr>
        <p:spPr>
          <a:xfrm>
            <a:off x="5724128" y="2492896"/>
            <a:ext cx="2781672" cy="2277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!$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i&lt;m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i++)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(j=0;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j&lt;n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a[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* b[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pl-PL" sz="1600" dirty="0" smtClean="0"/>
              <a:t>!$</a:t>
            </a:r>
            <a:r>
              <a:rPr lang="pl-PL" sz="1600" dirty="0" err="1" smtClean="0"/>
              <a:t>acc</a:t>
            </a:r>
            <a:r>
              <a:rPr lang="pl-PL" sz="1600" dirty="0" smtClean="0"/>
              <a:t> </a:t>
            </a:r>
            <a:r>
              <a:rPr lang="pl-PL" sz="1600" dirty="0" err="1" smtClean="0"/>
              <a:t>end</a:t>
            </a:r>
            <a:r>
              <a:rPr lang="pl-PL" sz="1600" dirty="0" smtClean="0"/>
              <a:t> region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r>
              <a:rPr lang="pl-PL" dirty="0" smtClean="0"/>
              <a:t> model pamięci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006" y="2286000"/>
            <a:ext cx="5037187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286024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1916832"/>
            <a:ext cx="6984776" cy="4209331"/>
          </a:xfrm>
        </p:spPr>
        <p:txBody>
          <a:bodyPr/>
          <a:lstStyle/>
          <a:p>
            <a:r>
              <a:rPr lang="pl-PL" dirty="0" smtClean="0"/>
              <a:t>Napisany w CUDA C</a:t>
            </a:r>
          </a:p>
          <a:p>
            <a:r>
              <a:rPr lang="pl-PL" dirty="0" smtClean="0"/>
              <a:t>Wymaga Berkeley DB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84066"/>
              </p:ext>
            </p:extLst>
          </p:nvPr>
        </p:nvGraphicFramePr>
        <p:xfrm>
          <a:off x="2123728" y="3140968"/>
          <a:ext cx="6750323" cy="33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Bitmapa transakcji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5040399"/>
          </a:xfrm>
        </p:spPr>
      </p:pic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Bitmapa transakcji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52739"/>
            <a:ext cx="6120680" cy="4699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86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Bitmapowe generowanie kandydatów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678235"/>
              </p:ext>
            </p:extLst>
          </p:nvPr>
        </p:nvGraphicFramePr>
        <p:xfrm>
          <a:off x="2123728" y="2420888"/>
          <a:ext cx="62483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6"/>
                <a:gridCol w="568036"/>
                <a:gridCol w="568036"/>
                <a:gridCol w="568036"/>
                <a:gridCol w="568036"/>
                <a:gridCol w="568036"/>
                <a:gridCol w="568036"/>
                <a:gridCol w="568036"/>
                <a:gridCol w="568036"/>
                <a:gridCol w="568036"/>
                <a:gridCol w="568036"/>
              </a:tblGrid>
              <a:tr h="370840">
                <a:tc>
                  <a:txBody>
                    <a:bodyPr/>
                    <a:lstStyle/>
                    <a:p>
                      <a:endParaRPr lang="pl-PL" i="1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a3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a4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a5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a6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a7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a8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a9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a10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A</a:t>
                      </a:r>
                      <a:endParaRPr lang="pl-PL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v1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v2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vi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195736" y="4797152"/>
            <a:ext cx="61926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małej gęstości wektora !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197667" y="5661248"/>
            <a:ext cx="61926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ułożenia pamięci na </a:t>
            </a:r>
            <a:r>
              <a:rPr lang="pl-PL" smtClean="0"/>
              <a:t>systemach heterogenicznych 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r>
              <a:rPr lang="en-US" dirty="0" smtClean="0"/>
              <a:t>Unified Cores</a:t>
            </a:r>
            <a:endParaRPr lang="en-US" dirty="0" smtClean="0"/>
          </a:p>
          <a:p>
            <a:pPr marL="0" indent="0">
              <a:buNone/>
            </a:pPr>
            <a:r>
              <a:rPr lang="pl-PL" i="1" dirty="0" smtClean="0"/>
              <a:t>Ciekawostka </a:t>
            </a:r>
            <a:r>
              <a:rPr lang="pl-PL" i="1" dirty="0" smtClean="0"/>
              <a:t>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67" y="2204864"/>
            <a:ext cx="2610014" cy="3599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ole tekstowe 2"/>
          <p:cNvSpPr txBox="1"/>
          <p:nvPr/>
        </p:nvSpPr>
        <p:spPr>
          <a:xfrm>
            <a:off x="2106002" y="616530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hlinkClick r:id="rId3"/>
              </a:rPr>
              <a:t>https://github.com/Dzess/DMARF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4167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2600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sz="2500" dirty="0">
                <a:hlinkClick r:id="rId3"/>
              </a:rPr>
              <a:t>http://</a:t>
            </a:r>
            <a:r>
              <a:rPr lang="pl-PL" sz="2500" dirty="0" smtClean="0">
                <a:hlinkClick r:id="rId3"/>
              </a:rPr>
              <a:t>www.gpucomputing.net</a:t>
            </a:r>
            <a:endParaRPr lang="pl-PL" sz="2500" dirty="0" smtClean="0"/>
          </a:p>
          <a:p>
            <a:r>
              <a:rPr lang="pl-PL" sz="2500" dirty="0">
                <a:hlinkClick r:id="rId4"/>
              </a:rPr>
              <a:t>http://www.khronos.org/opencl</a:t>
            </a:r>
            <a:r>
              <a:rPr lang="pl-PL" sz="2500" dirty="0" smtClean="0">
                <a:hlinkClick r:id="rId4"/>
              </a:rPr>
              <a:t>/</a:t>
            </a:r>
            <a:endParaRPr lang="pl-PL" sz="2500" dirty="0" smtClean="0">
              <a:hlinkClick r:id="rId2"/>
            </a:endParaRPr>
          </a:p>
          <a:p>
            <a:r>
              <a:rPr lang="pl-PL" sz="2500" dirty="0" smtClean="0">
                <a:hlinkClick r:id="rId5"/>
              </a:rPr>
              <a:t>http://developer.nvidia.com/</a:t>
            </a:r>
            <a:r>
              <a:rPr lang="pl-PL" sz="2500" dirty="0" smtClean="0"/>
              <a:t> </a:t>
            </a:r>
          </a:p>
          <a:p>
            <a:r>
              <a:rPr lang="pl-PL" sz="2500" dirty="0" smtClean="0">
                <a:hlinkClick r:id="rId6"/>
              </a:rPr>
              <a:t>http://www.pgroup.com/resources/accel.htm</a:t>
            </a:r>
            <a:endParaRPr lang="pl-PL" sz="2500" dirty="0" smtClean="0"/>
          </a:p>
          <a:p>
            <a:r>
              <a:rPr lang="pl-PL" sz="2500" dirty="0" smtClean="0">
                <a:hlinkClick r:id="rId7"/>
              </a:rPr>
              <a:t>http</a:t>
            </a:r>
            <a:r>
              <a:rPr lang="pl-PL" sz="2500" dirty="0">
                <a:hlinkClick r:id="rId7"/>
              </a:rPr>
              <a:t>://</a:t>
            </a:r>
            <a:r>
              <a:rPr lang="pl-PL" sz="2500" dirty="0" smtClean="0">
                <a:hlinkClick r:id="rId7"/>
              </a:rPr>
              <a:t>developer.amd.com/gpu/AMDAPPSDK/Pages/default.aspx</a:t>
            </a:r>
            <a:endParaRPr lang="pl-PL" sz="2500" dirty="0" smtClean="0"/>
          </a:p>
          <a:p>
            <a:r>
              <a:rPr lang="pl-PL" sz="2500" dirty="0">
                <a:hlinkClick r:id="rId8"/>
              </a:rPr>
              <a:t>http://graphics.stanford.edu/projects/brookgpu/</a:t>
            </a:r>
            <a:endParaRPr lang="pl-PL" sz="2500" dirty="0" smtClean="0"/>
          </a:p>
          <a:p>
            <a:r>
              <a:rPr lang="pl-PL" sz="2500" dirty="0">
                <a:hlinkClick r:id="rId9"/>
              </a:rPr>
              <a:t>http://software.intel.com/en-us/articles/opencl-sdk</a:t>
            </a:r>
            <a:r>
              <a:rPr lang="pl-PL" sz="2500" dirty="0" smtClean="0">
                <a:hlinkClick r:id="rId9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0"/>
              </a:rPr>
              <a:t>http://www.jocl.org</a:t>
            </a:r>
            <a:r>
              <a:rPr lang="pl-PL" sz="2500" dirty="0" smtClean="0">
                <a:hlinkClick r:id="rId10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1"/>
              </a:rPr>
              <a:t>http://www.mimuw.edu.pl/~krzadca/opencl.html</a:t>
            </a:r>
            <a:endParaRPr lang="pl-PL" sz="25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Data Mining</a:t>
            </a:r>
          </a:p>
          <a:p>
            <a:r>
              <a:rPr lang="pl-PL" sz="1600" dirty="0">
                <a:hlinkClick r:id="rId2"/>
              </a:rPr>
              <a:t>http://code.google.com/p/gpuminer/</a:t>
            </a:r>
            <a:endParaRPr lang="pl-PL" sz="1600" dirty="0"/>
          </a:p>
          <a:p>
            <a:r>
              <a:rPr lang="pl-PL" sz="1600" dirty="0">
                <a:hlinkClick r:id="rId3"/>
              </a:rPr>
              <a:t>http://</a:t>
            </a:r>
            <a:r>
              <a:rPr lang="pl-PL" sz="1600" dirty="0" smtClean="0">
                <a:hlinkClick r:id="rId3"/>
              </a:rPr>
              <a:t>www.nvidia.com/object/data_mining_analytics_database.html</a:t>
            </a:r>
            <a:endParaRPr lang="pl-PL" sz="1600" dirty="0" smtClean="0"/>
          </a:p>
          <a:p>
            <a:pPr marL="0" indent="0">
              <a:buNone/>
            </a:pPr>
            <a:r>
              <a:rPr lang="pl-PL" sz="1900" dirty="0" smtClean="0"/>
              <a:t>Publikacje</a:t>
            </a:r>
            <a:endParaRPr lang="en-US" sz="1900" dirty="0" smtClean="0"/>
          </a:p>
          <a:p>
            <a:r>
              <a:rPr lang="pl-PL" sz="1600" dirty="0">
                <a:hlinkClick r:id="rId4"/>
              </a:rPr>
              <a:t>http://</a:t>
            </a:r>
            <a:r>
              <a:rPr lang="pl-PL" sz="1600" dirty="0" smtClean="0">
                <a:hlinkClick r:id="rId4"/>
              </a:rPr>
              <a:t>ieeexplore.ieee.org/xpl/freeabs_all.jsp?arnumber=5641778</a:t>
            </a:r>
            <a:endParaRPr lang="pl-PL" sz="1600" dirty="0" smtClean="0"/>
          </a:p>
          <a:p>
            <a:r>
              <a:rPr lang="pl-PL" sz="1600" dirty="0" smtClean="0">
                <a:hlinkClick r:id="rId5"/>
              </a:rPr>
              <a:t>http://portal.acm.org/citation.cfm?doid=1565694.1565702</a:t>
            </a:r>
            <a:endParaRPr lang="pl-PL" sz="16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GPGPU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23" t="3512" r="1491" b="856"/>
          <a:stretch>
            <a:fillRect/>
          </a:stretch>
        </p:blipFill>
        <p:spPr bwMode="auto">
          <a:xfrm>
            <a:off x="3275856" y="2420888"/>
            <a:ext cx="46085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 smtClean="0"/>
          </a:p>
          <a:p>
            <a:r>
              <a:rPr lang="pl-PL" dirty="0" err="1" smtClean="0"/>
              <a:t>pgiAccelerator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4896544"/>
          </a:xfrm>
        </p:spPr>
      </p:pic>
    </p:spTree>
    <p:extLst>
      <p:ext uri="{BB962C8B-B14F-4D97-AF65-F5344CB8AC3E}">
        <p14:creationId xmlns:p14="http://schemas.microsoft.com/office/powerpoint/2010/main" val="30439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174" y="2286000"/>
            <a:ext cx="4104852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Niżej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230" y="2286000"/>
            <a:ext cx="298273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2150368" y="2543420"/>
            <a:ext cx="2565648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int</a:t>
            </a:r>
            <a:r>
              <a:rPr lang="pl-PL" sz="1600" dirty="0" smtClean="0"/>
              <a:t> n,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err="1" smtClean="0"/>
              <a:t>int</a:t>
            </a:r>
            <a:r>
              <a:rPr lang="pl-PL" sz="1600" dirty="0" smtClean="0"/>
              <a:t> i;</a:t>
            </a:r>
            <a:br>
              <a:rPr lang="pl-PL" sz="1600" dirty="0" smtClean="0"/>
            </a:br>
            <a:r>
              <a:rPr lang="pl-PL" sz="1600" dirty="0" smtClean="0"/>
              <a:t>for (i=0; </a:t>
            </a:r>
            <a:r>
              <a:rPr lang="pl-PL" sz="1600" dirty="0" err="1" smtClean="0"/>
              <a:t>i&lt;n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	c[i] = a[i] * b[i];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6" name="Symbol zastępczy zawartości 3"/>
          <p:cNvSpPr txBox="1">
            <a:spLocks/>
          </p:cNvSpPr>
          <p:nvPr/>
        </p:nvSpPr>
        <p:spPr>
          <a:xfrm>
            <a:off x="5724128" y="2793992"/>
            <a:ext cx="302433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pl-PL" sz="1600" b="1" dirty="0" err="1" smtClean="0"/>
              <a:t>kernel</a:t>
            </a:r>
            <a:r>
              <a:rPr lang="pl-PL" sz="1600" dirty="0" smtClean="0"/>
              <a:t> </a:t>
            </a: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par_multiply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</a:p>
          <a:p>
            <a:r>
              <a:rPr lang="pl-PL" sz="1600" dirty="0" smtClean="0"/>
              <a:t>{</a:t>
            </a:r>
          </a:p>
          <a:p>
            <a:r>
              <a:rPr lang="pl-PL" sz="1600" dirty="0" smtClean="0"/>
              <a:t>         </a:t>
            </a:r>
            <a:r>
              <a:rPr lang="pl-PL" sz="1600" dirty="0" err="1" smtClean="0"/>
              <a:t>int</a:t>
            </a:r>
            <a:r>
              <a:rPr lang="pl-PL" sz="1600" dirty="0" smtClean="0"/>
              <a:t> id = </a:t>
            </a:r>
            <a:r>
              <a:rPr lang="pl-PL" sz="1600" b="1" dirty="0" err="1" smtClean="0"/>
              <a:t>get_global_id</a:t>
            </a:r>
            <a:r>
              <a:rPr lang="pl-PL" sz="1600" dirty="0" smtClean="0"/>
              <a:t>(0);</a:t>
            </a:r>
          </a:p>
          <a:p>
            <a:r>
              <a:rPr lang="pl-PL" sz="1600" dirty="0" smtClean="0"/>
              <a:t>         c[id] = a[id] * b[id];</a:t>
            </a:r>
          </a:p>
          <a:p>
            <a:r>
              <a:rPr lang="pl-PL" sz="1600" dirty="0" smtClean="0"/>
              <a:t>}</a:t>
            </a:r>
            <a:endParaRPr kumimoji="0" lang="pl-PL" sz="22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181</TotalTime>
  <Words>404</Words>
  <Application>Microsoft Office PowerPoint</Application>
  <PresentationFormat>Pokaz na ekranie (4:3)</PresentationFormat>
  <Paragraphs>153</Paragraphs>
  <Slides>22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Mod</vt:lpstr>
      <vt:lpstr>GPGPU – association rule mining</vt:lpstr>
      <vt:lpstr>Historia GPGPU</vt:lpstr>
      <vt:lpstr>Shader</vt:lpstr>
      <vt:lpstr>Dlaczego GPGPU</vt:lpstr>
      <vt:lpstr>Technologie GPGPU</vt:lpstr>
      <vt:lpstr>Przykład architektury</vt:lpstr>
      <vt:lpstr>OpenCL</vt:lpstr>
      <vt:lpstr>Niżej</vt:lpstr>
      <vt:lpstr>Dekompozycja</vt:lpstr>
      <vt:lpstr>Alternatywnie</vt:lpstr>
      <vt:lpstr>OpenCL model pamięci</vt:lpstr>
      <vt:lpstr>Klasyczny apriori</vt:lpstr>
      <vt:lpstr>Apriori – bottlenecks</vt:lpstr>
      <vt:lpstr>Apriori – MT</vt:lpstr>
      <vt:lpstr>GPU MINER</vt:lpstr>
      <vt:lpstr>Bitmapa transakcji</vt:lpstr>
      <vt:lpstr>Bitmapa transakcji</vt:lpstr>
      <vt:lpstr>Bitmapowe generowanie kandydatów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168</cp:revision>
  <dcterms:created xsi:type="dcterms:W3CDTF">2011-05-18T10:16:28Z</dcterms:created>
  <dcterms:modified xsi:type="dcterms:W3CDTF">2011-05-18T22:42:39Z</dcterms:modified>
</cp:coreProperties>
</file>