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7" r:id="rId1"/>
  </p:sldMasterIdLst>
  <p:notesMasterIdLst>
    <p:notesMasterId r:id="rId12"/>
  </p:notesMasterIdLst>
  <p:sldIdLst>
    <p:sldId id="286" r:id="rId2"/>
    <p:sldId id="296" r:id="rId3"/>
    <p:sldId id="297" r:id="rId4"/>
    <p:sldId id="287" r:id="rId5"/>
    <p:sldId id="288" r:id="rId6"/>
    <p:sldId id="291" r:id="rId7"/>
    <p:sldId id="293" r:id="rId8"/>
    <p:sldId id="298" r:id="rId9"/>
    <p:sldId id="294" r:id="rId10"/>
    <p:sldId id="29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FB5EF83-756C-426D-AECA-1BE000ACBC00}">
          <p14:sldIdLst>
            <p14:sldId id="286"/>
            <p14:sldId id="296"/>
            <p14:sldId id="297"/>
            <p14:sldId id="287"/>
            <p14:sldId id="288"/>
            <p14:sldId id="291"/>
            <p14:sldId id="293"/>
            <p14:sldId id="298"/>
            <p14:sldId id="294"/>
            <p14:sldId id="29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0" autoAdjust="0"/>
    <p:restoredTop sz="94674" autoAdjust="0"/>
  </p:normalViewPr>
  <p:slideViewPr>
    <p:cSldViewPr snapToGrid="0">
      <p:cViewPr varScale="1">
        <p:scale>
          <a:sx n="124" d="100"/>
          <a:sy n="124" d="100"/>
        </p:scale>
        <p:origin x="640" y="16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144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62BCD8-DC8B-4E4A-9B40-F477CC878439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CAA3A9-E441-4BC6-80B0-357EE149B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6638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DF588-0E65-402C-A793-16E0D2ECAA48}" type="datetime1">
              <a:rPr lang="en-US" smtClean="0"/>
              <a:t>10/18/21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20813-E79E-4637-B0DD-0EBBF6872E5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78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8DACC-C1E5-44C5-9CEA-A1C49DFCD750}" type="datetime1">
              <a:rPr lang="en-US" smtClean="0"/>
              <a:t>10/18/21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20813-E79E-4637-B0DD-0EBBF6872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408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412D7-194C-44A6-8DE3-810611688ABF}" type="datetime1">
              <a:rPr lang="en-US" smtClean="0"/>
              <a:t>10/18/21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20813-E79E-4637-B0DD-0EBBF6872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087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EE1C6-3CA3-41B1-A6D0-C44E4BC7ACC0}" type="datetime1">
              <a:rPr lang="en-US" smtClean="0"/>
              <a:t>10/18/21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20813-E79E-4637-B0DD-0EBBF6872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980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4C14B-91C6-4886-AADB-CB635E47760F}" type="datetime1">
              <a:rPr lang="en-US" smtClean="0"/>
              <a:t>10/18/21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20813-E79E-4637-B0DD-0EBBF6872E5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0360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507AF-1767-4BF4-A25A-D8AE47393577}" type="datetime1">
              <a:rPr lang="en-US" smtClean="0"/>
              <a:t>10/18/21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20813-E79E-4637-B0DD-0EBBF6872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083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5E320-A9F7-4C71-A5DC-9BB9B8110195}" type="datetime1">
              <a:rPr lang="en-US" smtClean="0"/>
              <a:t>10/18/21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20813-E79E-4637-B0DD-0EBBF6872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27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6D098-881F-47B3-9FD2-4A7A0B87D037}" type="datetime1">
              <a:rPr lang="en-US" smtClean="0"/>
              <a:t>10/18/21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20813-E79E-4637-B0DD-0EBBF6872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077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EB7B2-5A60-4FFD-A166-CE1849FA023E}" type="datetime1">
              <a:rPr lang="en-US" smtClean="0"/>
              <a:t>10/18/21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20813-E79E-4637-B0DD-0EBBF6872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546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8BCFAB1-EAD0-44BA-92C4-C758F81FD67F}" type="datetime1">
              <a:rPr lang="en-US" smtClean="0"/>
              <a:t>10/18/21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3C20813-E79E-4637-B0DD-0EBBF6872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96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87054-7BF2-4CC3-8073-237AEDCFE19E}" type="datetime1">
              <a:rPr lang="en-US" smtClean="0"/>
              <a:t>10/18/21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20813-E79E-4637-B0DD-0EBBF6872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363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580B9AF-E85D-4F9C-8FC5-BD16A590FCDC}" type="datetime1">
              <a:rPr lang="en-US" smtClean="0"/>
              <a:t>10/18/21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3C20813-E79E-4637-B0DD-0EBBF6872E5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2788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8" r:id="rId1"/>
    <p:sldLayoutId id="2147484039" r:id="rId2"/>
    <p:sldLayoutId id="2147484040" r:id="rId3"/>
    <p:sldLayoutId id="2147484041" r:id="rId4"/>
    <p:sldLayoutId id="2147484042" r:id="rId5"/>
    <p:sldLayoutId id="2147484043" r:id="rId6"/>
    <p:sldLayoutId id="2147484044" r:id="rId7"/>
    <p:sldLayoutId id="2147484045" r:id="rId8"/>
    <p:sldLayoutId id="2147484046" r:id="rId9"/>
    <p:sldLayoutId id="2147484047" r:id="rId10"/>
    <p:sldLayoutId id="2147484048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Additional Exercises </a:t>
            </a:r>
            <a:r>
              <a:rPr lang="mr-IN" dirty="0"/>
              <a:t>–</a:t>
            </a:r>
            <a:r>
              <a:rPr lang="bg-BG" dirty="0"/>
              <a:t> 07 - 8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792780"/>
          </a:xfrm>
        </p:spPr>
        <p:txBody>
          <a:bodyPr>
            <a:normAutofit/>
          </a:bodyPr>
          <a:lstStyle/>
          <a:p>
            <a:r>
              <a:rPr lang="en-US" dirty="0"/>
              <a:t>COS 120 C++ Programming</a:t>
            </a:r>
          </a:p>
          <a:p>
            <a:r>
              <a:rPr lang="en-US" dirty="0"/>
              <a:t>AUBG COS Department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20813-E79E-4637-B0DD-0EBBF6872E5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3233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9CC72-DCF4-3A41-85CE-75978CE6E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G"/>
              <a:t>Exercise 8</a:t>
            </a:r>
            <a:endParaRPr lang="en-B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72E643-4790-BD4C-A7E8-948B4E2533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200" b="1" dirty="0"/>
              <a:t>Problem: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3000" dirty="0"/>
              <a:t>Create a program that declares and initializes a two-dimensional array, declares a one-dimensional array with size the number of columns of the two-dimensional and then initializes all of the elements of the one-dimensional with the sum of the elements of the two-dimensional array per column.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3000" dirty="0"/>
              <a:t>E.g. {{1, 2, 3}, {4, 5, 6}} </a:t>
            </a:r>
            <a:r>
              <a:rPr lang="en-US" sz="3000" dirty="0">
                <a:sym typeface="Wingdings" pitchFamily="2" charset="2"/>
              </a:rPr>
              <a:t> {5, 7, 9}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600" dirty="0">
                <a:sym typeface="Wingdings" pitchFamily="2" charset="2"/>
              </a:rPr>
              <a:t>First column has elements 1, 4  sum 5 </a:t>
            </a:r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600" dirty="0">
                <a:sym typeface="Wingdings" pitchFamily="2" charset="2"/>
              </a:rPr>
              <a:t>Second column has elements 2, 5 sum 7</a:t>
            </a:r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600" dirty="0">
                <a:sym typeface="Wingdings" pitchFamily="2" charset="2"/>
              </a:rPr>
              <a:t>Third column has elements 3</a:t>
            </a:r>
            <a:r>
              <a:rPr lang="en-US" sz="2600">
                <a:sym typeface="Wingdings" pitchFamily="2" charset="2"/>
              </a:rPr>
              <a:t>, 6 sum </a:t>
            </a:r>
            <a:r>
              <a:rPr lang="en-US" sz="2600" dirty="0">
                <a:sym typeface="Wingdings" pitchFamily="2" charset="2"/>
              </a:rPr>
              <a:t>9</a:t>
            </a:r>
            <a:endParaRPr lang="en-US" sz="2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8753F9-E7B4-8B44-9836-47ACC837C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20813-E79E-4637-B0DD-0EBBF6872E5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120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29D1E-F937-7546-B95A-412B95874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G" dirty="0">
                <a:solidFill>
                  <a:srgbClr val="FF0000"/>
                </a:solidFill>
              </a:rPr>
              <a:t>Exercise </a:t>
            </a:r>
            <a:r>
              <a:rPr lang="en-US" dirty="0">
                <a:solidFill>
                  <a:srgbClr val="FF0000"/>
                </a:solidFill>
              </a:rPr>
              <a:t>1</a:t>
            </a:r>
            <a:endParaRPr lang="en-BG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B1D2C4-A11C-F442-8326-4AEBE2E30C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200" b="1" dirty="0"/>
              <a:t>Problem: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3000" dirty="0"/>
              <a:t>Create a function that takes</a:t>
            </a:r>
            <a:r>
              <a:rPr lang="bg-BG" sz="3000" dirty="0"/>
              <a:t> </a:t>
            </a:r>
            <a:r>
              <a:rPr lang="en-US" sz="3000" dirty="0"/>
              <a:t>c-style string as an only parameter and prints it in reverse.</a:t>
            </a:r>
            <a:endParaRPr lang="en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71C2E9-8AF4-6E4E-B36B-C3C2E3DEA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20813-E79E-4637-B0DD-0EBBF6872E5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7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29D1E-F937-7546-B95A-412B95874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G" dirty="0">
                <a:solidFill>
                  <a:srgbClr val="FF0000"/>
                </a:solidFill>
              </a:rPr>
              <a:t>Exercise </a:t>
            </a:r>
            <a:r>
              <a:rPr lang="en-US" dirty="0">
                <a:solidFill>
                  <a:srgbClr val="FF0000"/>
                </a:solidFill>
              </a:rPr>
              <a:t>2</a:t>
            </a:r>
            <a:endParaRPr lang="en-BG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B1D2C4-A11C-F442-8326-4AEBE2E30C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200" b="1" dirty="0"/>
              <a:t>Problem: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3000" dirty="0"/>
              <a:t>Create a function that takes</a:t>
            </a:r>
            <a:r>
              <a:rPr lang="bg-BG" sz="3000" dirty="0"/>
              <a:t> </a:t>
            </a:r>
            <a:r>
              <a:rPr lang="en-US" sz="3000" dirty="0"/>
              <a:t>string as an only parameter and prints only the uppercase letters.</a:t>
            </a:r>
            <a:endParaRPr lang="en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71C2E9-8AF4-6E4E-B36B-C3C2E3DEA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20813-E79E-4637-B0DD-0EBBF6872E5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497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Exercise 3a</a:t>
            </a:r>
            <a:endParaRPr lang="bg-BG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200" b="1" dirty="0"/>
              <a:t>Problem: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3000" dirty="0"/>
              <a:t>Create a function </a:t>
            </a:r>
            <a:r>
              <a:rPr lang="en-US" sz="3000" b="1" dirty="0" err="1">
                <a:latin typeface="Courier New"/>
                <a:cs typeface="Courier New"/>
              </a:rPr>
              <a:t>printArray</a:t>
            </a:r>
            <a:r>
              <a:rPr lang="en-US" sz="3000" b="1" dirty="0">
                <a:latin typeface="Courier New"/>
                <a:cs typeface="Courier New"/>
              </a:rPr>
              <a:t>(</a:t>
            </a:r>
            <a:r>
              <a:rPr lang="en-US" sz="3000" b="1" dirty="0" err="1">
                <a:latin typeface="Courier New"/>
                <a:cs typeface="Courier New"/>
              </a:rPr>
              <a:t>int</a:t>
            </a:r>
            <a:r>
              <a:rPr lang="en-US" sz="3000" b="1" dirty="0">
                <a:latin typeface="Courier New"/>
                <a:cs typeface="Courier New"/>
              </a:rPr>
              <a:t> a[], </a:t>
            </a:r>
            <a:r>
              <a:rPr lang="en-US" sz="3000" b="1" dirty="0" err="1">
                <a:latin typeface="Courier New"/>
                <a:cs typeface="Courier New"/>
              </a:rPr>
              <a:t>int</a:t>
            </a:r>
            <a:r>
              <a:rPr lang="en-US" sz="3000" b="1" dirty="0">
                <a:latin typeface="Courier New"/>
                <a:cs typeface="Courier New"/>
              </a:rPr>
              <a:t> size)</a:t>
            </a:r>
            <a:r>
              <a:rPr lang="en-US" sz="3000" dirty="0"/>
              <a:t>, which takes one-dimensional array and the size of the array as parameters. The function should print all of the elements on the console.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20813-E79E-4637-B0DD-0EBBF6872E5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845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3b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200" b="1" dirty="0"/>
              <a:t>Problem: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x-none" sz="3000" dirty="0"/>
              <a:t>Create a 2 dimensional array and use the function from </a:t>
            </a:r>
            <a:r>
              <a:rPr lang="x-none" sz="3000"/>
              <a:t>exercise </a:t>
            </a:r>
            <a:r>
              <a:rPr lang="en-US" sz="3000" dirty="0"/>
              <a:t>3a</a:t>
            </a:r>
            <a:r>
              <a:rPr lang="x-none" sz="3000"/>
              <a:t> </a:t>
            </a:r>
            <a:r>
              <a:rPr lang="x-none" sz="3000" dirty="0"/>
              <a:t>to print all elements in the array one row at </a:t>
            </a:r>
            <a:r>
              <a:rPr lang="x-none" sz="3000"/>
              <a:t>a time</a:t>
            </a:r>
            <a:r>
              <a:rPr lang="en-US" sz="3000"/>
              <a:t>.</a:t>
            </a:r>
            <a:endParaRPr lang="x-none" sz="3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20813-E79E-4637-B0DD-0EBBF6872E5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90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4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7747" y="1845734"/>
            <a:ext cx="10907297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200" b="1" dirty="0"/>
              <a:t>Problem: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3000" dirty="0"/>
              <a:t>Create a function that takes one dimensional array, start index, end index and size as parameters and prints only the elements which are between start index and end index.</a:t>
            </a:r>
          </a:p>
          <a:p>
            <a:pPr marL="201168" lvl="1" indent="0">
              <a:buNone/>
            </a:pPr>
            <a:r>
              <a:rPr lang="en-US" sz="2700" b="1" dirty="0" err="1">
                <a:latin typeface="Courier New"/>
                <a:cs typeface="Courier New"/>
              </a:rPr>
              <a:t>printPartial</a:t>
            </a:r>
            <a:r>
              <a:rPr lang="en-US" sz="2700" b="1" dirty="0">
                <a:latin typeface="Courier New"/>
                <a:cs typeface="Courier New"/>
              </a:rPr>
              <a:t>(int a[], int start, int end, int size)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3000" dirty="0"/>
              <a:t>Note: You should handle cases, where start and end indices are not correct, but you assume that the array and the size are correct.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600" dirty="0"/>
              <a:t>Handle cases where: start &gt; end, start &lt; 0, end &gt; size by </a:t>
            </a:r>
            <a:r>
              <a:rPr lang="en-US" sz="2600"/>
              <a:t>fixing those.</a:t>
            </a:r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20813-E79E-4637-B0DD-0EBBF6872E5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741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Exercise 5</a:t>
            </a:r>
            <a:endParaRPr lang="bg-BG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200" b="1" dirty="0"/>
              <a:t>Problem: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3000" dirty="0"/>
              <a:t>Create a struct product with members: name, price, quantity.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3000" dirty="0"/>
              <a:t>Create a function that takes one-dimensional array of products and calculates and returns the total price of all the products (price * quantity for all of the products).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20813-E79E-4637-B0DD-0EBBF6872E5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4685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Exercise 6</a:t>
            </a:r>
            <a:endParaRPr lang="bg-BG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200" b="1" dirty="0"/>
              <a:t>Problem: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3000" dirty="0"/>
              <a:t>Create a function that takes two dimensional  array and returns how many elements are evenly divisible either by 3 or by 8.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20813-E79E-4637-B0DD-0EBBF6872E5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0324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7CF6E-A53D-3D41-AA21-849C06A20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7</a:t>
            </a:r>
            <a:endParaRPr lang="en-B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AF7EF2-6357-9947-870A-7EC37EB801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200" b="1" dirty="0"/>
              <a:t>Problem: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3000" dirty="0"/>
              <a:t>Create a function that takes one dimensional array and its size as parameters and returns the sum of all the elements.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3000" dirty="0"/>
              <a:t>Create a program that declares and initializes a two-dimensional array, declares a one-dimensional array with size the number of rows of the two-dimensional and then initializes all of the elements of the one-dimensional with the sum of the elements of the two-dimensional array per row.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3000" dirty="0"/>
              <a:t>E.g. {{1, 2, 3}, {4, 5, 6}} </a:t>
            </a:r>
            <a:r>
              <a:rPr lang="en-US" sz="3000" dirty="0">
                <a:sym typeface="Wingdings" pitchFamily="2" charset="2"/>
              </a:rPr>
              <a:t> {6, 15}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600" dirty="0">
                <a:sym typeface="Wingdings" pitchFamily="2" charset="2"/>
              </a:rPr>
              <a:t>First row has elements 1, 2, 3  sum 6 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800" dirty="0">
                <a:sym typeface="Wingdings" pitchFamily="2" charset="2"/>
              </a:rPr>
              <a:t>Second row has elements 4, 5, 6 sum 15</a:t>
            </a:r>
            <a:endParaRPr lang="en-US" sz="2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4D5E6C-8248-6149-8ED1-3EBA928AE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20813-E79E-4637-B0DD-0EBBF6872E5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70387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710</TotalTime>
  <Words>534</Words>
  <Application>Microsoft Macintosh PowerPoint</Application>
  <PresentationFormat>Widescreen</PresentationFormat>
  <Paragraphs>52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Calibri</vt:lpstr>
      <vt:lpstr>Calibri Light</vt:lpstr>
      <vt:lpstr>Courier New</vt:lpstr>
      <vt:lpstr>Wingdings</vt:lpstr>
      <vt:lpstr>Retrospect</vt:lpstr>
      <vt:lpstr>Additional Exercises – 07 - 8</vt:lpstr>
      <vt:lpstr>Exercise 1</vt:lpstr>
      <vt:lpstr>Exercise 2</vt:lpstr>
      <vt:lpstr>Exercise 3a</vt:lpstr>
      <vt:lpstr>Exercise 3b</vt:lpstr>
      <vt:lpstr>Exercise 4</vt:lpstr>
      <vt:lpstr>Exercise 5</vt:lpstr>
      <vt:lpstr>Exercise 6</vt:lpstr>
      <vt:lpstr>Exercise 7</vt:lpstr>
      <vt:lpstr>Exercise 8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 110 Visual Basic Programming AUBG Fall Semester 2016</dc:title>
  <dc:creator>mugen</dc:creator>
  <cp:lastModifiedBy>Ema M</cp:lastModifiedBy>
  <cp:revision>298</cp:revision>
  <dcterms:created xsi:type="dcterms:W3CDTF">2016-08-30T09:20:13Z</dcterms:created>
  <dcterms:modified xsi:type="dcterms:W3CDTF">2021-10-18T08:49:46Z</dcterms:modified>
</cp:coreProperties>
</file>