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64fd5791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64fd5791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64fd5791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64fd5791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64fd5791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64fd5791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64fd57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64fd57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864fd57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64fd57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64fd5791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64fd5791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64fd5791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64fd5791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64fd5791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64fd5791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64fd5791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64fd579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64fd5791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64fd5791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64fd5791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64fd5791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64fd5791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64fd5791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Buildings &amp; Shadows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IN CODE</a:t>
            </a:r>
            <a:endParaRPr/>
          </a:p>
        </p:txBody>
      </p:sp>
      <p:sp>
        <p:nvSpPr>
          <p:cNvPr id="172" name="Google Shape;17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2D version of the problem has been implemented</a:t>
            </a:r>
            <a:endParaRPr/>
          </a:p>
          <a:p>
            <a:pPr indent="-342900" lvl="0" marL="457200" rtl="0" algn="l">
              <a:spcBef>
                <a:spcPts val="0"/>
              </a:spcBef>
              <a:spcAft>
                <a:spcPts val="0"/>
              </a:spcAft>
              <a:buSzPts val="1800"/>
              <a:buChar char="●"/>
            </a:pPr>
            <a:r>
              <a:rPr lang="en"/>
              <a:t>Only rectangular buildings are considered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IMPLEMENTATION: INPUT</a:t>
            </a:r>
            <a:endParaRPr/>
          </a:p>
        </p:txBody>
      </p:sp>
      <p:sp>
        <p:nvSpPr>
          <p:cNvPr id="178" name="Google Shape;17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Building class</a:t>
            </a:r>
            <a:endParaRPr/>
          </a:p>
          <a:p>
            <a:pPr indent="-317500" lvl="1" marL="914400" rtl="0" algn="l">
              <a:spcBef>
                <a:spcPts val="0"/>
              </a:spcBef>
              <a:spcAft>
                <a:spcPts val="0"/>
              </a:spcAft>
              <a:buSzPts val="1400"/>
              <a:buChar char="○"/>
            </a:pPr>
            <a:r>
              <a:rPr lang="en" sz="1400"/>
              <a:t>Mid-point of x-coordinates of building vertices ( &gt; 0 )</a:t>
            </a:r>
            <a:endParaRPr sz="1400"/>
          </a:p>
          <a:p>
            <a:pPr indent="-317500" lvl="1" marL="914400" rtl="0" algn="l">
              <a:spcBef>
                <a:spcPts val="0"/>
              </a:spcBef>
              <a:spcAft>
                <a:spcPts val="0"/>
              </a:spcAft>
              <a:buSzPts val="1400"/>
              <a:buChar char="○"/>
            </a:pPr>
            <a:r>
              <a:rPr lang="en" sz="1400"/>
              <a:t>Length of building ( &gt; 0 )</a:t>
            </a:r>
            <a:endParaRPr sz="1400"/>
          </a:p>
          <a:p>
            <a:pPr indent="-317500" lvl="1" marL="914400" rtl="0" algn="l">
              <a:spcBef>
                <a:spcPts val="0"/>
              </a:spcBef>
              <a:spcAft>
                <a:spcPts val="0"/>
              </a:spcAft>
              <a:buSzPts val="1400"/>
              <a:buChar char="○"/>
            </a:pPr>
            <a:r>
              <a:rPr lang="en" sz="1400"/>
              <a:t>Height of building ( &gt; 0 )</a:t>
            </a:r>
            <a:endParaRPr/>
          </a:p>
          <a:p>
            <a:pPr indent="-342900" lvl="0" marL="457200" rtl="0" algn="l">
              <a:spcBef>
                <a:spcPts val="0"/>
              </a:spcBef>
              <a:spcAft>
                <a:spcPts val="0"/>
              </a:spcAft>
              <a:buSzPts val="1800"/>
              <a:buChar char="●"/>
            </a:pPr>
            <a:r>
              <a:rPr lang="en"/>
              <a:t>Ray class</a:t>
            </a:r>
            <a:endParaRPr/>
          </a:p>
          <a:p>
            <a:pPr indent="-317500" lvl="1" marL="914400" rtl="0" algn="l">
              <a:spcBef>
                <a:spcPts val="0"/>
              </a:spcBef>
              <a:spcAft>
                <a:spcPts val="0"/>
              </a:spcAft>
              <a:buSzPts val="1400"/>
              <a:buChar char="○"/>
            </a:pPr>
            <a:r>
              <a:rPr lang="en"/>
              <a:t>Ray x-component ( unrestricted )</a:t>
            </a:r>
            <a:endParaRPr/>
          </a:p>
          <a:p>
            <a:pPr indent="-317500" lvl="1" marL="914400" rtl="0" algn="l">
              <a:spcBef>
                <a:spcPts val="0"/>
              </a:spcBef>
              <a:spcAft>
                <a:spcPts val="0"/>
              </a:spcAft>
              <a:buSzPts val="1400"/>
              <a:buChar char="○"/>
            </a:pPr>
            <a:r>
              <a:rPr lang="en"/>
              <a:t>Ray y-component ( &lt; = 0 )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CODE IMPLEMENTATION: PROCESSING &amp; OUTPUT</a:t>
            </a:r>
            <a:endParaRPr sz="2600"/>
          </a:p>
        </p:txBody>
      </p:sp>
      <p:sp>
        <p:nvSpPr>
          <p:cNvPr id="184" name="Google Shape;18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Building details obtained</a:t>
            </a:r>
            <a:endParaRPr/>
          </a:p>
          <a:p>
            <a:pPr indent="-317500" lvl="1" marL="914400" rtl="0" algn="l">
              <a:spcBef>
                <a:spcPts val="0"/>
              </a:spcBef>
              <a:spcAft>
                <a:spcPts val="0"/>
              </a:spcAft>
              <a:buSzPts val="1400"/>
              <a:buChar char="○"/>
            </a:pPr>
            <a:r>
              <a:rPr lang="en"/>
              <a:t>Coordinates of building vertices</a:t>
            </a:r>
            <a:endParaRPr sz="1400"/>
          </a:p>
          <a:p>
            <a:pPr indent="-317500" lvl="1" marL="914400" rtl="0" algn="l">
              <a:spcBef>
                <a:spcPts val="0"/>
              </a:spcBef>
              <a:spcAft>
                <a:spcPts val="0"/>
              </a:spcAft>
              <a:buSzPts val="1400"/>
              <a:buChar char="○"/>
            </a:pPr>
            <a:r>
              <a:rPr lang="en"/>
              <a:t>Edges of buildings</a:t>
            </a:r>
            <a:endParaRPr sz="1400"/>
          </a:p>
          <a:p>
            <a:pPr indent="-317500" lvl="1" marL="914400" rtl="0" algn="l">
              <a:spcBef>
                <a:spcPts val="0"/>
              </a:spcBef>
              <a:spcAft>
                <a:spcPts val="0"/>
              </a:spcAft>
              <a:buSzPts val="1400"/>
              <a:buChar char="○"/>
            </a:pPr>
            <a:r>
              <a:rPr lang="en"/>
              <a:t>Outward edge-normals of building edges </a:t>
            </a:r>
            <a:r>
              <a:rPr b="1" lang="en">
                <a:solidFill>
                  <a:srgbClr val="FF0000"/>
                </a:solidFill>
              </a:rPr>
              <a:t>( needs to be generalized )</a:t>
            </a:r>
            <a:endParaRPr b="1">
              <a:solidFill>
                <a:srgbClr val="FF0000"/>
              </a:solidFill>
            </a:endParaRPr>
          </a:p>
          <a:p>
            <a:pPr indent="-342900" lvl="0" marL="457200" rtl="0" algn="l">
              <a:spcBef>
                <a:spcPts val="0"/>
              </a:spcBef>
              <a:spcAft>
                <a:spcPts val="0"/>
              </a:spcAft>
              <a:buSzPts val="1800"/>
              <a:buChar char="●"/>
            </a:pPr>
            <a:r>
              <a:rPr lang="en"/>
              <a:t>Illuminable edges obtained</a:t>
            </a:r>
            <a:endParaRPr/>
          </a:p>
          <a:p>
            <a:pPr indent="-317500" lvl="1" marL="914400" rtl="0" algn="l">
              <a:spcBef>
                <a:spcPts val="0"/>
              </a:spcBef>
              <a:spcAft>
                <a:spcPts val="0"/>
              </a:spcAft>
              <a:buSzPts val="1400"/>
              <a:buChar char="○"/>
            </a:pPr>
            <a:r>
              <a:rPr lang="en"/>
              <a:t>Based on angle between outward edge-normal and sun-rays</a:t>
            </a:r>
            <a:endParaRPr/>
          </a:p>
          <a:p>
            <a:pPr indent="-342900" lvl="0" marL="457200" rtl="0" algn="l">
              <a:spcBef>
                <a:spcPts val="0"/>
              </a:spcBef>
              <a:spcAft>
                <a:spcPts val="0"/>
              </a:spcAft>
              <a:buSzPts val="1800"/>
              <a:buChar char="●"/>
            </a:pPr>
            <a:r>
              <a:rPr lang="en"/>
              <a:t>Shadows on each illuminable edge determined as shown in cases 1, 2 and 3 mentioned in slides 6, 7 and 8</a:t>
            </a:r>
            <a:endParaRPr/>
          </a:p>
          <a:p>
            <a:pPr indent="-342900" lvl="0" marL="457200" rtl="0" algn="l">
              <a:spcBef>
                <a:spcPts val="0"/>
              </a:spcBef>
              <a:spcAft>
                <a:spcPts val="0"/>
              </a:spcAft>
              <a:buSzPts val="1800"/>
              <a:buChar char="●"/>
            </a:pPr>
            <a:r>
              <a:rPr lang="en"/>
              <a:t>Total shadow on each illuminable edge and aggregated total shadow displayed as result</a:t>
            </a:r>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300"/>
              <a:t>END</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can a surface of a solid be illuminated?</a:t>
            </a:r>
            <a:endParaRPr/>
          </a:p>
        </p:txBody>
      </p:sp>
      <p:sp>
        <p:nvSpPr>
          <p:cNvPr id="60" name="Google Shape;60;p14"/>
          <p:cNvSpPr/>
          <p:nvPr/>
        </p:nvSpPr>
        <p:spPr>
          <a:xfrm flipH="1">
            <a:off x="1893750" y="2051550"/>
            <a:ext cx="1776900" cy="17418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14"/>
          <p:cNvCxnSpPr/>
          <p:nvPr/>
        </p:nvCxnSpPr>
        <p:spPr>
          <a:xfrm rot="10800000">
            <a:off x="1040375" y="2840575"/>
            <a:ext cx="1028700" cy="23400"/>
          </a:xfrm>
          <a:prstGeom prst="straightConnector1">
            <a:avLst/>
          </a:prstGeom>
          <a:noFill/>
          <a:ln cap="flat" cmpd="sng" w="9525">
            <a:solidFill>
              <a:schemeClr val="dk2"/>
            </a:solidFill>
            <a:prstDash val="solid"/>
            <a:round/>
            <a:headEnd len="med" w="med" type="none"/>
            <a:tailEnd len="med" w="med" type="triangle"/>
          </a:ln>
        </p:spPr>
      </p:cxnSp>
      <p:cxnSp>
        <p:nvCxnSpPr>
          <p:cNvPr id="62" name="Google Shape;62;p14"/>
          <p:cNvCxnSpPr/>
          <p:nvPr/>
        </p:nvCxnSpPr>
        <p:spPr>
          <a:xfrm>
            <a:off x="3004275" y="3068550"/>
            <a:ext cx="981900" cy="724800"/>
          </a:xfrm>
          <a:prstGeom prst="straightConnector1">
            <a:avLst/>
          </a:prstGeom>
          <a:noFill/>
          <a:ln cap="flat" cmpd="sng" w="9525">
            <a:solidFill>
              <a:schemeClr val="dk2"/>
            </a:solidFill>
            <a:prstDash val="solid"/>
            <a:round/>
            <a:headEnd len="med" w="med" type="none"/>
            <a:tailEnd len="med" w="med" type="triangle"/>
          </a:ln>
        </p:spPr>
      </p:cxnSp>
      <p:cxnSp>
        <p:nvCxnSpPr>
          <p:cNvPr id="63" name="Google Shape;63;p14"/>
          <p:cNvCxnSpPr/>
          <p:nvPr/>
        </p:nvCxnSpPr>
        <p:spPr>
          <a:xfrm flipH="1" rot="10800000">
            <a:off x="2805550" y="1309350"/>
            <a:ext cx="11700" cy="911700"/>
          </a:xfrm>
          <a:prstGeom prst="straightConnector1">
            <a:avLst/>
          </a:prstGeom>
          <a:noFill/>
          <a:ln cap="flat" cmpd="sng" w="9525">
            <a:solidFill>
              <a:schemeClr val="dk2"/>
            </a:solidFill>
            <a:prstDash val="solid"/>
            <a:round/>
            <a:headEnd len="med" w="med" type="none"/>
            <a:tailEnd len="med" w="med" type="triangle"/>
          </a:ln>
        </p:spPr>
      </p:cxnSp>
      <p:cxnSp>
        <p:nvCxnSpPr>
          <p:cNvPr id="64" name="Google Shape;64;p14"/>
          <p:cNvCxnSpPr/>
          <p:nvPr/>
        </p:nvCxnSpPr>
        <p:spPr>
          <a:xfrm flipH="1">
            <a:off x="4745925" y="1905425"/>
            <a:ext cx="1858800" cy="935100"/>
          </a:xfrm>
          <a:prstGeom prst="straightConnector1">
            <a:avLst/>
          </a:prstGeom>
          <a:noFill/>
          <a:ln cap="flat" cmpd="sng" w="9525">
            <a:solidFill>
              <a:schemeClr val="dk2"/>
            </a:solidFill>
            <a:prstDash val="solid"/>
            <a:round/>
            <a:headEnd len="med" w="med" type="none"/>
            <a:tailEnd len="med" w="med" type="triangle"/>
          </a:ln>
        </p:spPr>
      </p:cxnSp>
      <p:sp>
        <p:nvSpPr>
          <p:cNvPr id="65" name="Google Shape;65;p14"/>
          <p:cNvSpPr txBox="1"/>
          <p:nvPr/>
        </p:nvSpPr>
        <p:spPr>
          <a:xfrm>
            <a:off x="2209375" y="1157300"/>
            <a:ext cx="432600" cy="4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66" name="Google Shape;66;p14"/>
          <p:cNvSpPr txBox="1"/>
          <p:nvPr/>
        </p:nvSpPr>
        <p:spPr>
          <a:xfrm>
            <a:off x="3670650" y="3951575"/>
            <a:ext cx="432600" cy="4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67" name="Google Shape;67;p14"/>
          <p:cNvSpPr txBox="1"/>
          <p:nvPr/>
        </p:nvSpPr>
        <p:spPr>
          <a:xfrm>
            <a:off x="607775" y="2993450"/>
            <a:ext cx="432600" cy="4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68" name="Google Shape;68;p14"/>
          <p:cNvSpPr txBox="1"/>
          <p:nvPr/>
        </p:nvSpPr>
        <p:spPr>
          <a:xfrm>
            <a:off x="6604725" y="2051550"/>
            <a:ext cx="1659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 Sun Ray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can a surface of a solid be illuminated?</a:t>
            </a:r>
            <a:endParaRPr/>
          </a:p>
        </p:txBody>
      </p:sp>
      <p:sp>
        <p:nvSpPr>
          <p:cNvPr id="74" name="Google Shape;74;p15"/>
          <p:cNvSpPr txBox="1"/>
          <p:nvPr>
            <p:ph idx="1" type="body"/>
          </p:nvPr>
        </p:nvSpPr>
        <p:spPr>
          <a:xfrm>
            <a:off x="311700" y="1152475"/>
            <a:ext cx="8520600" cy="293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the angle between the outward-normal vector through the surface and the ray-of-sun vector is obtuse!</a:t>
            </a:r>
            <a:endParaRPr/>
          </a:p>
        </p:txBody>
      </p:sp>
      <p:cxnSp>
        <p:nvCxnSpPr>
          <p:cNvPr id="75" name="Google Shape;75;p15"/>
          <p:cNvCxnSpPr/>
          <p:nvPr/>
        </p:nvCxnSpPr>
        <p:spPr>
          <a:xfrm flipH="1">
            <a:off x="3565250" y="2571750"/>
            <a:ext cx="1858800" cy="9351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5"/>
          <p:cNvCxnSpPr/>
          <p:nvPr/>
        </p:nvCxnSpPr>
        <p:spPr>
          <a:xfrm flipH="1">
            <a:off x="5874263" y="2501600"/>
            <a:ext cx="1858800" cy="93510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5"/>
          <p:cNvCxnSpPr/>
          <p:nvPr/>
        </p:nvCxnSpPr>
        <p:spPr>
          <a:xfrm flipH="1">
            <a:off x="923375" y="2501600"/>
            <a:ext cx="1858800" cy="9351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5"/>
          <p:cNvCxnSpPr/>
          <p:nvPr/>
        </p:nvCxnSpPr>
        <p:spPr>
          <a:xfrm rot="10800000">
            <a:off x="1777775" y="2467400"/>
            <a:ext cx="1004400" cy="342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5"/>
          <p:cNvCxnSpPr/>
          <p:nvPr/>
        </p:nvCxnSpPr>
        <p:spPr>
          <a:xfrm flipH="1" rot="10800000">
            <a:off x="5424050" y="1660050"/>
            <a:ext cx="11700" cy="9117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5"/>
          <p:cNvCxnSpPr/>
          <p:nvPr/>
        </p:nvCxnSpPr>
        <p:spPr>
          <a:xfrm>
            <a:off x="7733075" y="2498275"/>
            <a:ext cx="981900" cy="724800"/>
          </a:xfrm>
          <a:prstGeom prst="straightConnector1">
            <a:avLst/>
          </a:prstGeom>
          <a:noFill/>
          <a:ln cap="flat" cmpd="sng" w="9525">
            <a:solidFill>
              <a:schemeClr val="dk2"/>
            </a:solidFill>
            <a:prstDash val="solid"/>
            <a:round/>
            <a:headEnd len="med" w="med" type="none"/>
            <a:tailEnd len="med" w="med" type="triangle"/>
          </a:ln>
        </p:spPr>
      </p:cxnSp>
      <p:sp>
        <p:nvSpPr>
          <p:cNvPr id="81" name="Google Shape;81;p15"/>
          <p:cNvSpPr txBox="1"/>
          <p:nvPr/>
        </p:nvSpPr>
        <p:spPr>
          <a:xfrm>
            <a:off x="701375" y="3577075"/>
            <a:ext cx="4326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82" name="Google Shape;82;p15"/>
          <p:cNvSpPr txBox="1"/>
          <p:nvPr/>
        </p:nvSpPr>
        <p:spPr>
          <a:xfrm>
            <a:off x="1239550" y="2139200"/>
            <a:ext cx="4326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83" name="Google Shape;83;p15"/>
          <p:cNvSpPr txBox="1"/>
          <p:nvPr/>
        </p:nvSpPr>
        <p:spPr>
          <a:xfrm>
            <a:off x="5658700" y="3577075"/>
            <a:ext cx="4326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84" name="Google Shape;84;p15"/>
          <p:cNvSpPr txBox="1"/>
          <p:nvPr/>
        </p:nvSpPr>
        <p:spPr>
          <a:xfrm>
            <a:off x="3180038" y="3577075"/>
            <a:ext cx="4326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85" name="Google Shape;85;p15"/>
          <p:cNvSpPr txBox="1"/>
          <p:nvPr/>
        </p:nvSpPr>
        <p:spPr>
          <a:xfrm>
            <a:off x="8231325" y="3367075"/>
            <a:ext cx="4326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86" name="Google Shape;86;p15"/>
          <p:cNvSpPr txBox="1"/>
          <p:nvPr/>
        </p:nvSpPr>
        <p:spPr>
          <a:xfrm>
            <a:off x="4818350" y="1708875"/>
            <a:ext cx="4326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7" name="Google Shape;87;p15"/>
          <p:cNvSpPr txBox="1"/>
          <p:nvPr/>
        </p:nvSpPr>
        <p:spPr>
          <a:xfrm>
            <a:off x="420825" y="4138300"/>
            <a:ext cx="84114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 angles between A &amp; L and C &amp; L are obtuse and hence the faces corresponding to A and C are illuminated. The angle between B &amp; L is acute and hence the face corresponding to it is not illuminated.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WHEN WILL AN ILLUMINABLE SURFACE HAVE SHADOW?</a:t>
            </a:r>
            <a:endParaRPr sz="2300"/>
          </a:p>
        </p:txBody>
      </p:sp>
      <p:sp>
        <p:nvSpPr>
          <p:cNvPr id="93" name="Google Shape;93;p16"/>
          <p:cNvSpPr/>
          <p:nvPr/>
        </p:nvSpPr>
        <p:spPr>
          <a:xfrm flipH="1">
            <a:off x="466225" y="1111450"/>
            <a:ext cx="1671600" cy="1566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FACE X</a:t>
            </a:r>
            <a:endParaRPr/>
          </a:p>
        </p:txBody>
      </p:sp>
      <p:cxnSp>
        <p:nvCxnSpPr>
          <p:cNvPr id="94" name="Google Shape;94;p16"/>
          <p:cNvCxnSpPr/>
          <p:nvPr/>
        </p:nvCxnSpPr>
        <p:spPr>
          <a:xfrm rot="10800000">
            <a:off x="3484800" y="3787600"/>
            <a:ext cx="1087200" cy="9000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6"/>
          <p:cNvSpPr/>
          <p:nvPr/>
        </p:nvSpPr>
        <p:spPr>
          <a:xfrm flipH="1">
            <a:off x="1553800" y="2303175"/>
            <a:ext cx="1671600" cy="1566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96" name="Google Shape;96;p16"/>
          <p:cNvCxnSpPr/>
          <p:nvPr/>
        </p:nvCxnSpPr>
        <p:spPr>
          <a:xfrm rot="10800000">
            <a:off x="2150925" y="1531275"/>
            <a:ext cx="689700" cy="7833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6"/>
          <p:cNvCxnSpPr/>
          <p:nvPr/>
        </p:nvCxnSpPr>
        <p:spPr>
          <a:xfrm rot="10800000">
            <a:off x="876725" y="1531275"/>
            <a:ext cx="701400" cy="7950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6"/>
          <p:cNvCxnSpPr/>
          <p:nvPr/>
        </p:nvCxnSpPr>
        <p:spPr>
          <a:xfrm rot="10800000">
            <a:off x="876750" y="2700275"/>
            <a:ext cx="678000" cy="759900"/>
          </a:xfrm>
          <a:prstGeom prst="straightConnector1">
            <a:avLst/>
          </a:prstGeom>
          <a:noFill/>
          <a:ln cap="flat" cmpd="sng" w="9525">
            <a:solidFill>
              <a:schemeClr val="dk2"/>
            </a:solidFill>
            <a:prstDash val="solid"/>
            <a:round/>
            <a:headEnd len="med" w="med" type="none"/>
            <a:tailEnd len="med" w="med" type="none"/>
          </a:ln>
        </p:spPr>
      </p:cxnSp>
      <p:sp>
        <p:nvSpPr>
          <p:cNvPr id="99" name="Google Shape;99;p16"/>
          <p:cNvSpPr txBox="1"/>
          <p:nvPr/>
        </p:nvSpPr>
        <p:spPr>
          <a:xfrm>
            <a:off x="2244425" y="4290100"/>
            <a:ext cx="17184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 Ray of Sunlight</a:t>
            </a:r>
            <a:endParaRPr/>
          </a:p>
        </p:txBody>
      </p:sp>
      <p:sp>
        <p:nvSpPr>
          <p:cNvPr id="100" name="Google Shape;100;p16"/>
          <p:cNvSpPr txBox="1"/>
          <p:nvPr/>
        </p:nvSpPr>
        <p:spPr>
          <a:xfrm>
            <a:off x="4944800" y="1017725"/>
            <a:ext cx="3495300" cy="3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If Face X is illuminable, then a shadow will be cast on it </a:t>
            </a:r>
            <a:r>
              <a:rPr b="1" lang="en" sz="2000">
                <a:solidFill>
                  <a:srgbClr val="FF0000"/>
                </a:solidFill>
              </a:rPr>
              <a:t>IF AND ONLY IF</a:t>
            </a:r>
            <a:r>
              <a:rPr lang="en" sz="2000"/>
              <a:t> there exists another illuminable surface partially or completely lying in the </a:t>
            </a:r>
            <a:r>
              <a:rPr lang="en" sz="2000"/>
              <a:t>parallelepiped</a:t>
            </a:r>
            <a:r>
              <a:rPr lang="en" sz="2000"/>
              <a:t> extending from Face X towards the source of light from which ray L is coming.</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REDUCING PROBLEM TO 2D</a:t>
            </a:r>
            <a:endParaRPr/>
          </a:p>
        </p:txBody>
      </p:sp>
      <p:sp>
        <p:nvSpPr>
          <p:cNvPr id="106" name="Google Shape;10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same logic can be used when reducing the problem and we can conclude:-</a:t>
            </a:r>
            <a:endParaRPr/>
          </a:p>
          <a:p>
            <a:pPr indent="-342900" lvl="0" marL="457200" rtl="0" algn="l">
              <a:spcBef>
                <a:spcPts val="1600"/>
              </a:spcBef>
              <a:spcAft>
                <a:spcPts val="0"/>
              </a:spcAft>
              <a:buSzPts val="1800"/>
              <a:buAutoNum type="arabicPeriod"/>
            </a:pPr>
            <a:r>
              <a:rPr lang="en"/>
              <a:t>An edge of a building is illuminable if and only if its outward normal vector forms an obtuse angle with the incoming sunlight rays.</a:t>
            </a:r>
            <a:endParaRPr/>
          </a:p>
          <a:p>
            <a:pPr indent="-342900" lvl="0" marL="457200" rtl="0" algn="l">
              <a:spcBef>
                <a:spcPts val="0"/>
              </a:spcBef>
              <a:spcAft>
                <a:spcPts val="0"/>
              </a:spcAft>
              <a:buSzPts val="1800"/>
              <a:buAutoNum type="arabicPeriod"/>
            </a:pPr>
            <a:r>
              <a:rPr lang="en"/>
              <a:t>A shadow is cast on an illuminable edge if and only if another illuminable edge lies partially or completely in the polygon that is formed by extending rays in direction of the light source (and a ceiling bound) </a:t>
            </a:r>
            <a:endParaRPr/>
          </a:p>
          <a:p>
            <a:pPr indent="0" lvl="0" marL="0" rtl="0" algn="l">
              <a:spcBef>
                <a:spcPts val="1600"/>
              </a:spcBef>
              <a:spcAft>
                <a:spcPts val="1600"/>
              </a:spcAft>
              <a:buNone/>
            </a:pPr>
            <a:r>
              <a:rPr b="1" lang="en" sz="1700">
                <a:solidFill>
                  <a:srgbClr val="FF0000"/>
                </a:solidFill>
              </a:rPr>
              <a:t>NOTE: In 3D, we determine area of shadows cast but in 2D we measure length</a:t>
            </a:r>
            <a:endParaRPr b="1" sz="17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REDUCING PROBLEM TO 2D: CASE 1</a:t>
            </a:r>
            <a:endParaRPr/>
          </a:p>
        </p:txBody>
      </p:sp>
      <p:sp>
        <p:nvSpPr>
          <p:cNvPr id="112" name="Google Shape;112;p18"/>
          <p:cNvSpPr/>
          <p:nvPr/>
        </p:nvSpPr>
        <p:spPr>
          <a:xfrm>
            <a:off x="888425" y="3372525"/>
            <a:ext cx="1437900" cy="120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3097800" y="2022325"/>
            <a:ext cx="1474200" cy="256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8"/>
          <p:cNvCxnSpPr/>
          <p:nvPr/>
        </p:nvCxnSpPr>
        <p:spPr>
          <a:xfrm flipH="1">
            <a:off x="5377350" y="1320950"/>
            <a:ext cx="1297500" cy="10170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8"/>
          <p:cNvCxnSpPr/>
          <p:nvPr/>
        </p:nvCxnSpPr>
        <p:spPr>
          <a:xfrm flipH="1" rot="10800000">
            <a:off x="2337950" y="1391175"/>
            <a:ext cx="2501700" cy="1963800"/>
          </a:xfrm>
          <a:prstGeom prst="straightConnector1">
            <a:avLst/>
          </a:prstGeom>
          <a:noFill/>
          <a:ln cap="flat" cmpd="sng" w="9525">
            <a:solidFill>
              <a:schemeClr val="dk2"/>
            </a:solidFill>
            <a:prstDash val="dashDot"/>
            <a:round/>
            <a:headEnd len="med" w="med" type="none"/>
            <a:tailEnd len="med" w="med" type="none"/>
          </a:ln>
        </p:spPr>
      </p:cxnSp>
      <p:cxnSp>
        <p:nvCxnSpPr>
          <p:cNvPr id="116" name="Google Shape;116;p18"/>
          <p:cNvCxnSpPr/>
          <p:nvPr/>
        </p:nvCxnSpPr>
        <p:spPr>
          <a:xfrm flipH="1" rot="10800000">
            <a:off x="888425" y="1373625"/>
            <a:ext cx="2501700" cy="1998900"/>
          </a:xfrm>
          <a:prstGeom prst="straightConnector1">
            <a:avLst/>
          </a:prstGeom>
          <a:noFill/>
          <a:ln cap="flat" cmpd="sng" w="9525">
            <a:solidFill>
              <a:schemeClr val="dk2"/>
            </a:solidFill>
            <a:prstDash val="dashDot"/>
            <a:round/>
            <a:headEnd len="med" w="med" type="none"/>
            <a:tailEnd len="med" w="med" type="none"/>
          </a:ln>
        </p:spPr>
      </p:cxnSp>
      <p:cxnSp>
        <p:nvCxnSpPr>
          <p:cNvPr id="117" name="Google Shape;117;p18"/>
          <p:cNvCxnSpPr/>
          <p:nvPr/>
        </p:nvCxnSpPr>
        <p:spPr>
          <a:xfrm>
            <a:off x="3430625" y="1343550"/>
            <a:ext cx="1408800" cy="0"/>
          </a:xfrm>
          <a:prstGeom prst="straightConnector1">
            <a:avLst/>
          </a:prstGeom>
          <a:noFill/>
          <a:ln cap="flat" cmpd="sng" w="9525">
            <a:solidFill>
              <a:schemeClr val="dk2"/>
            </a:solidFill>
            <a:prstDash val="dashDot"/>
            <a:round/>
            <a:headEnd len="med" w="med" type="none"/>
            <a:tailEnd len="med" w="med" type="none"/>
          </a:ln>
        </p:spPr>
      </p:cxnSp>
      <p:sp>
        <p:nvSpPr>
          <p:cNvPr id="118" name="Google Shape;118;p18"/>
          <p:cNvSpPr txBox="1"/>
          <p:nvPr/>
        </p:nvSpPr>
        <p:spPr>
          <a:xfrm>
            <a:off x="5061150" y="1826175"/>
            <a:ext cx="4434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cxnSp>
        <p:nvCxnSpPr>
          <p:cNvPr id="119" name="Google Shape;119;p18"/>
          <p:cNvCxnSpPr/>
          <p:nvPr/>
        </p:nvCxnSpPr>
        <p:spPr>
          <a:xfrm flipH="1">
            <a:off x="1343525" y="2021850"/>
            <a:ext cx="1761000" cy="1356600"/>
          </a:xfrm>
          <a:prstGeom prst="straightConnector1">
            <a:avLst/>
          </a:prstGeom>
          <a:noFill/>
          <a:ln cap="flat" cmpd="sng" w="9525">
            <a:solidFill>
              <a:schemeClr val="dk2"/>
            </a:solidFill>
            <a:prstDash val="dashDot"/>
            <a:round/>
            <a:headEnd len="med" w="med" type="none"/>
            <a:tailEnd len="med" w="med" type="none"/>
          </a:ln>
        </p:spPr>
      </p:cxnSp>
      <p:cxnSp>
        <p:nvCxnSpPr>
          <p:cNvPr id="120" name="Google Shape;120;p18"/>
          <p:cNvCxnSpPr/>
          <p:nvPr/>
        </p:nvCxnSpPr>
        <p:spPr>
          <a:xfrm>
            <a:off x="1385750" y="3372525"/>
            <a:ext cx="952200" cy="0"/>
          </a:xfrm>
          <a:prstGeom prst="straightConnector1">
            <a:avLst/>
          </a:prstGeom>
          <a:noFill/>
          <a:ln cap="flat" cmpd="sng" w="114300">
            <a:solidFill>
              <a:schemeClr val="dk2"/>
            </a:solidFill>
            <a:prstDash val="solid"/>
            <a:round/>
            <a:headEnd len="med" w="med" type="none"/>
            <a:tailEnd len="med" w="med" type="none"/>
          </a:ln>
        </p:spPr>
      </p:cxnSp>
      <p:sp>
        <p:nvSpPr>
          <p:cNvPr id="121" name="Google Shape;121;p18"/>
          <p:cNvSpPr txBox="1"/>
          <p:nvPr/>
        </p:nvSpPr>
        <p:spPr>
          <a:xfrm>
            <a:off x="6039475" y="2243600"/>
            <a:ext cx="2661000" cy="23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Other illuminable edges (B) </a:t>
            </a:r>
            <a:r>
              <a:rPr b="1" lang="en" sz="2000"/>
              <a:t>lying partially </a:t>
            </a:r>
            <a:r>
              <a:rPr lang="en" sz="2000"/>
              <a:t>in polygon </a:t>
            </a:r>
            <a:r>
              <a:rPr b="1" lang="en" sz="2000"/>
              <a:t>causes partial shadow</a:t>
            </a:r>
            <a:r>
              <a:rPr lang="en" sz="2000"/>
              <a:t> on an illuminable edge (A) being observed</a:t>
            </a:r>
            <a:endParaRPr sz="2000"/>
          </a:p>
        </p:txBody>
      </p:sp>
      <p:sp>
        <p:nvSpPr>
          <p:cNvPr id="122" name="Google Shape;122;p18"/>
          <p:cNvSpPr txBox="1"/>
          <p:nvPr/>
        </p:nvSpPr>
        <p:spPr>
          <a:xfrm>
            <a:off x="1147900" y="1672850"/>
            <a:ext cx="11478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Polygon</a:t>
            </a:r>
            <a:endParaRPr sz="1900"/>
          </a:p>
        </p:txBody>
      </p:sp>
      <p:sp>
        <p:nvSpPr>
          <p:cNvPr id="123" name="Google Shape;123;p18"/>
          <p:cNvSpPr txBox="1"/>
          <p:nvPr/>
        </p:nvSpPr>
        <p:spPr>
          <a:xfrm>
            <a:off x="1190075" y="3414250"/>
            <a:ext cx="8346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Edge A</a:t>
            </a:r>
            <a:endParaRPr/>
          </a:p>
        </p:txBody>
      </p:sp>
      <p:sp>
        <p:nvSpPr>
          <p:cNvPr id="124" name="Google Shape;124;p18"/>
          <p:cNvSpPr txBox="1"/>
          <p:nvPr/>
        </p:nvSpPr>
        <p:spPr>
          <a:xfrm>
            <a:off x="3259600" y="2076950"/>
            <a:ext cx="8346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Edge 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REDUCING PROBLEM TO 2D: CASE 2</a:t>
            </a:r>
            <a:endParaRPr/>
          </a:p>
        </p:txBody>
      </p:sp>
      <p:sp>
        <p:nvSpPr>
          <p:cNvPr id="130" name="Google Shape;130;p19"/>
          <p:cNvSpPr/>
          <p:nvPr/>
        </p:nvSpPr>
        <p:spPr>
          <a:xfrm>
            <a:off x="888425" y="3372525"/>
            <a:ext cx="1437900" cy="120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3097800" y="1262500"/>
            <a:ext cx="1474200" cy="33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19"/>
          <p:cNvCxnSpPr/>
          <p:nvPr/>
        </p:nvCxnSpPr>
        <p:spPr>
          <a:xfrm flipH="1">
            <a:off x="5377350" y="1320950"/>
            <a:ext cx="1297500" cy="10170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9"/>
          <p:cNvCxnSpPr/>
          <p:nvPr/>
        </p:nvCxnSpPr>
        <p:spPr>
          <a:xfrm flipH="1" rot="10800000">
            <a:off x="2337950" y="1391175"/>
            <a:ext cx="2501700" cy="1963800"/>
          </a:xfrm>
          <a:prstGeom prst="straightConnector1">
            <a:avLst/>
          </a:prstGeom>
          <a:noFill/>
          <a:ln cap="flat" cmpd="sng" w="9525">
            <a:solidFill>
              <a:schemeClr val="dk2"/>
            </a:solidFill>
            <a:prstDash val="dashDot"/>
            <a:round/>
            <a:headEnd len="med" w="med" type="none"/>
            <a:tailEnd len="med" w="med" type="none"/>
          </a:ln>
        </p:spPr>
      </p:cxnSp>
      <p:cxnSp>
        <p:nvCxnSpPr>
          <p:cNvPr id="134" name="Google Shape;134;p19"/>
          <p:cNvCxnSpPr/>
          <p:nvPr/>
        </p:nvCxnSpPr>
        <p:spPr>
          <a:xfrm flipH="1" rot="10800000">
            <a:off x="2337950" y="2545300"/>
            <a:ext cx="2501700" cy="1998900"/>
          </a:xfrm>
          <a:prstGeom prst="straightConnector1">
            <a:avLst/>
          </a:prstGeom>
          <a:noFill/>
          <a:ln cap="flat" cmpd="sng" w="9525">
            <a:solidFill>
              <a:schemeClr val="dk2"/>
            </a:solidFill>
            <a:prstDash val="dashDot"/>
            <a:round/>
            <a:headEnd len="med" w="med" type="none"/>
            <a:tailEnd len="med" w="med" type="none"/>
          </a:ln>
        </p:spPr>
      </p:cxnSp>
      <p:sp>
        <p:nvSpPr>
          <p:cNvPr id="135" name="Google Shape;135;p19"/>
          <p:cNvSpPr txBox="1"/>
          <p:nvPr/>
        </p:nvSpPr>
        <p:spPr>
          <a:xfrm>
            <a:off x="5061150" y="1826175"/>
            <a:ext cx="4434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cxnSp>
        <p:nvCxnSpPr>
          <p:cNvPr id="136" name="Google Shape;136;p19"/>
          <p:cNvCxnSpPr/>
          <p:nvPr/>
        </p:nvCxnSpPr>
        <p:spPr>
          <a:xfrm>
            <a:off x="2267825" y="3366650"/>
            <a:ext cx="0" cy="1192200"/>
          </a:xfrm>
          <a:prstGeom prst="straightConnector1">
            <a:avLst/>
          </a:prstGeom>
          <a:noFill/>
          <a:ln cap="flat" cmpd="sng" w="114300">
            <a:solidFill>
              <a:schemeClr val="dk2"/>
            </a:solidFill>
            <a:prstDash val="solid"/>
            <a:round/>
            <a:headEnd len="med" w="med" type="none"/>
            <a:tailEnd len="med" w="med" type="none"/>
          </a:ln>
        </p:spPr>
      </p:cxnSp>
      <p:sp>
        <p:nvSpPr>
          <p:cNvPr id="137" name="Google Shape;137;p19"/>
          <p:cNvSpPr txBox="1"/>
          <p:nvPr/>
        </p:nvSpPr>
        <p:spPr>
          <a:xfrm>
            <a:off x="6039475" y="2243600"/>
            <a:ext cx="2661000" cy="23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Other illuminable edges (B) cutting polygon twice cause complete shadow on the illuminable edge (A) being observed</a:t>
            </a:r>
            <a:endParaRPr sz="2000"/>
          </a:p>
        </p:txBody>
      </p:sp>
      <p:sp>
        <p:nvSpPr>
          <p:cNvPr id="138" name="Google Shape;138;p19"/>
          <p:cNvSpPr txBox="1"/>
          <p:nvPr/>
        </p:nvSpPr>
        <p:spPr>
          <a:xfrm>
            <a:off x="4873575" y="949300"/>
            <a:ext cx="11478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Polygon</a:t>
            </a:r>
            <a:endParaRPr sz="1900"/>
          </a:p>
        </p:txBody>
      </p:sp>
      <p:sp>
        <p:nvSpPr>
          <p:cNvPr id="139" name="Google Shape;139;p19"/>
          <p:cNvSpPr txBox="1"/>
          <p:nvPr/>
        </p:nvSpPr>
        <p:spPr>
          <a:xfrm rot="-5400000">
            <a:off x="1444550" y="3843975"/>
            <a:ext cx="8346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Edge A</a:t>
            </a:r>
            <a:endParaRPr/>
          </a:p>
        </p:txBody>
      </p:sp>
      <p:sp>
        <p:nvSpPr>
          <p:cNvPr id="140" name="Google Shape;140;p19"/>
          <p:cNvSpPr txBox="1"/>
          <p:nvPr/>
        </p:nvSpPr>
        <p:spPr>
          <a:xfrm rot="-5400000">
            <a:off x="3911525" y="3659325"/>
            <a:ext cx="8346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Edge B</a:t>
            </a:r>
            <a:endParaRPr/>
          </a:p>
        </p:txBody>
      </p:sp>
      <p:cxnSp>
        <p:nvCxnSpPr>
          <p:cNvPr id="141" name="Google Shape;141;p19"/>
          <p:cNvCxnSpPr/>
          <p:nvPr/>
        </p:nvCxnSpPr>
        <p:spPr>
          <a:xfrm>
            <a:off x="4874625" y="1367700"/>
            <a:ext cx="1145700" cy="0"/>
          </a:xfrm>
          <a:prstGeom prst="straightConnector1">
            <a:avLst/>
          </a:prstGeom>
          <a:noFill/>
          <a:ln cap="flat" cmpd="sng" w="9525">
            <a:solidFill>
              <a:schemeClr val="dk2"/>
            </a:solidFill>
            <a:prstDash val="dashDot"/>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REDUCING PROBLEM TO 2D: CASE 3</a:t>
            </a:r>
            <a:endParaRPr/>
          </a:p>
        </p:txBody>
      </p:sp>
      <p:sp>
        <p:nvSpPr>
          <p:cNvPr id="147" name="Google Shape;147;p20"/>
          <p:cNvSpPr/>
          <p:nvPr/>
        </p:nvSpPr>
        <p:spPr>
          <a:xfrm>
            <a:off x="420825" y="1507975"/>
            <a:ext cx="1320900" cy="3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2384725" y="2186000"/>
            <a:ext cx="1087200" cy="26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20"/>
          <p:cNvCxnSpPr/>
          <p:nvPr/>
        </p:nvCxnSpPr>
        <p:spPr>
          <a:xfrm flipH="1">
            <a:off x="4325325" y="1882050"/>
            <a:ext cx="876600" cy="9000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20"/>
          <p:cNvCxnSpPr/>
          <p:nvPr/>
        </p:nvCxnSpPr>
        <p:spPr>
          <a:xfrm flipH="1" rot="10800000">
            <a:off x="1741775" y="1192450"/>
            <a:ext cx="3577200" cy="3658800"/>
          </a:xfrm>
          <a:prstGeom prst="straightConnector1">
            <a:avLst/>
          </a:prstGeom>
          <a:noFill/>
          <a:ln cap="flat" cmpd="sng" w="9525">
            <a:solidFill>
              <a:schemeClr val="dk2"/>
            </a:solidFill>
            <a:prstDash val="dashDot"/>
            <a:round/>
            <a:headEnd len="med" w="med" type="none"/>
            <a:tailEnd len="med" w="med" type="none"/>
          </a:ln>
        </p:spPr>
      </p:cxnSp>
      <p:cxnSp>
        <p:nvCxnSpPr>
          <p:cNvPr id="151" name="Google Shape;151;p20"/>
          <p:cNvCxnSpPr/>
          <p:nvPr/>
        </p:nvCxnSpPr>
        <p:spPr>
          <a:xfrm flipH="1" rot="10800000">
            <a:off x="1765150" y="1168975"/>
            <a:ext cx="362400" cy="339000"/>
          </a:xfrm>
          <a:prstGeom prst="straightConnector1">
            <a:avLst/>
          </a:prstGeom>
          <a:noFill/>
          <a:ln cap="flat" cmpd="sng" w="9525">
            <a:solidFill>
              <a:schemeClr val="dk2"/>
            </a:solidFill>
            <a:prstDash val="dashDot"/>
            <a:round/>
            <a:headEnd len="med" w="med" type="none"/>
            <a:tailEnd len="med" w="med" type="none"/>
          </a:ln>
        </p:spPr>
      </p:cxnSp>
      <p:cxnSp>
        <p:nvCxnSpPr>
          <p:cNvPr id="152" name="Google Shape;152;p20"/>
          <p:cNvCxnSpPr/>
          <p:nvPr/>
        </p:nvCxnSpPr>
        <p:spPr>
          <a:xfrm>
            <a:off x="2150925" y="1157300"/>
            <a:ext cx="3168000" cy="0"/>
          </a:xfrm>
          <a:prstGeom prst="straightConnector1">
            <a:avLst/>
          </a:prstGeom>
          <a:noFill/>
          <a:ln cap="flat" cmpd="sng" w="9525">
            <a:solidFill>
              <a:schemeClr val="dk2"/>
            </a:solidFill>
            <a:prstDash val="dashDot"/>
            <a:round/>
            <a:headEnd len="med" w="med" type="none"/>
            <a:tailEnd len="med" w="med" type="none"/>
          </a:ln>
        </p:spPr>
      </p:cxnSp>
      <p:cxnSp>
        <p:nvCxnSpPr>
          <p:cNvPr id="153" name="Google Shape;153;p20"/>
          <p:cNvCxnSpPr/>
          <p:nvPr/>
        </p:nvCxnSpPr>
        <p:spPr>
          <a:xfrm flipH="1">
            <a:off x="1776875" y="2209375"/>
            <a:ext cx="1695000" cy="1695000"/>
          </a:xfrm>
          <a:prstGeom prst="straightConnector1">
            <a:avLst/>
          </a:prstGeom>
          <a:noFill/>
          <a:ln cap="flat" cmpd="sng" w="9525">
            <a:solidFill>
              <a:schemeClr val="dk2"/>
            </a:solidFill>
            <a:prstDash val="dashDot"/>
            <a:round/>
            <a:headEnd len="med" w="med" type="none"/>
            <a:tailEnd len="med" w="med" type="none"/>
          </a:ln>
        </p:spPr>
      </p:cxnSp>
      <p:cxnSp>
        <p:nvCxnSpPr>
          <p:cNvPr id="154" name="Google Shape;154;p20"/>
          <p:cNvCxnSpPr/>
          <p:nvPr/>
        </p:nvCxnSpPr>
        <p:spPr>
          <a:xfrm flipH="1">
            <a:off x="1753525" y="2186000"/>
            <a:ext cx="631200" cy="642900"/>
          </a:xfrm>
          <a:prstGeom prst="straightConnector1">
            <a:avLst/>
          </a:prstGeom>
          <a:noFill/>
          <a:ln cap="flat" cmpd="sng" w="9525">
            <a:solidFill>
              <a:schemeClr val="dk2"/>
            </a:solidFill>
            <a:prstDash val="dashDot"/>
            <a:round/>
            <a:headEnd len="med" w="med" type="none"/>
            <a:tailEnd len="med" w="med" type="none"/>
          </a:ln>
        </p:spPr>
      </p:cxnSp>
      <p:sp>
        <p:nvSpPr>
          <p:cNvPr id="155" name="Google Shape;155;p20"/>
          <p:cNvSpPr txBox="1"/>
          <p:nvPr/>
        </p:nvSpPr>
        <p:spPr>
          <a:xfrm rot="-5400000">
            <a:off x="1169100" y="1881225"/>
            <a:ext cx="8766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Edge A</a:t>
            </a:r>
            <a:endParaRPr/>
          </a:p>
        </p:txBody>
      </p:sp>
      <p:cxnSp>
        <p:nvCxnSpPr>
          <p:cNvPr id="156" name="Google Shape;156;p20"/>
          <p:cNvCxnSpPr/>
          <p:nvPr/>
        </p:nvCxnSpPr>
        <p:spPr>
          <a:xfrm>
            <a:off x="1671600" y="2828900"/>
            <a:ext cx="0" cy="1145700"/>
          </a:xfrm>
          <a:prstGeom prst="straightConnector1">
            <a:avLst/>
          </a:prstGeom>
          <a:noFill/>
          <a:ln cap="flat" cmpd="sng" w="114300">
            <a:solidFill>
              <a:schemeClr val="dk2"/>
            </a:solidFill>
            <a:prstDash val="solid"/>
            <a:round/>
            <a:headEnd len="med" w="med" type="none"/>
            <a:tailEnd len="med" w="med" type="none"/>
          </a:ln>
        </p:spPr>
      </p:cxnSp>
      <p:sp>
        <p:nvSpPr>
          <p:cNvPr id="157" name="Google Shape;157;p20"/>
          <p:cNvSpPr txBox="1"/>
          <p:nvPr/>
        </p:nvSpPr>
        <p:spPr>
          <a:xfrm>
            <a:off x="2490025" y="2115750"/>
            <a:ext cx="8766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Edge B</a:t>
            </a:r>
            <a:endParaRPr/>
          </a:p>
        </p:txBody>
      </p:sp>
      <p:sp>
        <p:nvSpPr>
          <p:cNvPr id="158" name="Google Shape;158;p20"/>
          <p:cNvSpPr txBox="1"/>
          <p:nvPr/>
        </p:nvSpPr>
        <p:spPr>
          <a:xfrm>
            <a:off x="4231700" y="2910750"/>
            <a:ext cx="362400" cy="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59" name="Google Shape;159;p20"/>
          <p:cNvSpPr txBox="1"/>
          <p:nvPr/>
        </p:nvSpPr>
        <p:spPr>
          <a:xfrm>
            <a:off x="5840750" y="1659225"/>
            <a:ext cx="2661000" cy="23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Other illuminable edges (B) lying completely in polygon cause partial shadow on the illuminable edge (A) being observed</a:t>
            </a:r>
            <a:endParaRPr sz="2000"/>
          </a:p>
        </p:txBody>
      </p:sp>
      <p:sp>
        <p:nvSpPr>
          <p:cNvPr id="160" name="Google Shape;160;p20"/>
          <p:cNvSpPr txBox="1"/>
          <p:nvPr/>
        </p:nvSpPr>
        <p:spPr>
          <a:xfrm>
            <a:off x="3366625" y="1066175"/>
            <a:ext cx="11478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Polygon</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OBSERVATION</a:t>
            </a:r>
            <a:endParaRPr/>
          </a:p>
        </p:txBody>
      </p:sp>
      <p:sp>
        <p:nvSpPr>
          <p:cNvPr id="166" name="Google Shape;16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Multiple illuminable edges can cast their shadow on an illuminable edge under observation</a:t>
            </a:r>
            <a:endParaRPr/>
          </a:p>
          <a:p>
            <a:pPr indent="-342900" lvl="0" marL="457200" rtl="0" algn="l">
              <a:spcBef>
                <a:spcPts val="0"/>
              </a:spcBef>
              <a:spcAft>
                <a:spcPts val="0"/>
              </a:spcAft>
              <a:buSzPts val="1800"/>
              <a:buChar char="●"/>
            </a:pPr>
            <a:r>
              <a:rPr lang="en"/>
              <a:t>It is important to note that to calculate total shadow on an edge one should not add the lengths of shadows cast by the other illuminable edges</a:t>
            </a:r>
            <a:endParaRPr/>
          </a:p>
          <a:p>
            <a:pPr indent="-342900" lvl="0" marL="457200" rtl="0" algn="l">
              <a:spcBef>
                <a:spcPts val="0"/>
              </a:spcBef>
              <a:spcAft>
                <a:spcPts val="0"/>
              </a:spcAft>
              <a:buSzPts val="1800"/>
              <a:buChar char="●"/>
            </a:pPr>
            <a:r>
              <a:rPr lang="en"/>
              <a:t>A union of shadow line-segments cast by all the other illuminable edges must be taken to make sure that overlapping shadow regions aren’t counted twice</a:t>
            </a:r>
            <a:endParaRPr/>
          </a:p>
          <a:p>
            <a:pPr indent="-342900" lvl="0" marL="457200" rtl="0" algn="l">
              <a:spcBef>
                <a:spcPts val="0"/>
              </a:spcBef>
              <a:spcAft>
                <a:spcPts val="0"/>
              </a:spcAft>
              <a:buSzPts val="1800"/>
              <a:buChar char="●"/>
            </a:pPr>
            <a:r>
              <a:rPr lang="en"/>
              <a:t>Once a disjoint union of shadow segments on the illuminable edge being observed is obtained, one can add the lengths of these disjoint segments to obtain total shadow on the illuminable edge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