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4090F"/>
    <a:srgbClr val="D7E4EB"/>
    <a:srgbClr val="485B62"/>
    <a:srgbClr val="156383"/>
    <a:srgbClr val="0D76A7"/>
    <a:srgbClr val="79ACC2"/>
    <a:srgbClr val="2429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p:cViewPr>
        <p:scale>
          <a:sx n="125" d="100"/>
          <a:sy n="125" d="100"/>
        </p:scale>
        <p:origin x="336" y="-39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0C6255-512E-4CA6-B4A6-AEFA6D4608F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B5A14-DD9C-40FF-B7CF-061D08428F3F}" type="slidenum">
              <a:rPr lang="en-US" smtClean="0"/>
              <a:t>‹#›</a:t>
            </a:fld>
            <a:endParaRPr lang="en-US"/>
          </a:p>
        </p:txBody>
      </p:sp>
    </p:spTree>
    <p:extLst>
      <p:ext uri="{BB962C8B-B14F-4D97-AF65-F5344CB8AC3E}">
        <p14:creationId xmlns:p14="http://schemas.microsoft.com/office/powerpoint/2010/main" val="104556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0C6255-512E-4CA6-B4A6-AEFA6D4608F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B5A14-DD9C-40FF-B7CF-061D08428F3F}" type="slidenum">
              <a:rPr lang="en-US" smtClean="0"/>
              <a:t>‹#›</a:t>
            </a:fld>
            <a:endParaRPr lang="en-US"/>
          </a:p>
        </p:txBody>
      </p:sp>
    </p:spTree>
    <p:extLst>
      <p:ext uri="{BB962C8B-B14F-4D97-AF65-F5344CB8AC3E}">
        <p14:creationId xmlns:p14="http://schemas.microsoft.com/office/powerpoint/2010/main" val="364650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0C6255-512E-4CA6-B4A6-AEFA6D4608F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B5A14-DD9C-40FF-B7CF-061D08428F3F}" type="slidenum">
              <a:rPr lang="en-US" smtClean="0"/>
              <a:t>‹#›</a:t>
            </a:fld>
            <a:endParaRPr lang="en-US"/>
          </a:p>
        </p:txBody>
      </p:sp>
    </p:spTree>
    <p:extLst>
      <p:ext uri="{BB962C8B-B14F-4D97-AF65-F5344CB8AC3E}">
        <p14:creationId xmlns:p14="http://schemas.microsoft.com/office/powerpoint/2010/main" val="39799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0C6255-512E-4CA6-B4A6-AEFA6D4608F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B5A14-DD9C-40FF-B7CF-061D08428F3F}" type="slidenum">
              <a:rPr lang="en-US" smtClean="0"/>
              <a:t>‹#›</a:t>
            </a:fld>
            <a:endParaRPr lang="en-US"/>
          </a:p>
        </p:txBody>
      </p:sp>
    </p:spTree>
    <p:extLst>
      <p:ext uri="{BB962C8B-B14F-4D97-AF65-F5344CB8AC3E}">
        <p14:creationId xmlns:p14="http://schemas.microsoft.com/office/powerpoint/2010/main" val="1160956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255-512E-4CA6-B4A6-AEFA6D4608F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B5A14-DD9C-40FF-B7CF-061D08428F3F}" type="slidenum">
              <a:rPr lang="en-US" smtClean="0"/>
              <a:t>‹#›</a:t>
            </a:fld>
            <a:endParaRPr lang="en-US"/>
          </a:p>
        </p:txBody>
      </p:sp>
    </p:spTree>
    <p:extLst>
      <p:ext uri="{BB962C8B-B14F-4D97-AF65-F5344CB8AC3E}">
        <p14:creationId xmlns:p14="http://schemas.microsoft.com/office/powerpoint/2010/main" val="135623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0C6255-512E-4CA6-B4A6-AEFA6D4608F9}"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6B5A14-DD9C-40FF-B7CF-061D08428F3F}" type="slidenum">
              <a:rPr lang="en-US" smtClean="0"/>
              <a:t>‹#›</a:t>
            </a:fld>
            <a:endParaRPr lang="en-US"/>
          </a:p>
        </p:txBody>
      </p:sp>
    </p:spTree>
    <p:extLst>
      <p:ext uri="{BB962C8B-B14F-4D97-AF65-F5344CB8AC3E}">
        <p14:creationId xmlns:p14="http://schemas.microsoft.com/office/powerpoint/2010/main" val="178903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0C6255-512E-4CA6-B4A6-AEFA6D4608F9}" type="datetimeFigureOut">
              <a:rPr lang="en-US" smtClean="0"/>
              <a:t>11/10/2023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6B5A14-DD9C-40FF-B7CF-061D08428F3F}" type="slidenum">
              <a:rPr lang="en-US" smtClean="0"/>
              <a:t>‹#›</a:t>
            </a:fld>
            <a:endParaRPr lang="en-US"/>
          </a:p>
        </p:txBody>
      </p:sp>
    </p:spTree>
    <p:extLst>
      <p:ext uri="{BB962C8B-B14F-4D97-AF65-F5344CB8AC3E}">
        <p14:creationId xmlns:p14="http://schemas.microsoft.com/office/powerpoint/2010/main" val="2312596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0C6255-512E-4CA6-B4A6-AEFA6D4608F9}" type="datetimeFigureOut">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6B5A14-DD9C-40FF-B7CF-061D08428F3F}" type="slidenum">
              <a:rPr lang="en-US" smtClean="0"/>
              <a:t>‹#›</a:t>
            </a:fld>
            <a:endParaRPr lang="en-US"/>
          </a:p>
        </p:txBody>
      </p:sp>
    </p:spTree>
    <p:extLst>
      <p:ext uri="{BB962C8B-B14F-4D97-AF65-F5344CB8AC3E}">
        <p14:creationId xmlns:p14="http://schemas.microsoft.com/office/powerpoint/2010/main" val="2394214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0C6255-512E-4CA6-B4A6-AEFA6D4608F9}" type="datetimeFigureOut">
              <a:rPr lang="en-US" smtClean="0"/>
              <a:t>11/10/2023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6B5A14-DD9C-40FF-B7CF-061D08428F3F}" type="slidenum">
              <a:rPr lang="en-US" smtClean="0"/>
              <a:t>‹#›</a:t>
            </a:fld>
            <a:endParaRPr lang="en-US"/>
          </a:p>
        </p:txBody>
      </p:sp>
    </p:spTree>
    <p:extLst>
      <p:ext uri="{BB962C8B-B14F-4D97-AF65-F5344CB8AC3E}">
        <p14:creationId xmlns:p14="http://schemas.microsoft.com/office/powerpoint/2010/main" val="1651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60C6255-512E-4CA6-B4A6-AEFA6D4608F9}"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6B5A14-DD9C-40FF-B7CF-061D08428F3F}" type="slidenum">
              <a:rPr lang="en-US" smtClean="0"/>
              <a:t>‹#›</a:t>
            </a:fld>
            <a:endParaRPr lang="en-US"/>
          </a:p>
        </p:txBody>
      </p:sp>
    </p:spTree>
    <p:extLst>
      <p:ext uri="{BB962C8B-B14F-4D97-AF65-F5344CB8AC3E}">
        <p14:creationId xmlns:p14="http://schemas.microsoft.com/office/powerpoint/2010/main" val="1574447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60C6255-512E-4CA6-B4A6-AEFA6D4608F9}"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6B5A14-DD9C-40FF-B7CF-061D08428F3F}" type="slidenum">
              <a:rPr lang="en-US" smtClean="0"/>
              <a:t>‹#›</a:t>
            </a:fld>
            <a:endParaRPr lang="en-US"/>
          </a:p>
        </p:txBody>
      </p:sp>
    </p:spTree>
    <p:extLst>
      <p:ext uri="{BB962C8B-B14F-4D97-AF65-F5344CB8AC3E}">
        <p14:creationId xmlns:p14="http://schemas.microsoft.com/office/powerpoint/2010/main" val="96753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60C6255-512E-4CA6-B4A6-AEFA6D4608F9}" type="datetimeFigureOut">
              <a:rPr lang="en-US" smtClean="0"/>
              <a:t>11/10/2023</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16B5A14-DD9C-40FF-B7CF-061D08428F3F}" type="slidenum">
              <a:rPr lang="en-US" smtClean="0"/>
              <a:t>‹#›</a:t>
            </a:fld>
            <a:endParaRPr lang="en-US"/>
          </a:p>
        </p:txBody>
      </p:sp>
    </p:spTree>
    <p:extLst>
      <p:ext uri="{BB962C8B-B14F-4D97-AF65-F5344CB8AC3E}">
        <p14:creationId xmlns:p14="http://schemas.microsoft.com/office/powerpoint/2010/main" val="2056790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s://www.credly.com/go/5AwAnL3d" TargetMode="External"/><Relationship Id="rId18" Type="http://schemas.openxmlformats.org/officeDocument/2006/relationships/image" Target="../media/image11.png"/><Relationship Id="rId26" Type="http://schemas.openxmlformats.org/officeDocument/2006/relationships/image" Target="../media/image19.png"/><Relationship Id="rId39" Type="http://schemas.openxmlformats.org/officeDocument/2006/relationships/image" Target="../media/image31.png"/><Relationship Id="rId21" Type="http://schemas.openxmlformats.org/officeDocument/2006/relationships/image" Target="../media/image14.png"/><Relationship Id="rId34" Type="http://schemas.openxmlformats.org/officeDocument/2006/relationships/image" Target="../media/image26.png"/><Relationship Id="rId42" Type="http://schemas.openxmlformats.org/officeDocument/2006/relationships/image" Target="../media/image34.png"/><Relationship Id="rId7" Type="http://schemas.openxmlformats.org/officeDocument/2006/relationships/hyperlink" Target="https://www.google.com/maps/place/Giedrai%C4%8Di%C5%B3+g.+60A,+08212+Vilnius/@54.7059048,25.2769949,509m/data=!3m2!1e3!4b1!4m6!3m5!1s0x46dd96ab6bf84e3f:0x1c784bd1b06c123f!8m2!3d54.7059017!4d25.2795698!16s%2Fg%2F11j36n386g?entry=ttu" TargetMode="External"/><Relationship Id="rId2" Type="http://schemas.openxmlformats.org/officeDocument/2006/relationships/image" Target="../media/image1.png"/><Relationship Id="rId16" Type="http://schemas.openxmlformats.org/officeDocument/2006/relationships/image" Target="../media/image9.png"/><Relationship Id="rId20" Type="http://schemas.openxmlformats.org/officeDocument/2006/relationships/image" Target="../media/image13.png"/><Relationship Id="rId29" Type="http://schemas.openxmlformats.org/officeDocument/2006/relationships/image" Target="../media/image22.png"/><Relationship Id="rId41"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dzianiszmushka.github.io/dz.github.io/" TargetMode="External"/><Relationship Id="rId24" Type="http://schemas.openxmlformats.org/officeDocument/2006/relationships/image" Target="../media/image17.png"/><Relationship Id="rId32" Type="http://schemas.openxmlformats.org/officeDocument/2006/relationships/hyperlink" Target="https://www.linkedin.com/in/dzianis-zmushka-81173a18a/" TargetMode="External"/><Relationship Id="rId37" Type="http://schemas.openxmlformats.org/officeDocument/2006/relationships/image" Target="../media/image29.png"/><Relationship Id="rId40" Type="http://schemas.openxmlformats.org/officeDocument/2006/relationships/image" Target="../media/image32.png"/><Relationship Id="rId5" Type="http://schemas.openxmlformats.org/officeDocument/2006/relationships/image" Target="../media/image4.png"/><Relationship Id="rId15" Type="http://schemas.openxmlformats.org/officeDocument/2006/relationships/image" Target="../media/image8.png"/><Relationship Id="rId23" Type="http://schemas.openxmlformats.org/officeDocument/2006/relationships/image" Target="../media/image16.png"/><Relationship Id="rId28" Type="http://schemas.openxmlformats.org/officeDocument/2006/relationships/image" Target="../media/image21.png"/><Relationship Id="rId36" Type="http://schemas.openxmlformats.org/officeDocument/2006/relationships/image" Target="../media/image28.png"/><Relationship Id="rId10" Type="http://schemas.openxmlformats.org/officeDocument/2006/relationships/hyperlink" Target="https://wa.me/37061963429" TargetMode="External"/><Relationship Id="rId19" Type="http://schemas.openxmlformats.org/officeDocument/2006/relationships/image" Target="../media/image12.png"/><Relationship Id="rId31" Type="http://schemas.openxmlformats.org/officeDocument/2006/relationships/image" Target="../media/image24.png"/><Relationship Id="rId4" Type="http://schemas.openxmlformats.org/officeDocument/2006/relationships/image" Target="../media/image3.png"/><Relationship Id="rId9" Type="http://schemas.openxmlformats.org/officeDocument/2006/relationships/hyperlink" Target="https://t.me/dzianiszmushka" TargetMode="External"/><Relationship Id="rId14" Type="http://schemas.openxmlformats.org/officeDocument/2006/relationships/image" Target="../media/image7.png"/><Relationship Id="rId22" Type="http://schemas.openxmlformats.org/officeDocument/2006/relationships/image" Target="../media/image15.png"/><Relationship Id="rId27" Type="http://schemas.openxmlformats.org/officeDocument/2006/relationships/image" Target="../media/image20.png"/><Relationship Id="rId30" Type="http://schemas.openxmlformats.org/officeDocument/2006/relationships/image" Target="../media/image23.png"/><Relationship Id="rId35" Type="http://schemas.openxmlformats.org/officeDocument/2006/relationships/image" Target="../media/image27.png"/><Relationship Id="rId43" Type="http://schemas.openxmlformats.org/officeDocument/2006/relationships/image" Target="../media/image35.png"/><Relationship Id="rId8" Type="http://schemas.openxmlformats.org/officeDocument/2006/relationships/hyperlink" Target="mailto:dzianis.zmushka@gmail.com" TargetMode="External"/><Relationship Id="rId3" Type="http://schemas.openxmlformats.org/officeDocument/2006/relationships/image" Target="../media/image2.png"/><Relationship Id="rId12" Type="http://schemas.openxmlformats.org/officeDocument/2006/relationships/image" Target="../media/image6.png"/><Relationship Id="rId17" Type="http://schemas.openxmlformats.org/officeDocument/2006/relationships/image" Target="../media/image10.png"/><Relationship Id="rId25" Type="http://schemas.openxmlformats.org/officeDocument/2006/relationships/image" Target="../media/image18.png"/><Relationship Id="rId33" Type="http://schemas.openxmlformats.org/officeDocument/2006/relationships/image" Target="../media/image25.png"/><Relationship Id="rId38"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23.png"/><Relationship Id="rId18" Type="http://schemas.openxmlformats.org/officeDocument/2006/relationships/image" Target="../media/image19.png"/><Relationship Id="rId26" Type="http://schemas.openxmlformats.org/officeDocument/2006/relationships/image" Target="../media/image13.png"/><Relationship Id="rId3" Type="http://schemas.openxmlformats.org/officeDocument/2006/relationships/image" Target="../media/image37.png"/><Relationship Id="rId21" Type="http://schemas.openxmlformats.org/officeDocument/2006/relationships/image" Target="../media/image20.png"/><Relationship Id="rId7" Type="http://schemas.openxmlformats.org/officeDocument/2006/relationships/image" Target="../media/image41.png"/><Relationship Id="rId12" Type="http://schemas.openxmlformats.org/officeDocument/2006/relationships/image" Target="../media/image21.png"/><Relationship Id="rId17" Type="http://schemas.openxmlformats.org/officeDocument/2006/relationships/image" Target="../media/image11.png"/><Relationship Id="rId25" Type="http://schemas.openxmlformats.org/officeDocument/2006/relationships/image" Target="../media/image12.png"/><Relationship Id="rId2" Type="http://schemas.openxmlformats.org/officeDocument/2006/relationships/image" Target="../media/image36.png"/><Relationship Id="rId16" Type="http://schemas.openxmlformats.org/officeDocument/2006/relationships/image" Target="../media/image16.png"/><Relationship Id="rId20" Type="http://schemas.openxmlformats.org/officeDocument/2006/relationships/image" Target="../media/image18.png"/><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24" Type="http://schemas.openxmlformats.org/officeDocument/2006/relationships/image" Target="../media/image9.png"/><Relationship Id="rId5" Type="http://schemas.openxmlformats.org/officeDocument/2006/relationships/image" Target="../media/image39.png"/><Relationship Id="rId15" Type="http://schemas.openxmlformats.org/officeDocument/2006/relationships/image" Target="../media/image14.png"/><Relationship Id="rId23" Type="http://schemas.openxmlformats.org/officeDocument/2006/relationships/image" Target="../media/image8.png"/><Relationship Id="rId28" Type="http://schemas.openxmlformats.org/officeDocument/2006/relationships/image" Target="../media/image15.png"/><Relationship Id="rId10" Type="http://schemas.openxmlformats.org/officeDocument/2006/relationships/image" Target="../media/image44.png"/><Relationship Id="rId19" Type="http://schemas.openxmlformats.org/officeDocument/2006/relationships/image" Target="../media/image10.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24.png"/><Relationship Id="rId22" Type="http://schemas.openxmlformats.org/officeDocument/2006/relationships/image" Target="../media/image7.png"/><Relationship Id="rId2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7E4EB"/>
        </a:solidFill>
        <a:effectLst/>
      </p:bgPr>
    </p:bg>
    <p:spTree>
      <p:nvGrpSpPr>
        <p:cNvPr id="1" name=""/>
        <p:cNvGrpSpPr/>
        <p:nvPr/>
      </p:nvGrpSpPr>
      <p:grpSpPr>
        <a:xfrm>
          <a:off x="0" y="0"/>
          <a:ext cx="0" cy="0"/>
          <a:chOff x="0" y="0"/>
          <a:chExt cx="0" cy="0"/>
        </a:xfrm>
      </p:grpSpPr>
      <p:sp>
        <p:nvSpPr>
          <p:cNvPr id="140" name="Rectangle: Rounded Corners 139">
            <a:extLst>
              <a:ext uri="{FF2B5EF4-FFF2-40B4-BE49-F238E27FC236}">
                <a16:creationId xmlns:a16="http://schemas.microsoft.com/office/drawing/2014/main" id="{C6AEDFDC-611F-5762-0631-449A636BCB7B}"/>
              </a:ext>
            </a:extLst>
          </p:cNvPr>
          <p:cNvSpPr/>
          <p:nvPr/>
        </p:nvSpPr>
        <p:spPr>
          <a:xfrm>
            <a:off x="3907632" y="1736324"/>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141" name="Rectangle: Rounded Corners 140">
            <a:extLst>
              <a:ext uri="{FF2B5EF4-FFF2-40B4-BE49-F238E27FC236}">
                <a16:creationId xmlns:a16="http://schemas.microsoft.com/office/drawing/2014/main" id="{88CF8F94-5503-87B9-285C-87B0D0C0897D}"/>
              </a:ext>
            </a:extLst>
          </p:cNvPr>
          <p:cNvSpPr/>
          <p:nvPr/>
        </p:nvSpPr>
        <p:spPr>
          <a:xfrm>
            <a:off x="5319706" y="1735101"/>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142" name="Rectangle: Rounded Corners 141">
            <a:extLst>
              <a:ext uri="{FF2B5EF4-FFF2-40B4-BE49-F238E27FC236}">
                <a16:creationId xmlns:a16="http://schemas.microsoft.com/office/drawing/2014/main" id="{50B6F28D-31F7-347C-FD82-F1987FE08D50}"/>
              </a:ext>
            </a:extLst>
          </p:cNvPr>
          <p:cNvSpPr/>
          <p:nvPr/>
        </p:nvSpPr>
        <p:spPr>
          <a:xfrm>
            <a:off x="2495558" y="2214701"/>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143" name="Rectangle: Rounded Corners 142">
            <a:extLst>
              <a:ext uri="{FF2B5EF4-FFF2-40B4-BE49-F238E27FC236}">
                <a16:creationId xmlns:a16="http://schemas.microsoft.com/office/drawing/2014/main" id="{12FCAC06-93F4-E4BA-1E84-B80A7D7FE81F}"/>
              </a:ext>
            </a:extLst>
          </p:cNvPr>
          <p:cNvSpPr/>
          <p:nvPr/>
        </p:nvSpPr>
        <p:spPr>
          <a:xfrm>
            <a:off x="3903700" y="2213251"/>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144" name="Rectangle: Rounded Corners 143">
            <a:extLst>
              <a:ext uri="{FF2B5EF4-FFF2-40B4-BE49-F238E27FC236}">
                <a16:creationId xmlns:a16="http://schemas.microsoft.com/office/drawing/2014/main" id="{ECCB04DB-BA2A-B120-2294-082C8DD6845B}"/>
              </a:ext>
            </a:extLst>
          </p:cNvPr>
          <p:cNvSpPr/>
          <p:nvPr/>
        </p:nvSpPr>
        <p:spPr>
          <a:xfrm>
            <a:off x="5315522" y="2213807"/>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145" name="Rectangle: Rounded Corners 144">
            <a:extLst>
              <a:ext uri="{FF2B5EF4-FFF2-40B4-BE49-F238E27FC236}">
                <a16:creationId xmlns:a16="http://schemas.microsoft.com/office/drawing/2014/main" id="{5A10F6F2-3154-3B3F-8A30-94B995355006}"/>
              </a:ext>
            </a:extLst>
          </p:cNvPr>
          <p:cNvSpPr/>
          <p:nvPr/>
        </p:nvSpPr>
        <p:spPr>
          <a:xfrm>
            <a:off x="2502565" y="2684399"/>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146" name="Rectangle: Rounded Corners 145">
            <a:extLst>
              <a:ext uri="{FF2B5EF4-FFF2-40B4-BE49-F238E27FC236}">
                <a16:creationId xmlns:a16="http://schemas.microsoft.com/office/drawing/2014/main" id="{C554D07E-65D8-17F0-BEF4-DD21E7663A26}"/>
              </a:ext>
            </a:extLst>
          </p:cNvPr>
          <p:cNvSpPr/>
          <p:nvPr/>
        </p:nvSpPr>
        <p:spPr>
          <a:xfrm>
            <a:off x="3903700" y="2686587"/>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147" name="Rectangle: Rounded Corners 146">
            <a:extLst>
              <a:ext uri="{FF2B5EF4-FFF2-40B4-BE49-F238E27FC236}">
                <a16:creationId xmlns:a16="http://schemas.microsoft.com/office/drawing/2014/main" id="{34109F8A-0BF8-E2F4-847D-AC0A9584192F}"/>
              </a:ext>
            </a:extLst>
          </p:cNvPr>
          <p:cNvSpPr/>
          <p:nvPr/>
        </p:nvSpPr>
        <p:spPr>
          <a:xfrm>
            <a:off x="5313997" y="2683690"/>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148" name="Rectangle: Rounded Corners 147">
            <a:extLst>
              <a:ext uri="{FF2B5EF4-FFF2-40B4-BE49-F238E27FC236}">
                <a16:creationId xmlns:a16="http://schemas.microsoft.com/office/drawing/2014/main" id="{1E27DFED-D014-ED21-7B66-A1254E1A7C54}"/>
              </a:ext>
            </a:extLst>
          </p:cNvPr>
          <p:cNvSpPr/>
          <p:nvPr/>
        </p:nvSpPr>
        <p:spPr>
          <a:xfrm>
            <a:off x="2502171" y="3167334"/>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149" name="Rectangle: Rounded Corners 148">
            <a:extLst>
              <a:ext uri="{FF2B5EF4-FFF2-40B4-BE49-F238E27FC236}">
                <a16:creationId xmlns:a16="http://schemas.microsoft.com/office/drawing/2014/main" id="{46BCB3F8-4019-C511-CD6C-5A762F12EDC5}"/>
              </a:ext>
            </a:extLst>
          </p:cNvPr>
          <p:cNvSpPr/>
          <p:nvPr/>
        </p:nvSpPr>
        <p:spPr>
          <a:xfrm>
            <a:off x="3903700" y="3165273"/>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150" name="Rectangle: Rounded Corners 149">
            <a:extLst>
              <a:ext uri="{FF2B5EF4-FFF2-40B4-BE49-F238E27FC236}">
                <a16:creationId xmlns:a16="http://schemas.microsoft.com/office/drawing/2014/main" id="{06E95289-3951-815A-7DDB-F111D9B60236}"/>
              </a:ext>
            </a:extLst>
          </p:cNvPr>
          <p:cNvSpPr/>
          <p:nvPr/>
        </p:nvSpPr>
        <p:spPr>
          <a:xfrm>
            <a:off x="5313997" y="3165273"/>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151" name="Rectangle: Rounded Corners 150">
            <a:extLst>
              <a:ext uri="{FF2B5EF4-FFF2-40B4-BE49-F238E27FC236}">
                <a16:creationId xmlns:a16="http://schemas.microsoft.com/office/drawing/2014/main" id="{855C72B6-8342-C105-CF22-995AB42F93FD}"/>
              </a:ext>
            </a:extLst>
          </p:cNvPr>
          <p:cNvSpPr/>
          <p:nvPr/>
        </p:nvSpPr>
        <p:spPr>
          <a:xfrm>
            <a:off x="2504121" y="3640456"/>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152" name="Rectangle: Rounded Corners 151">
            <a:extLst>
              <a:ext uri="{FF2B5EF4-FFF2-40B4-BE49-F238E27FC236}">
                <a16:creationId xmlns:a16="http://schemas.microsoft.com/office/drawing/2014/main" id="{76A56A1D-84B5-3D25-EF68-FBA4B6B76530}"/>
              </a:ext>
            </a:extLst>
          </p:cNvPr>
          <p:cNvSpPr/>
          <p:nvPr/>
        </p:nvSpPr>
        <p:spPr>
          <a:xfrm>
            <a:off x="3903700" y="3640456"/>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153" name="Rectangle: Rounded Corners 152">
            <a:extLst>
              <a:ext uri="{FF2B5EF4-FFF2-40B4-BE49-F238E27FC236}">
                <a16:creationId xmlns:a16="http://schemas.microsoft.com/office/drawing/2014/main" id="{385A98D4-7E45-598D-C7F6-BF3CE63F3678}"/>
              </a:ext>
            </a:extLst>
          </p:cNvPr>
          <p:cNvSpPr/>
          <p:nvPr/>
        </p:nvSpPr>
        <p:spPr>
          <a:xfrm>
            <a:off x="5309916" y="3641412"/>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154" name="Rectangle: Rounded Corners 153">
            <a:extLst>
              <a:ext uri="{FF2B5EF4-FFF2-40B4-BE49-F238E27FC236}">
                <a16:creationId xmlns:a16="http://schemas.microsoft.com/office/drawing/2014/main" id="{867979DF-2DC8-57E0-1F89-0D270649BBE4}"/>
              </a:ext>
            </a:extLst>
          </p:cNvPr>
          <p:cNvSpPr/>
          <p:nvPr/>
        </p:nvSpPr>
        <p:spPr>
          <a:xfrm>
            <a:off x="2504121" y="4118146"/>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155" name="Rectangle: Rounded Corners 154">
            <a:extLst>
              <a:ext uri="{FF2B5EF4-FFF2-40B4-BE49-F238E27FC236}">
                <a16:creationId xmlns:a16="http://schemas.microsoft.com/office/drawing/2014/main" id="{0B08C105-B406-65D6-CC47-E0439326F532}"/>
              </a:ext>
            </a:extLst>
          </p:cNvPr>
          <p:cNvSpPr/>
          <p:nvPr/>
        </p:nvSpPr>
        <p:spPr>
          <a:xfrm>
            <a:off x="3901015" y="4118146"/>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156" name="Rectangle: Rounded Corners 155">
            <a:extLst>
              <a:ext uri="{FF2B5EF4-FFF2-40B4-BE49-F238E27FC236}">
                <a16:creationId xmlns:a16="http://schemas.microsoft.com/office/drawing/2014/main" id="{1FBAD48C-E551-39D0-0AD7-50AE87E1C69B}"/>
              </a:ext>
            </a:extLst>
          </p:cNvPr>
          <p:cNvSpPr/>
          <p:nvPr/>
        </p:nvSpPr>
        <p:spPr>
          <a:xfrm>
            <a:off x="5307859" y="4114104"/>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139" name="Rectangle: Rounded Corners 138">
            <a:extLst>
              <a:ext uri="{FF2B5EF4-FFF2-40B4-BE49-F238E27FC236}">
                <a16:creationId xmlns:a16="http://schemas.microsoft.com/office/drawing/2014/main" id="{110A6B24-427C-3188-C347-4D22810190B4}"/>
              </a:ext>
            </a:extLst>
          </p:cNvPr>
          <p:cNvSpPr/>
          <p:nvPr/>
        </p:nvSpPr>
        <p:spPr>
          <a:xfrm>
            <a:off x="2495558" y="1737011"/>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4" name="Rectangle 3">
            <a:extLst>
              <a:ext uri="{FF2B5EF4-FFF2-40B4-BE49-F238E27FC236}">
                <a16:creationId xmlns:a16="http://schemas.microsoft.com/office/drawing/2014/main" id="{7069CB3D-66F7-B795-F0F1-C81FD2112D29}"/>
              </a:ext>
            </a:extLst>
          </p:cNvPr>
          <p:cNvSpPr/>
          <p:nvPr/>
        </p:nvSpPr>
        <p:spPr>
          <a:xfrm>
            <a:off x="0" y="0"/>
            <a:ext cx="2133600" cy="9906000"/>
          </a:xfrm>
          <a:prstGeom prst="rect">
            <a:avLst/>
          </a:prstGeom>
          <a:solidFill>
            <a:srgbClr val="79AC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35D2AC7-D720-8650-C458-F40536CFBA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5240" y="149555"/>
            <a:ext cx="1603439" cy="1603439"/>
          </a:xfrm>
          <a:prstGeom prst="rect">
            <a:avLst/>
          </a:prstGeom>
          <a:noFill/>
          <a:ln>
            <a:noFill/>
          </a:ln>
          <a:effectLst>
            <a:glow>
              <a:schemeClr val="bg1"/>
            </a:glow>
          </a:effectLst>
        </p:spPr>
      </p:pic>
      <p:sp>
        <p:nvSpPr>
          <p:cNvPr id="9" name="TextBox 8">
            <a:extLst>
              <a:ext uri="{FF2B5EF4-FFF2-40B4-BE49-F238E27FC236}">
                <a16:creationId xmlns:a16="http://schemas.microsoft.com/office/drawing/2014/main" id="{9F679B8B-3C38-71F7-ACCA-507D82D4D034}"/>
              </a:ext>
            </a:extLst>
          </p:cNvPr>
          <p:cNvSpPr txBox="1"/>
          <p:nvPr/>
        </p:nvSpPr>
        <p:spPr>
          <a:xfrm>
            <a:off x="2371344" y="242175"/>
            <a:ext cx="4288536" cy="584775"/>
          </a:xfrm>
          <a:prstGeom prst="rect">
            <a:avLst/>
          </a:prstGeom>
          <a:noFill/>
        </p:spPr>
        <p:txBody>
          <a:bodyPr wrap="square" rtlCol="0">
            <a:spAutoFit/>
          </a:bodyPr>
          <a:lstStyle/>
          <a:p>
            <a:r>
              <a:rPr lang="en-US" sz="3200" dirty="0">
                <a:solidFill>
                  <a:srgbClr val="0D76A7"/>
                </a:solidFill>
                <a:latin typeface="Source Sans Pro Black" panose="020B0803030403020204" pitchFamily="34" charset="0"/>
                <a:ea typeface="Source Sans Pro Black" panose="020B0803030403020204" pitchFamily="34" charset="0"/>
              </a:rPr>
              <a:t>DZIANIS ZMUSHKA</a:t>
            </a:r>
          </a:p>
        </p:txBody>
      </p:sp>
      <p:sp>
        <p:nvSpPr>
          <p:cNvPr id="2" name="TextBox 1">
            <a:extLst>
              <a:ext uri="{FF2B5EF4-FFF2-40B4-BE49-F238E27FC236}">
                <a16:creationId xmlns:a16="http://schemas.microsoft.com/office/drawing/2014/main" id="{06CC3F33-79F5-7726-998D-51F622893EF9}"/>
              </a:ext>
            </a:extLst>
          </p:cNvPr>
          <p:cNvSpPr txBox="1"/>
          <p:nvPr/>
        </p:nvSpPr>
        <p:spPr>
          <a:xfrm>
            <a:off x="-5012" y="2837719"/>
            <a:ext cx="2133597" cy="307777"/>
          </a:xfrm>
          <a:prstGeom prst="rect">
            <a:avLst/>
          </a:prstGeom>
          <a:noFill/>
        </p:spPr>
        <p:txBody>
          <a:bodyPr wrap="square" rtlCol="0">
            <a:spAutoFit/>
          </a:bodyPr>
          <a:lstStyle/>
          <a:p>
            <a:pPr algn="ctr"/>
            <a:r>
              <a:rPr lang="en-US" sz="1400" dirty="0">
                <a:solidFill>
                  <a:srgbClr val="04090F"/>
                </a:solidFill>
                <a:latin typeface="Source Sans Pro Black" panose="020B0803030403020204" pitchFamily="34" charset="0"/>
                <a:ea typeface="Source Sans Pro Black" panose="020B0803030403020204" pitchFamily="34" charset="0"/>
              </a:rPr>
              <a:t>CONTACT</a:t>
            </a:r>
          </a:p>
        </p:txBody>
      </p:sp>
      <p:sp>
        <p:nvSpPr>
          <p:cNvPr id="3" name="TextBox 2">
            <a:extLst>
              <a:ext uri="{FF2B5EF4-FFF2-40B4-BE49-F238E27FC236}">
                <a16:creationId xmlns:a16="http://schemas.microsoft.com/office/drawing/2014/main" id="{A564C189-39E6-A610-CF3E-D6D36134B79A}"/>
              </a:ext>
            </a:extLst>
          </p:cNvPr>
          <p:cNvSpPr txBox="1"/>
          <p:nvPr/>
        </p:nvSpPr>
        <p:spPr>
          <a:xfrm>
            <a:off x="10477" y="5384766"/>
            <a:ext cx="2123123" cy="307777"/>
          </a:xfrm>
          <a:prstGeom prst="rect">
            <a:avLst/>
          </a:prstGeom>
          <a:noFill/>
        </p:spPr>
        <p:txBody>
          <a:bodyPr wrap="square" rtlCol="0">
            <a:spAutoFit/>
          </a:bodyPr>
          <a:lstStyle/>
          <a:p>
            <a:pPr algn="ctr"/>
            <a:r>
              <a:rPr lang="en-US" sz="1400" b="1" dirty="0">
                <a:solidFill>
                  <a:srgbClr val="04090F"/>
                </a:solidFill>
                <a:latin typeface="Source Sans Pro Black" panose="020B0803030403020204" pitchFamily="34" charset="0"/>
                <a:ea typeface="Source Sans Pro Black" panose="020B0803030403020204" pitchFamily="34" charset="0"/>
              </a:rPr>
              <a:t>EDUCATION</a:t>
            </a:r>
          </a:p>
        </p:txBody>
      </p:sp>
      <p:sp>
        <p:nvSpPr>
          <p:cNvPr id="6" name="TextBox 5">
            <a:extLst>
              <a:ext uri="{FF2B5EF4-FFF2-40B4-BE49-F238E27FC236}">
                <a16:creationId xmlns:a16="http://schemas.microsoft.com/office/drawing/2014/main" id="{437B60FD-709C-0FA2-043E-A6EA05A3E761}"/>
              </a:ext>
            </a:extLst>
          </p:cNvPr>
          <p:cNvSpPr txBox="1"/>
          <p:nvPr/>
        </p:nvSpPr>
        <p:spPr>
          <a:xfrm>
            <a:off x="10478" y="7090582"/>
            <a:ext cx="2133594" cy="307777"/>
          </a:xfrm>
          <a:prstGeom prst="rect">
            <a:avLst/>
          </a:prstGeom>
          <a:noFill/>
        </p:spPr>
        <p:txBody>
          <a:bodyPr wrap="square" rtlCol="0">
            <a:spAutoFit/>
          </a:bodyPr>
          <a:lstStyle/>
          <a:p>
            <a:pPr algn="ctr"/>
            <a:r>
              <a:rPr lang="en-US" sz="1400" b="1" dirty="0">
                <a:solidFill>
                  <a:srgbClr val="04090F"/>
                </a:solidFill>
                <a:latin typeface="Source Sans Pro Black" panose="020B0803030403020204" pitchFamily="34" charset="0"/>
                <a:ea typeface="Source Sans Pro Black" panose="020B0803030403020204" pitchFamily="34" charset="0"/>
              </a:rPr>
              <a:t>LANGUAGES</a:t>
            </a:r>
          </a:p>
        </p:txBody>
      </p:sp>
      <p:sp>
        <p:nvSpPr>
          <p:cNvPr id="7" name="TextBox 6">
            <a:extLst>
              <a:ext uri="{FF2B5EF4-FFF2-40B4-BE49-F238E27FC236}">
                <a16:creationId xmlns:a16="http://schemas.microsoft.com/office/drawing/2014/main" id="{AE108FFD-89B9-6071-92D2-8D48D888BC4E}"/>
              </a:ext>
            </a:extLst>
          </p:cNvPr>
          <p:cNvSpPr txBox="1"/>
          <p:nvPr/>
        </p:nvSpPr>
        <p:spPr>
          <a:xfrm>
            <a:off x="-7373" y="5713459"/>
            <a:ext cx="2133595" cy="861774"/>
          </a:xfrm>
          <a:prstGeom prst="rect">
            <a:avLst/>
          </a:prstGeom>
          <a:noFill/>
        </p:spPr>
        <p:txBody>
          <a:bodyPr wrap="square" rtlCol="0">
            <a:spAutoFit/>
          </a:bodyPr>
          <a:lstStyle/>
          <a:p>
            <a:pPr algn="ctr"/>
            <a:r>
              <a:rPr lang="en-US" sz="1050" dirty="0">
                <a:latin typeface="Source Sans Pro Black" panose="020B0803030403020204" pitchFamily="34" charset="0"/>
                <a:ea typeface="Source Sans Pro Black" panose="020B0803030403020204" pitchFamily="34" charset="0"/>
              </a:rPr>
              <a:t>Bachelor’s Degree</a:t>
            </a:r>
            <a:endParaRPr lang="en-US" sz="1050" i="1" dirty="0">
              <a:latin typeface="Source Sans Pro Black" panose="020B0803030403020204" pitchFamily="34" charset="0"/>
              <a:ea typeface="Source Sans Pro Black" panose="020B0803030403020204" pitchFamily="34" charset="0"/>
            </a:endParaRPr>
          </a:p>
          <a:p>
            <a:pPr algn="ctr"/>
            <a:r>
              <a:rPr lang="en-US" sz="1000" b="1" i="1" dirty="0">
                <a:latin typeface="Source Sans Pro SemiBold" panose="020B0603030403020204" pitchFamily="34" charset="0"/>
                <a:ea typeface="Source Sans Pro SemiBold" panose="020B0603030403020204" pitchFamily="34" charset="0"/>
              </a:rPr>
              <a:t>Economic University</a:t>
            </a:r>
          </a:p>
          <a:p>
            <a:pPr algn="ctr"/>
            <a:r>
              <a:rPr lang="en-US" sz="1000" dirty="0">
                <a:latin typeface="Source Sans Pro Light" panose="020F0502020204030204" pitchFamily="34" charset="0"/>
                <a:ea typeface="Source Sans Pro SemiBold" panose="020B0603030403020204" pitchFamily="34" charset="0"/>
              </a:rPr>
              <a:t>International Economic Relations Department</a:t>
            </a:r>
          </a:p>
          <a:p>
            <a:pPr algn="ctr"/>
            <a:r>
              <a:rPr lang="en-US" sz="1000" dirty="0">
                <a:latin typeface="Source Sans Pro Light" panose="020F0502020204030204" pitchFamily="34" charset="0"/>
                <a:ea typeface="Source Sans Pro SemiBold" panose="020B0603030403020204" pitchFamily="34" charset="0"/>
              </a:rPr>
              <a:t>Sep.2015 – Jun.2019</a:t>
            </a:r>
          </a:p>
        </p:txBody>
      </p:sp>
      <p:pic>
        <p:nvPicPr>
          <p:cNvPr id="10" name="Picture 9" descr="A white envelope on a black background&#10;&#10;Description automatically generated">
            <a:extLst>
              <a:ext uri="{FF2B5EF4-FFF2-40B4-BE49-F238E27FC236}">
                <a16:creationId xmlns:a16="http://schemas.microsoft.com/office/drawing/2014/main" id="{3AF71294-6C8F-7EAA-4E12-1CCF5909A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3" y="3608429"/>
            <a:ext cx="262800" cy="262800"/>
          </a:xfrm>
          <a:prstGeom prst="rect">
            <a:avLst/>
          </a:prstGeom>
        </p:spPr>
      </p:pic>
      <p:pic>
        <p:nvPicPr>
          <p:cNvPr id="12" name="Picture 11" descr="A white arrow in a black circle&#10;&#10;Description automatically generated">
            <a:extLst>
              <a:ext uri="{FF2B5EF4-FFF2-40B4-BE49-F238E27FC236}">
                <a16:creationId xmlns:a16="http://schemas.microsoft.com/office/drawing/2014/main" id="{E4D00E5D-31AC-8867-CAF7-C981070C31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127" y="3962662"/>
            <a:ext cx="252000" cy="252000"/>
          </a:xfrm>
          <a:prstGeom prst="rect">
            <a:avLst/>
          </a:prstGeom>
        </p:spPr>
      </p:pic>
      <p:pic>
        <p:nvPicPr>
          <p:cNvPr id="14" name="Picture 13" descr="A white and black logo&#10;&#10;Description automatically generated">
            <a:extLst>
              <a:ext uri="{FF2B5EF4-FFF2-40B4-BE49-F238E27FC236}">
                <a16:creationId xmlns:a16="http://schemas.microsoft.com/office/drawing/2014/main" id="{C703AD6A-1CFA-84F0-5CAC-EA461105B8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142" y="3261385"/>
            <a:ext cx="252000" cy="252000"/>
          </a:xfrm>
          <a:prstGeom prst="rect">
            <a:avLst/>
          </a:prstGeom>
        </p:spPr>
      </p:pic>
      <p:pic>
        <p:nvPicPr>
          <p:cNvPr id="16" name="Picture 15" descr="A white phone in a circle&#10;&#10;Description automatically generated">
            <a:extLst>
              <a:ext uri="{FF2B5EF4-FFF2-40B4-BE49-F238E27FC236}">
                <a16:creationId xmlns:a16="http://schemas.microsoft.com/office/drawing/2014/main" id="{36B77AD2-FBE9-8C34-597C-668D43864D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723" y="4294889"/>
            <a:ext cx="252000" cy="252000"/>
          </a:xfrm>
          <a:prstGeom prst="rect">
            <a:avLst/>
          </a:prstGeom>
        </p:spPr>
      </p:pic>
      <p:sp>
        <p:nvSpPr>
          <p:cNvPr id="17" name="TextBox 16">
            <a:extLst>
              <a:ext uri="{FF2B5EF4-FFF2-40B4-BE49-F238E27FC236}">
                <a16:creationId xmlns:a16="http://schemas.microsoft.com/office/drawing/2014/main" id="{A57DD97B-E4E2-5219-1123-67E7BE46B586}"/>
              </a:ext>
            </a:extLst>
          </p:cNvPr>
          <p:cNvSpPr txBox="1"/>
          <p:nvPr/>
        </p:nvSpPr>
        <p:spPr>
          <a:xfrm>
            <a:off x="428901" y="3189340"/>
            <a:ext cx="1802228" cy="400110"/>
          </a:xfrm>
          <a:prstGeom prst="rect">
            <a:avLst/>
          </a:prstGeom>
          <a:noFill/>
        </p:spPr>
        <p:txBody>
          <a:bodyPr wrap="square" rtlCol="0">
            <a:spAutoFit/>
          </a:bodyPr>
          <a:lstStyle/>
          <a:p>
            <a:r>
              <a:rPr lang="en-US" sz="1000" dirty="0">
                <a:solidFill>
                  <a:srgbClr val="000000"/>
                </a:solidFill>
                <a:latin typeface="Source Sans Pro Light" panose="020B0403030403020204" pitchFamily="34" charset="0"/>
                <a:ea typeface="Source Sans Pro Light" panose="020B0403030403020204" pitchFamily="34" charset="0"/>
              </a:rPr>
              <a:t>Vilnius, Lithuania</a:t>
            </a:r>
          </a:p>
          <a:p>
            <a:r>
              <a:rPr lang="en-US" sz="1000" dirty="0">
                <a:solidFill>
                  <a:srgbClr val="000000"/>
                </a:solidFill>
                <a:latin typeface="Source Sans Pro Light" panose="020B0403030403020204" pitchFamily="34" charset="0"/>
                <a:ea typeface="Source Sans Pro Light" panose="020B0403030403020204" pitchFamily="34" charset="0"/>
              </a:rPr>
              <a:t>LT-08212, </a:t>
            </a:r>
            <a:r>
              <a:rPr lang="en-US" sz="1000" dirty="0" err="1">
                <a:solidFill>
                  <a:srgbClr val="000000"/>
                </a:solidFill>
                <a:latin typeface="Source Sans Pro Light" panose="020B0403030403020204" pitchFamily="34" charset="0"/>
                <a:ea typeface="Source Sans Pro Light" panose="020B0403030403020204" pitchFamily="34" charset="0"/>
              </a:rPr>
              <a:t>Giedraiciu</a:t>
            </a:r>
            <a:r>
              <a:rPr lang="en-US" sz="1000" dirty="0">
                <a:solidFill>
                  <a:srgbClr val="000000"/>
                </a:solidFill>
                <a:latin typeface="Source Sans Pro Light" panose="020B0403030403020204" pitchFamily="34" charset="0"/>
                <a:ea typeface="Source Sans Pro Light" panose="020B0403030403020204" pitchFamily="34" charset="0"/>
              </a:rPr>
              <a:t> g. 60A</a:t>
            </a:r>
          </a:p>
        </p:txBody>
      </p:sp>
      <p:sp>
        <p:nvSpPr>
          <p:cNvPr id="18" name="TextBox 17">
            <a:extLst>
              <a:ext uri="{FF2B5EF4-FFF2-40B4-BE49-F238E27FC236}">
                <a16:creationId xmlns:a16="http://schemas.microsoft.com/office/drawing/2014/main" id="{8D6E5EC7-E6EF-532B-43A1-2C315F50821E}"/>
              </a:ext>
            </a:extLst>
          </p:cNvPr>
          <p:cNvSpPr txBox="1"/>
          <p:nvPr/>
        </p:nvSpPr>
        <p:spPr>
          <a:xfrm>
            <a:off x="428901" y="3610709"/>
            <a:ext cx="1753459" cy="246221"/>
          </a:xfrm>
          <a:prstGeom prst="rect">
            <a:avLst/>
          </a:prstGeom>
          <a:noFill/>
        </p:spPr>
        <p:txBody>
          <a:bodyPr wrap="square" rtlCol="0">
            <a:spAutoFit/>
          </a:bodyPr>
          <a:lstStyle/>
          <a:p>
            <a:r>
              <a:rPr lang="en-US" sz="1000" dirty="0">
                <a:solidFill>
                  <a:srgbClr val="04090F"/>
                </a:solidFill>
                <a:latin typeface="Source Sans Pro Light" panose="020B0403030403020204" pitchFamily="34" charset="0"/>
                <a:ea typeface="Source Sans Pro Light" panose="020B0403030403020204" pitchFamily="34" charset="0"/>
              </a:rPr>
              <a:t>dzianis.zmushka@gmail.com</a:t>
            </a:r>
          </a:p>
        </p:txBody>
      </p:sp>
      <p:sp>
        <p:nvSpPr>
          <p:cNvPr id="19" name="TextBox 18">
            <a:extLst>
              <a:ext uri="{FF2B5EF4-FFF2-40B4-BE49-F238E27FC236}">
                <a16:creationId xmlns:a16="http://schemas.microsoft.com/office/drawing/2014/main" id="{5D01B5D4-CCE9-2A3A-0054-23FA8E3469C0}"/>
              </a:ext>
            </a:extLst>
          </p:cNvPr>
          <p:cNvSpPr txBox="1"/>
          <p:nvPr/>
        </p:nvSpPr>
        <p:spPr>
          <a:xfrm>
            <a:off x="428902" y="3957784"/>
            <a:ext cx="1753459" cy="246221"/>
          </a:xfrm>
          <a:prstGeom prst="rect">
            <a:avLst/>
          </a:prstGeom>
          <a:noFill/>
        </p:spPr>
        <p:txBody>
          <a:bodyPr wrap="square" rtlCol="0">
            <a:spAutoFit/>
          </a:bodyPr>
          <a:lstStyle/>
          <a:p>
            <a:r>
              <a:rPr lang="en-US" sz="1000" dirty="0">
                <a:solidFill>
                  <a:srgbClr val="04090F"/>
                </a:solidFill>
                <a:latin typeface="Source Sans Pro Light" panose="020B0403030403020204" pitchFamily="34" charset="0"/>
                <a:ea typeface="Source Sans Pro Light" panose="020B0403030403020204" pitchFamily="34" charset="0"/>
              </a:rPr>
              <a:t>dzianiszmushka</a:t>
            </a:r>
          </a:p>
        </p:txBody>
      </p:sp>
      <p:sp>
        <p:nvSpPr>
          <p:cNvPr id="20" name="TextBox 19">
            <a:extLst>
              <a:ext uri="{FF2B5EF4-FFF2-40B4-BE49-F238E27FC236}">
                <a16:creationId xmlns:a16="http://schemas.microsoft.com/office/drawing/2014/main" id="{BEABFCA6-098B-0CE1-A9BE-5D04DB69BB15}"/>
              </a:ext>
            </a:extLst>
          </p:cNvPr>
          <p:cNvSpPr txBox="1"/>
          <p:nvPr/>
        </p:nvSpPr>
        <p:spPr>
          <a:xfrm>
            <a:off x="428902" y="4298031"/>
            <a:ext cx="1753459" cy="246221"/>
          </a:xfrm>
          <a:prstGeom prst="rect">
            <a:avLst/>
          </a:prstGeom>
          <a:noFill/>
        </p:spPr>
        <p:txBody>
          <a:bodyPr wrap="square" rtlCol="0">
            <a:spAutoFit/>
          </a:bodyPr>
          <a:lstStyle/>
          <a:p>
            <a:r>
              <a:rPr lang="en-US" sz="1000" dirty="0">
                <a:solidFill>
                  <a:srgbClr val="04090F"/>
                </a:solidFill>
                <a:latin typeface="Source Sans Pro Light" panose="020B0403030403020204" pitchFamily="34" charset="0"/>
                <a:ea typeface="Source Sans Pro Light" panose="020B0403030403020204" pitchFamily="34" charset="0"/>
              </a:rPr>
              <a:t>+370 (619) 634-29</a:t>
            </a:r>
          </a:p>
        </p:txBody>
      </p:sp>
      <p:sp>
        <p:nvSpPr>
          <p:cNvPr id="21" name="Rectangle 20">
            <a:hlinkClick r:id="rId7"/>
            <a:extLst>
              <a:ext uri="{FF2B5EF4-FFF2-40B4-BE49-F238E27FC236}">
                <a16:creationId xmlns:a16="http://schemas.microsoft.com/office/drawing/2014/main" id="{CC6A366A-C25F-1921-47C9-01F6E1A37B8B}"/>
              </a:ext>
            </a:extLst>
          </p:cNvPr>
          <p:cNvSpPr/>
          <p:nvPr/>
        </p:nvSpPr>
        <p:spPr>
          <a:xfrm>
            <a:off x="110564" y="3210285"/>
            <a:ext cx="1891916" cy="3723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8"/>
            <a:extLst>
              <a:ext uri="{FF2B5EF4-FFF2-40B4-BE49-F238E27FC236}">
                <a16:creationId xmlns:a16="http://schemas.microsoft.com/office/drawing/2014/main" id="{23549694-E52B-0C89-D72A-E0AD592202DA}"/>
              </a:ext>
            </a:extLst>
          </p:cNvPr>
          <p:cNvSpPr/>
          <p:nvPr/>
        </p:nvSpPr>
        <p:spPr>
          <a:xfrm>
            <a:off x="107140" y="3582613"/>
            <a:ext cx="2005012" cy="3097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9"/>
            <a:extLst>
              <a:ext uri="{FF2B5EF4-FFF2-40B4-BE49-F238E27FC236}">
                <a16:creationId xmlns:a16="http://schemas.microsoft.com/office/drawing/2014/main" id="{967CF358-8FFF-8CCA-F24D-FDE85D0031FE}"/>
              </a:ext>
            </a:extLst>
          </p:cNvPr>
          <p:cNvSpPr/>
          <p:nvPr/>
        </p:nvSpPr>
        <p:spPr>
          <a:xfrm>
            <a:off x="84063" y="3926082"/>
            <a:ext cx="1876426" cy="3097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10"/>
            <a:extLst>
              <a:ext uri="{FF2B5EF4-FFF2-40B4-BE49-F238E27FC236}">
                <a16:creationId xmlns:a16="http://schemas.microsoft.com/office/drawing/2014/main" id="{C80B905B-A6FC-73A5-341F-0E987C9A911B}"/>
              </a:ext>
            </a:extLst>
          </p:cNvPr>
          <p:cNvSpPr/>
          <p:nvPr/>
        </p:nvSpPr>
        <p:spPr>
          <a:xfrm>
            <a:off x="146206" y="4266942"/>
            <a:ext cx="1876426" cy="3097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hlinkClick r:id="rId11"/>
            <a:extLst>
              <a:ext uri="{FF2B5EF4-FFF2-40B4-BE49-F238E27FC236}">
                <a16:creationId xmlns:a16="http://schemas.microsoft.com/office/drawing/2014/main" id="{72694767-92A8-2FC5-D7DD-E09936C164E6}"/>
              </a:ext>
            </a:extLst>
          </p:cNvPr>
          <p:cNvSpPr/>
          <p:nvPr/>
        </p:nvSpPr>
        <p:spPr>
          <a:xfrm>
            <a:off x="176059" y="1994425"/>
            <a:ext cx="1782116" cy="382776"/>
          </a:xfrm>
          <a:prstGeom prst="roundRect">
            <a:avLst/>
          </a:prstGeom>
          <a:solidFill>
            <a:srgbClr val="0D76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Black" panose="020B0803030403020204" pitchFamily="34" charset="0"/>
                <a:ea typeface="Source Sans Pro Black" panose="020B0803030403020204" pitchFamily="34" charset="0"/>
              </a:rPr>
              <a:t>LINK TO PORTFOLIO</a:t>
            </a:r>
          </a:p>
        </p:txBody>
      </p:sp>
      <p:graphicFrame>
        <p:nvGraphicFramePr>
          <p:cNvPr id="26" name="Table 25">
            <a:extLst>
              <a:ext uri="{FF2B5EF4-FFF2-40B4-BE49-F238E27FC236}">
                <a16:creationId xmlns:a16="http://schemas.microsoft.com/office/drawing/2014/main" id="{DECB3707-0C4F-7328-49F3-11066099BAC4}"/>
              </a:ext>
            </a:extLst>
          </p:cNvPr>
          <p:cNvGraphicFramePr>
            <a:graphicFrameLocks noGrp="1"/>
          </p:cNvGraphicFramePr>
          <p:nvPr>
            <p:extLst>
              <p:ext uri="{D42A27DB-BD31-4B8C-83A1-F6EECF244321}">
                <p14:modId xmlns:p14="http://schemas.microsoft.com/office/powerpoint/2010/main" val="1256882212"/>
              </p:ext>
            </p:extLst>
          </p:nvPr>
        </p:nvGraphicFramePr>
        <p:xfrm>
          <a:off x="757917" y="7561646"/>
          <a:ext cx="1041400" cy="116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749778322"/>
                    </a:ext>
                  </a:extLst>
                </a:gridCol>
                <a:gridCol w="208280">
                  <a:extLst>
                    <a:ext uri="{9D8B030D-6E8A-4147-A177-3AD203B41FA5}">
                      <a16:colId xmlns:a16="http://schemas.microsoft.com/office/drawing/2014/main" val="885966848"/>
                    </a:ext>
                  </a:extLst>
                </a:gridCol>
                <a:gridCol w="208280">
                  <a:extLst>
                    <a:ext uri="{9D8B030D-6E8A-4147-A177-3AD203B41FA5}">
                      <a16:colId xmlns:a16="http://schemas.microsoft.com/office/drawing/2014/main" val="3249414676"/>
                    </a:ext>
                  </a:extLst>
                </a:gridCol>
                <a:gridCol w="208280">
                  <a:extLst>
                    <a:ext uri="{9D8B030D-6E8A-4147-A177-3AD203B41FA5}">
                      <a16:colId xmlns:a16="http://schemas.microsoft.com/office/drawing/2014/main" val="2159771071"/>
                    </a:ext>
                  </a:extLst>
                </a:gridCol>
                <a:gridCol w="208280">
                  <a:extLst>
                    <a:ext uri="{9D8B030D-6E8A-4147-A177-3AD203B41FA5}">
                      <a16:colId xmlns:a16="http://schemas.microsoft.com/office/drawing/2014/main" val="1106237408"/>
                    </a:ext>
                  </a:extLst>
                </a:gridCol>
              </a:tblGrid>
              <a:tr h="0">
                <a:tc>
                  <a:txBody>
                    <a:bodyPr/>
                    <a:lstStyle/>
                    <a:p>
                      <a:endParaRPr lang="en-US" sz="100" b="0" dirty="0">
                        <a:solidFill>
                          <a:srgbClr val="04090F"/>
                        </a:solidFill>
                        <a:latin typeface="Abadi" panose="020B0604020104020204" pitchFamily="34" charset="0"/>
                        <a:ea typeface="Source Sans Pro Light" panose="020B0403030403020204" pitchFamily="34" charset="0"/>
                      </a:endParaRPr>
                    </a:p>
                  </a:txBody>
                  <a:tcPr>
                    <a:lnL w="12700" cap="flat" cmpd="sng" algn="ctr">
                      <a:solidFill>
                        <a:srgbClr val="485B6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85B62"/>
                      </a:solidFill>
                      <a:prstDash val="solid"/>
                      <a:round/>
                      <a:headEnd type="none" w="med" len="med"/>
                      <a:tailEnd type="none" w="med" len="med"/>
                    </a:lnT>
                    <a:lnB w="12700" cap="flat" cmpd="sng" algn="ctr">
                      <a:solidFill>
                        <a:srgbClr val="485B62"/>
                      </a:solidFill>
                      <a:prstDash val="solid"/>
                      <a:round/>
                      <a:headEnd type="none" w="med" len="med"/>
                      <a:tailEnd type="none" w="med" len="med"/>
                    </a:lnB>
                    <a:lnTlToBr w="12700" cmpd="sng">
                      <a:noFill/>
                      <a:prstDash val="solid"/>
                    </a:lnTlToBr>
                    <a:lnBlToTr w="12700" cmpd="sng">
                      <a:noFill/>
                      <a:prstDash val="solid"/>
                    </a:lnBlToTr>
                    <a:solidFill>
                      <a:srgbClr val="485B62"/>
                    </a:solidFill>
                  </a:tcPr>
                </a:tc>
                <a:tc>
                  <a:txBody>
                    <a:bodyPr/>
                    <a:lstStyle/>
                    <a:p>
                      <a:endParaRPr lang="en-US" sz="100" b="0" dirty="0">
                        <a:solidFill>
                          <a:srgbClr val="04090F"/>
                        </a:solidFill>
                        <a:latin typeface="Abadi" panose="020B0604020104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85B62"/>
                      </a:solidFill>
                      <a:prstDash val="solid"/>
                      <a:round/>
                      <a:headEnd type="none" w="med" len="med"/>
                      <a:tailEnd type="none" w="med" len="med"/>
                    </a:lnT>
                    <a:lnB w="12700" cap="flat" cmpd="sng" algn="ctr">
                      <a:solidFill>
                        <a:srgbClr val="485B62"/>
                      </a:solidFill>
                      <a:prstDash val="solid"/>
                      <a:round/>
                      <a:headEnd type="none" w="med" len="med"/>
                      <a:tailEnd type="none" w="med" len="med"/>
                    </a:lnB>
                    <a:lnTlToBr w="12700" cmpd="sng">
                      <a:noFill/>
                      <a:prstDash val="solid"/>
                    </a:lnTlToBr>
                    <a:lnBlToTr w="12700" cmpd="sng">
                      <a:noFill/>
                      <a:prstDash val="solid"/>
                    </a:lnBlToTr>
                    <a:solidFill>
                      <a:srgbClr val="485B62"/>
                    </a:solidFill>
                  </a:tcPr>
                </a:tc>
                <a:tc>
                  <a:txBody>
                    <a:bodyPr/>
                    <a:lstStyle/>
                    <a:p>
                      <a:endParaRPr lang="en-US" sz="100" b="0" dirty="0">
                        <a:solidFill>
                          <a:srgbClr val="04090F"/>
                        </a:solidFill>
                        <a:latin typeface="Abadi" panose="020B0604020104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85B62"/>
                      </a:solidFill>
                      <a:prstDash val="solid"/>
                      <a:round/>
                      <a:headEnd type="none" w="med" len="med"/>
                      <a:tailEnd type="none" w="med" len="med"/>
                    </a:lnT>
                    <a:lnB w="12700" cap="flat" cmpd="sng" algn="ctr">
                      <a:solidFill>
                        <a:srgbClr val="485B62"/>
                      </a:solidFill>
                      <a:prstDash val="solid"/>
                      <a:round/>
                      <a:headEnd type="none" w="med" len="med"/>
                      <a:tailEnd type="none" w="med" len="med"/>
                    </a:lnB>
                    <a:lnTlToBr w="12700" cmpd="sng">
                      <a:noFill/>
                      <a:prstDash val="solid"/>
                    </a:lnTlToBr>
                    <a:lnBlToTr w="12700" cmpd="sng">
                      <a:noFill/>
                      <a:prstDash val="solid"/>
                    </a:lnBlToTr>
                    <a:solidFill>
                      <a:srgbClr val="485B62"/>
                    </a:solidFill>
                  </a:tcPr>
                </a:tc>
                <a:tc>
                  <a:txBody>
                    <a:bodyPr/>
                    <a:lstStyle/>
                    <a:p>
                      <a:endParaRPr lang="en-US" sz="100" b="0" dirty="0">
                        <a:solidFill>
                          <a:srgbClr val="04090F"/>
                        </a:solidFill>
                        <a:latin typeface="Abadi" panose="020B0604020104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85B62"/>
                      </a:solidFill>
                      <a:prstDash val="solid"/>
                      <a:round/>
                      <a:headEnd type="none" w="med" len="med"/>
                      <a:tailEnd type="none" w="med" len="med"/>
                    </a:lnT>
                    <a:lnB w="12700" cap="flat" cmpd="sng" algn="ctr">
                      <a:solidFill>
                        <a:srgbClr val="485B62"/>
                      </a:solidFill>
                      <a:prstDash val="solid"/>
                      <a:round/>
                      <a:headEnd type="none" w="med" len="med"/>
                      <a:tailEnd type="none" w="med" len="med"/>
                    </a:lnB>
                    <a:lnTlToBr w="12700" cmpd="sng">
                      <a:noFill/>
                      <a:prstDash val="solid"/>
                    </a:lnTlToBr>
                    <a:lnBlToTr w="12700" cmpd="sng">
                      <a:noFill/>
                      <a:prstDash val="solid"/>
                    </a:lnBlToTr>
                    <a:solidFill>
                      <a:srgbClr val="485B62"/>
                    </a:solidFill>
                  </a:tcPr>
                </a:tc>
                <a:tc>
                  <a:txBody>
                    <a:bodyPr/>
                    <a:lstStyle/>
                    <a:p>
                      <a:endParaRPr lang="en-US" sz="100" b="0" dirty="0">
                        <a:solidFill>
                          <a:srgbClr val="04090F"/>
                        </a:solidFill>
                        <a:latin typeface="Abadi" panose="020B0604020104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solidFill>
                        <a:srgbClr val="485B62"/>
                      </a:solidFill>
                      <a:prstDash val="solid"/>
                      <a:round/>
                      <a:headEnd type="none" w="med" len="med"/>
                      <a:tailEnd type="none" w="med" len="med"/>
                    </a:lnR>
                    <a:lnT w="12700" cap="flat" cmpd="sng" algn="ctr">
                      <a:solidFill>
                        <a:srgbClr val="485B62"/>
                      </a:solidFill>
                      <a:prstDash val="solid"/>
                      <a:round/>
                      <a:headEnd type="none" w="med" len="med"/>
                      <a:tailEnd type="none" w="med" len="med"/>
                    </a:lnT>
                    <a:lnB w="12700" cap="flat" cmpd="sng" algn="ctr">
                      <a:solidFill>
                        <a:srgbClr val="485B6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1060582"/>
                  </a:ext>
                </a:extLst>
              </a:tr>
            </a:tbl>
          </a:graphicData>
        </a:graphic>
      </p:graphicFrame>
      <p:graphicFrame>
        <p:nvGraphicFramePr>
          <p:cNvPr id="30" name="Table 29">
            <a:extLst>
              <a:ext uri="{FF2B5EF4-FFF2-40B4-BE49-F238E27FC236}">
                <a16:creationId xmlns:a16="http://schemas.microsoft.com/office/drawing/2014/main" id="{B226A65C-7EB5-4044-15FB-DD96A98618ED}"/>
              </a:ext>
            </a:extLst>
          </p:cNvPr>
          <p:cNvGraphicFramePr>
            <a:graphicFrameLocks noGrp="1"/>
          </p:cNvGraphicFramePr>
          <p:nvPr>
            <p:extLst>
              <p:ext uri="{D42A27DB-BD31-4B8C-83A1-F6EECF244321}">
                <p14:modId xmlns:p14="http://schemas.microsoft.com/office/powerpoint/2010/main" val="1313263171"/>
              </p:ext>
            </p:extLst>
          </p:nvPr>
        </p:nvGraphicFramePr>
        <p:xfrm>
          <a:off x="756470" y="7820914"/>
          <a:ext cx="1041400" cy="116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749778322"/>
                    </a:ext>
                  </a:extLst>
                </a:gridCol>
                <a:gridCol w="208280">
                  <a:extLst>
                    <a:ext uri="{9D8B030D-6E8A-4147-A177-3AD203B41FA5}">
                      <a16:colId xmlns:a16="http://schemas.microsoft.com/office/drawing/2014/main" val="885966848"/>
                    </a:ext>
                  </a:extLst>
                </a:gridCol>
                <a:gridCol w="208280">
                  <a:extLst>
                    <a:ext uri="{9D8B030D-6E8A-4147-A177-3AD203B41FA5}">
                      <a16:colId xmlns:a16="http://schemas.microsoft.com/office/drawing/2014/main" val="3249414676"/>
                    </a:ext>
                  </a:extLst>
                </a:gridCol>
                <a:gridCol w="208280">
                  <a:extLst>
                    <a:ext uri="{9D8B030D-6E8A-4147-A177-3AD203B41FA5}">
                      <a16:colId xmlns:a16="http://schemas.microsoft.com/office/drawing/2014/main" val="2159771071"/>
                    </a:ext>
                  </a:extLst>
                </a:gridCol>
                <a:gridCol w="208280">
                  <a:extLst>
                    <a:ext uri="{9D8B030D-6E8A-4147-A177-3AD203B41FA5}">
                      <a16:colId xmlns:a16="http://schemas.microsoft.com/office/drawing/2014/main" val="1106237408"/>
                    </a:ext>
                  </a:extLst>
                </a:gridCol>
              </a:tblGrid>
              <a:tr h="0">
                <a:tc>
                  <a:txBody>
                    <a:bodyPr/>
                    <a:lstStyle/>
                    <a:p>
                      <a:endParaRPr lang="en-US" sz="100" b="0" dirty="0">
                        <a:solidFill>
                          <a:srgbClr val="04090F"/>
                        </a:solidFill>
                        <a:latin typeface="Abadi" panose="020B0604020104020204" pitchFamily="34" charset="0"/>
                        <a:ea typeface="Source Sans Pro Light" panose="020B0403030403020204" pitchFamily="34" charset="0"/>
                      </a:endParaRPr>
                    </a:p>
                  </a:txBody>
                  <a:tcPr>
                    <a:lnL w="12700" cap="flat" cmpd="sng" algn="ctr">
                      <a:solidFill>
                        <a:srgbClr val="485B6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85B62"/>
                      </a:solidFill>
                      <a:prstDash val="solid"/>
                      <a:round/>
                      <a:headEnd type="none" w="med" len="med"/>
                      <a:tailEnd type="none" w="med" len="med"/>
                    </a:lnT>
                    <a:lnB w="12700" cap="flat" cmpd="sng" algn="ctr">
                      <a:solidFill>
                        <a:srgbClr val="485B62"/>
                      </a:solidFill>
                      <a:prstDash val="solid"/>
                      <a:round/>
                      <a:headEnd type="none" w="med" len="med"/>
                      <a:tailEnd type="none" w="med" len="med"/>
                    </a:lnB>
                    <a:lnTlToBr w="12700" cmpd="sng">
                      <a:noFill/>
                      <a:prstDash val="solid"/>
                    </a:lnTlToBr>
                    <a:lnBlToTr w="12700" cmpd="sng">
                      <a:noFill/>
                      <a:prstDash val="solid"/>
                    </a:lnBlToTr>
                    <a:solidFill>
                      <a:srgbClr val="485B62"/>
                    </a:solidFill>
                  </a:tcPr>
                </a:tc>
                <a:tc>
                  <a:txBody>
                    <a:bodyPr/>
                    <a:lstStyle/>
                    <a:p>
                      <a:endParaRPr lang="en-US" sz="100" b="0" dirty="0">
                        <a:solidFill>
                          <a:srgbClr val="04090F"/>
                        </a:solidFill>
                        <a:latin typeface="Abadi" panose="020B0604020104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85B62"/>
                      </a:solidFill>
                      <a:prstDash val="solid"/>
                      <a:round/>
                      <a:headEnd type="none" w="med" len="med"/>
                      <a:tailEnd type="none" w="med" len="med"/>
                    </a:lnT>
                    <a:lnB w="12700" cap="flat" cmpd="sng" algn="ctr">
                      <a:solidFill>
                        <a:srgbClr val="485B62"/>
                      </a:solidFill>
                      <a:prstDash val="solid"/>
                      <a:round/>
                      <a:headEnd type="none" w="med" len="med"/>
                      <a:tailEnd type="none" w="med" len="med"/>
                    </a:lnB>
                    <a:lnTlToBr w="12700" cmpd="sng">
                      <a:noFill/>
                      <a:prstDash val="solid"/>
                    </a:lnTlToBr>
                    <a:lnBlToTr w="12700" cmpd="sng">
                      <a:noFill/>
                      <a:prstDash val="solid"/>
                    </a:lnBlToTr>
                    <a:solidFill>
                      <a:srgbClr val="485B62"/>
                    </a:solidFill>
                  </a:tcPr>
                </a:tc>
                <a:tc>
                  <a:txBody>
                    <a:bodyPr/>
                    <a:lstStyle/>
                    <a:p>
                      <a:endParaRPr lang="en-US" sz="100" b="0" dirty="0">
                        <a:solidFill>
                          <a:srgbClr val="04090F"/>
                        </a:solidFill>
                        <a:latin typeface="Abadi" panose="020B0604020104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85B62"/>
                      </a:solidFill>
                      <a:prstDash val="solid"/>
                      <a:round/>
                      <a:headEnd type="none" w="med" len="med"/>
                      <a:tailEnd type="none" w="med" len="med"/>
                    </a:lnT>
                    <a:lnB w="12700" cap="flat" cmpd="sng" algn="ctr">
                      <a:solidFill>
                        <a:srgbClr val="485B6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b="0" dirty="0">
                        <a:solidFill>
                          <a:srgbClr val="04090F"/>
                        </a:solidFill>
                        <a:latin typeface="Abadi" panose="020B0604020104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85B62"/>
                      </a:solidFill>
                      <a:prstDash val="solid"/>
                      <a:round/>
                      <a:headEnd type="none" w="med" len="med"/>
                      <a:tailEnd type="none" w="med" len="med"/>
                    </a:lnT>
                    <a:lnB w="12700" cap="flat" cmpd="sng" algn="ctr">
                      <a:solidFill>
                        <a:srgbClr val="485B6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b="0" dirty="0">
                        <a:solidFill>
                          <a:srgbClr val="04090F"/>
                        </a:solidFill>
                        <a:latin typeface="Abadi" panose="020B0604020104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solidFill>
                        <a:srgbClr val="485B62"/>
                      </a:solidFill>
                      <a:prstDash val="solid"/>
                      <a:round/>
                      <a:headEnd type="none" w="med" len="med"/>
                      <a:tailEnd type="none" w="med" len="med"/>
                    </a:lnR>
                    <a:lnT w="12700" cap="flat" cmpd="sng" algn="ctr">
                      <a:solidFill>
                        <a:srgbClr val="485B62"/>
                      </a:solidFill>
                      <a:prstDash val="solid"/>
                      <a:round/>
                      <a:headEnd type="none" w="med" len="med"/>
                      <a:tailEnd type="none" w="med" len="med"/>
                    </a:lnT>
                    <a:lnB w="12700" cap="flat" cmpd="sng" algn="ctr">
                      <a:solidFill>
                        <a:srgbClr val="485B6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1060582"/>
                  </a:ext>
                </a:extLst>
              </a:tr>
            </a:tbl>
          </a:graphicData>
        </a:graphic>
      </p:graphicFrame>
      <p:sp>
        <p:nvSpPr>
          <p:cNvPr id="31" name="TextBox 30">
            <a:extLst>
              <a:ext uri="{FF2B5EF4-FFF2-40B4-BE49-F238E27FC236}">
                <a16:creationId xmlns:a16="http://schemas.microsoft.com/office/drawing/2014/main" id="{D703625E-0CFF-CD13-779B-8799A1266F40}"/>
              </a:ext>
            </a:extLst>
          </p:cNvPr>
          <p:cNvSpPr txBox="1"/>
          <p:nvPr/>
        </p:nvSpPr>
        <p:spPr>
          <a:xfrm>
            <a:off x="139063" y="7497047"/>
            <a:ext cx="618854" cy="246221"/>
          </a:xfrm>
          <a:prstGeom prst="rect">
            <a:avLst/>
          </a:prstGeom>
          <a:noFill/>
        </p:spPr>
        <p:txBody>
          <a:bodyPr wrap="square" rtlCol="0">
            <a:spAutoFit/>
          </a:bodyPr>
          <a:lstStyle/>
          <a:p>
            <a:r>
              <a:rPr lang="en-US" sz="1000" dirty="0">
                <a:latin typeface="Source Sans Pro Light" panose="020B0403030403020204" pitchFamily="34" charset="0"/>
                <a:ea typeface="Source Sans Pro Light" panose="020B0403030403020204" pitchFamily="34" charset="0"/>
              </a:rPr>
              <a:t>English</a:t>
            </a:r>
          </a:p>
        </p:txBody>
      </p:sp>
      <p:sp>
        <p:nvSpPr>
          <p:cNvPr id="32" name="TextBox 31">
            <a:extLst>
              <a:ext uri="{FF2B5EF4-FFF2-40B4-BE49-F238E27FC236}">
                <a16:creationId xmlns:a16="http://schemas.microsoft.com/office/drawing/2014/main" id="{505A8FD0-211C-1D91-85B6-D1C908560C8A}"/>
              </a:ext>
            </a:extLst>
          </p:cNvPr>
          <p:cNvSpPr txBox="1"/>
          <p:nvPr/>
        </p:nvSpPr>
        <p:spPr>
          <a:xfrm>
            <a:off x="139063" y="7748133"/>
            <a:ext cx="618854" cy="246221"/>
          </a:xfrm>
          <a:prstGeom prst="rect">
            <a:avLst/>
          </a:prstGeom>
          <a:noFill/>
        </p:spPr>
        <p:txBody>
          <a:bodyPr wrap="square" rtlCol="0">
            <a:spAutoFit/>
          </a:bodyPr>
          <a:lstStyle/>
          <a:p>
            <a:r>
              <a:rPr lang="en-US" sz="1000" dirty="0">
                <a:latin typeface="Source Sans Pro Light" panose="020B0403030403020204" pitchFamily="34" charset="0"/>
                <a:ea typeface="Source Sans Pro Light" panose="020B0403030403020204" pitchFamily="34" charset="0"/>
              </a:rPr>
              <a:t>German</a:t>
            </a:r>
          </a:p>
        </p:txBody>
      </p:sp>
      <p:sp>
        <p:nvSpPr>
          <p:cNvPr id="33" name="TextBox 32">
            <a:extLst>
              <a:ext uri="{FF2B5EF4-FFF2-40B4-BE49-F238E27FC236}">
                <a16:creationId xmlns:a16="http://schemas.microsoft.com/office/drawing/2014/main" id="{8016B86C-5B18-6E9F-14A4-F578CDEF8E7C}"/>
              </a:ext>
            </a:extLst>
          </p:cNvPr>
          <p:cNvSpPr txBox="1"/>
          <p:nvPr/>
        </p:nvSpPr>
        <p:spPr>
          <a:xfrm>
            <a:off x="-5213" y="8486614"/>
            <a:ext cx="2133594" cy="307777"/>
          </a:xfrm>
          <a:prstGeom prst="rect">
            <a:avLst/>
          </a:prstGeom>
          <a:noFill/>
        </p:spPr>
        <p:txBody>
          <a:bodyPr wrap="square" rtlCol="0">
            <a:spAutoFit/>
          </a:bodyPr>
          <a:lstStyle/>
          <a:p>
            <a:pPr algn="ctr"/>
            <a:r>
              <a:rPr lang="en-US" sz="1400" b="1" dirty="0">
                <a:solidFill>
                  <a:srgbClr val="04090F"/>
                </a:solidFill>
                <a:latin typeface="Source Sans Pro Black" panose="020B0803030403020204" pitchFamily="34" charset="0"/>
                <a:ea typeface="Source Sans Pro Black" panose="020B0803030403020204" pitchFamily="34" charset="0"/>
              </a:rPr>
              <a:t>CERTIFICATES</a:t>
            </a:r>
          </a:p>
        </p:txBody>
      </p:sp>
      <p:pic>
        <p:nvPicPr>
          <p:cNvPr id="35" name="Picture 34" descr="A white text on a black background&#10;&#10;Description automatically generated">
            <a:extLst>
              <a:ext uri="{FF2B5EF4-FFF2-40B4-BE49-F238E27FC236}">
                <a16:creationId xmlns:a16="http://schemas.microsoft.com/office/drawing/2014/main" id="{BFFE8F55-C7A2-3AC9-7D66-5FC289E6674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8792" y="9006827"/>
            <a:ext cx="398598" cy="224211"/>
          </a:xfrm>
          <a:prstGeom prst="rect">
            <a:avLst/>
          </a:prstGeom>
        </p:spPr>
      </p:pic>
      <p:sp>
        <p:nvSpPr>
          <p:cNvPr id="36" name="TextBox 35">
            <a:extLst>
              <a:ext uri="{FF2B5EF4-FFF2-40B4-BE49-F238E27FC236}">
                <a16:creationId xmlns:a16="http://schemas.microsoft.com/office/drawing/2014/main" id="{2574B255-6BFB-803B-DBB9-1E3C01A50B7D}"/>
              </a:ext>
            </a:extLst>
          </p:cNvPr>
          <p:cNvSpPr txBox="1"/>
          <p:nvPr/>
        </p:nvSpPr>
        <p:spPr>
          <a:xfrm>
            <a:off x="611195" y="8825347"/>
            <a:ext cx="1457960" cy="577081"/>
          </a:xfrm>
          <a:prstGeom prst="rect">
            <a:avLst/>
          </a:prstGeom>
          <a:noFill/>
        </p:spPr>
        <p:txBody>
          <a:bodyPr wrap="square" rtlCol="0">
            <a:spAutoFit/>
          </a:bodyPr>
          <a:lstStyle/>
          <a:p>
            <a:r>
              <a:rPr lang="en-US" sz="1050" dirty="0">
                <a:latin typeface="Source Sans Pro Light" panose="020B0403030403020204" pitchFamily="34" charset="0"/>
                <a:ea typeface="Source Sans Pro Light" panose="020B0403030403020204" pitchFamily="34" charset="0"/>
              </a:rPr>
              <a:t>SAP Business Planning and Consolidation 10.1 and 11.0</a:t>
            </a:r>
          </a:p>
        </p:txBody>
      </p:sp>
      <p:sp>
        <p:nvSpPr>
          <p:cNvPr id="37" name="TextBox 36">
            <a:extLst>
              <a:ext uri="{FF2B5EF4-FFF2-40B4-BE49-F238E27FC236}">
                <a16:creationId xmlns:a16="http://schemas.microsoft.com/office/drawing/2014/main" id="{0C020BB5-18FF-4172-013C-54B24D84D0DA}"/>
              </a:ext>
            </a:extLst>
          </p:cNvPr>
          <p:cNvSpPr txBox="1"/>
          <p:nvPr/>
        </p:nvSpPr>
        <p:spPr>
          <a:xfrm>
            <a:off x="2381504" y="738142"/>
            <a:ext cx="3088640" cy="400110"/>
          </a:xfrm>
          <a:prstGeom prst="rect">
            <a:avLst/>
          </a:prstGeom>
          <a:noFill/>
        </p:spPr>
        <p:txBody>
          <a:bodyPr wrap="square" rtlCol="0">
            <a:spAutoFit/>
          </a:bodyPr>
          <a:lstStyle/>
          <a:p>
            <a:r>
              <a:rPr lang="en-US" sz="2000" dirty="0">
                <a:latin typeface="Source Sans Pro SemiBold" panose="020B0603030403020204" pitchFamily="34" charset="0"/>
                <a:ea typeface="Source Sans Pro SemiBold" panose="020B0603030403020204" pitchFamily="34" charset="0"/>
              </a:rPr>
              <a:t>SENIOR BI DEVELOPER</a:t>
            </a:r>
          </a:p>
        </p:txBody>
      </p:sp>
      <p:sp>
        <p:nvSpPr>
          <p:cNvPr id="38" name="Rectangle 37">
            <a:hlinkClick r:id="rId13"/>
            <a:extLst>
              <a:ext uri="{FF2B5EF4-FFF2-40B4-BE49-F238E27FC236}">
                <a16:creationId xmlns:a16="http://schemas.microsoft.com/office/drawing/2014/main" id="{A74BE9C2-2079-BFA2-9630-3F692E922726}"/>
              </a:ext>
            </a:extLst>
          </p:cNvPr>
          <p:cNvSpPr/>
          <p:nvPr/>
        </p:nvSpPr>
        <p:spPr>
          <a:xfrm>
            <a:off x="126054" y="8795328"/>
            <a:ext cx="1876426" cy="72754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BA8B0ED-C8FE-3F60-98DF-8CDB7B98BC75}"/>
              </a:ext>
            </a:extLst>
          </p:cNvPr>
          <p:cNvSpPr txBox="1"/>
          <p:nvPr/>
        </p:nvSpPr>
        <p:spPr>
          <a:xfrm>
            <a:off x="2391664" y="1324571"/>
            <a:ext cx="2377440" cy="307777"/>
          </a:xfrm>
          <a:prstGeom prst="rect">
            <a:avLst/>
          </a:prstGeom>
          <a:noFill/>
        </p:spPr>
        <p:txBody>
          <a:bodyPr wrap="square" rtlCol="0">
            <a:spAutoFit/>
          </a:bodyPr>
          <a:lstStyle/>
          <a:p>
            <a:r>
              <a:rPr lang="en-US" sz="1400" dirty="0">
                <a:solidFill>
                  <a:srgbClr val="156383"/>
                </a:solidFill>
                <a:latin typeface="Source Sans Pro SemiBold" panose="020B0603030403020204" pitchFamily="34" charset="0"/>
                <a:ea typeface="Source Sans Pro SemiBold" panose="020B0603030403020204" pitchFamily="34" charset="0"/>
              </a:rPr>
              <a:t>STACK</a:t>
            </a:r>
            <a:r>
              <a:rPr lang="ru-RU" sz="1400" dirty="0">
                <a:solidFill>
                  <a:srgbClr val="156383"/>
                </a:solidFill>
                <a:latin typeface="Source Sans Pro SemiBold" panose="020B0603030403020204" pitchFamily="34" charset="0"/>
                <a:ea typeface="Source Sans Pro SemiBold" panose="020B0603030403020204" pitchFamily="34" charset="0"/>
              </a:rPr>
              <a:t> </a:t>
            </a:r>
            <a:r>
              <a:rPr lang="en-US" sz="1400" dirty="0">
                <a:solidFill>
                  <a:srgbClr val="156383"/>
                </a:solidFill>
                <a:latin typeface="Source Sans Pro SemiBold" panose="020B0603030403020204" pitchFamily="34" charset="0"/>
                <a:ea typeface="Source Sans Pro SemiBold" panose="020B0603030403020204" pitchFamily="34" charset="0"/>
              </a:rPr>
              <a:t>OVERVIEW</a:t>
            </a:r>
          </a:p>
        </p:txBody>
      </p:sp>
      <p:pic>
        <p:nvPicPr>
          <p:cNvPr id="73" name="Picture 72" descr="A blue and white logo&#10;&#10;Description automatically generated">
            <a:extLst>
              <a:ext uri="{FF2B5EF4-FFF2-40B4-BE49-F238E27FC236}">
                <a16:creationId xmlns:a16="http://schemas.microsoft.com/office/drawing/2014/main" id="{298BBE4E-84BE-6E3F-476D-95D92B1D4F9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17083" y="1825925"/>
            <a:ext cx="201493" cy="180000"/>
          </a:xfrm>
          <a:prstGeom prst="rect">
            <a:avLst/>
          </a:prstGeom>
        </p:spPr>
      </p:pic>
      <p:pic>
        <p:nvPicPr>
          <p:cNvPr id="75" name="Picture 74" descr="A blue and white logo&#10;&#10;Description automatically generated">
            <a:extLst>
              <a:ext uri="{FF2B5EF4-FFF2-40B4-BE49-F238E27FC236}">
                <a16:creationId xmlns:a16="http://schemas.microsoft.com/office/drawing/2014/main" id="{B8F51069-7326-D721-C0BA-2575EE5EE15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03825" y="2305792"/>
            <a:ext cx="199507" cy="180000"/>
          </a:xfrm>
          <a:prstGeom prst="rect">
            <a:avLst/>
          </a:prstGeom>
        </p:spPr>
      </p:pic>
      <p:pic>
        <p:nvPicPr>
          <p:cNvPr id="77" name="Picture 76" descr="A blue and white logo&#10;&#10;Description automatically generated">
            <a:extLst>
              <a:ext uri="{FF2B5EF4-FFF2-40B4-BE49-F238E27FC236}">
                <a16:creationId xmlns:a16="http://schemas.microsoft.com/office/drawing/2014/main" id="{2EB609EA-972B-F4D6-E176-AB4509FBA0B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07916" y="4215018"/>
            <a:ext cx="158688" cy="180000"/>
          </a:xfrm>
          <a:prstGeom prst="rect">
            <a:avLst/>
          </a:prstGeom>
        </p:spPr>
      </p:pic>
      <p:pic>
        <p:nvPicPr>
          <p:cNvPr id="79" name="Picture 78" descr="A circular pattern with triangles&#10;&#10;Description automatically generated">
            <a:extLst>
              <a:ext uri="{FF2B5EF4-FFF2-40B4-BE49-F238E27FC236}">
                <a16:creationId xmlns:a16="http://schemas.microsoft.com/office/drawing/2014/main" id="{5A1E7044-D256-6ADF-73BA-5D167D59E10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412930" y="2774496"/>
            <a:ext cx="179034" cy="180000"/>
          </a:xfrm>
          <a:prstGeom prst="rect">
            <a:avLst/>
          </a:prstGeom>
        </p:spPr>
      </p:pic>
      <p:pic>
        <p:nvPicPr>
          <p:cNvPr id="81" name="Picture 80" descr="A green box with a white x and a white text&#10;&#10;Description automatically generated">
            <a:extLst>
              <a:ext uri="{FF2B5EF4-FFF2-40B4-BE49-F238E27FC236}">
                <a16:creationId xmlns:a16="http://schemas.microsoft.com/office/drawing/2014/main" id="{FED6D5BD-9A45-E003-7A36-6F17896B505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000977" y="1827048"/>
            <a:ext cx="174440" cy="180000"/>
          </a:xfrm>
          <a:prstGeom prst="rect">
            <a:avLst/>
          </a:prstGeom>
        </p:spPr>
      </p:pic>
      <p:pic>
        <p:nvPicPr>
          <p:cNvPr id="83" name="Picture 82" descr="A logo of a website&#10;&#10;Description automatically generated">
            <a:extLst>
              <a:ext uri="{FF2B5EF4-FFF2-40B4-BE49-F238E27FC236}">
                <a16:creationId xmlns:a16="http://schemas.microsoft.com/office/drawing/2014/main" id="{71A7391E-BF70-5EC6-FAFB-1D57BF2C67D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01949" y="4211703"/>
            <a:ext cx="158261" cy="180000"/>
          </a:xfrm>
          <a:prstGeom prst="rect">
            <a:avLst/>
          </a:prstGeom>
        </p:spPr>
      </p:pic>
      <p:pic>
        <p:nvPicPr>
          <p:cNvPr id="85" name="Picture 84" descr="A yellow and black logo&#10;&#10;Description automatically generated">
            <a:extLst>
              <a:ext uri="{FF2B5EF4-FFF2-40B4-BE49-F238E27FC236}">
                <a16:creationId xmlns:a16="http://schemas.microsoft.com/office/drawing/2014/main" id="{18B0B120-02E8-B19A-44ED-B7E9B03A271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22282" y="4211703"/>
            <a:ext cx="158618" cy="180000"/>
          </a:xfrm>
          <a:prstGeom prst="rect">
            <a:avLst/>
          </a:prstGeom>
        </p:spPr>
      </p:pic>
      <p:pic>
        <p:nvPicPr>
          <p:cNvPr id="87" name="Picture 86" descr="A yellow rectangular objects on a black background&#10;&#10;Description automatically generated">
            <a:extLst>
              <a:ext uri="{FF2B5EF4-FFF2-40B4-BE49-F238E27FC236}">
                <a16:creationId xmlns:a16="http://schemas.microsoft.com/office/drawing/2014/main" id="{FAEA37B8-E66E-58B9-F357-FBBE6749A01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617946" y="1828136"/>
            <a:ext cx="136882" cy="178912"/>
          </a:xfrm>
          <a:prstGeom prst="rect">
            <a:avLst/>
          </a:prstGeom>
        </p:spPr>
      </p:pic>
      <p:pic>
        <p:nvPicPr>
          <p:cNvPr id="89" name="Picture 88" descr="A group of colorful crosses&#10;&#10;Description automatically generated">
            <a:extLst>
              <a:ext uri="{FF2B5EF4-FFF2-40B4-BE49-F238E27FC236}">
                <a16:creationId xmlns:a16="http://schemas.microsoft.com/office/drawing/2014/main" id="{1EBCF5DF-6C6E-E029-3D4F-12531BA8F0C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12930" y="3720179"/>
            <a:ext cx="180000" cy="180000"/>
          </a:xfrm>
          <a:prstGeom prst="rect">
            <a:avLst/>
          </a:prstGeom>
        </p:spPr>
      </p:pic>
      <p:pic>
        <p:nvPicPr>
          <p:cNvPr id="91" name="Picture 90" descr="A green and white logo&#10;&#10;Description automatically generated">
            <a:extLst>
              <a:ext uri="{FF2B5EF4-FFF2-40B4-BE49-F238E27FC236}">
                <a16:creationId xmlns:a16="http://schemas.microsoft.com/office/drawing/2014/main" id="{3566C2EF-1839-FA02-6463-E27CC8DBBDC2}"/>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593839" y="2308717"/>
            <a:ext cx="191368" cy="180000"/>
          </a:xfrm>
          <a:prstGeom prst="rect">
            <a:avLst/>
          </a:prstGeom>
        </p:spPr>
      </p:pic>
      <p:pic>
        <p:nvPicPr>
          <p:cNvPr id="93" name="Picture 92" descr="A blue and yellow snake logo&#10;&#10;Description automatically generated">
            <a:extLst>
              <a:ext uri="{FF2B5EF4-FFF2-40B4-BE49-F238E27FC236}">
                <a16:creationId xmlns:a16="http://schemas.microsoft.com/office/drawing/2014/main" id="{266DEE2D-6880-F316-7A90-F3825F183E81}"/>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597709" y="2780646"/>
            <a:ext cx="177355" cy="180000"/>
          </a:xfrm>
          <a:prstGeom prst="rect">
            <a:avLst/>
          </a:prstGeom>
        </p:spPr>
      </p:pic>
      <p:pic>
        <p:nvPicPr>
          <p:cNvPr id="95" name="Picture 94" descr="A blue and black logo&#10;&#10;Description automatically generated">
            <a:extLst>
              <a:ext uri="{FF2B5EF4-FFF2-40B4-BE49-F238E27FC236}">
                <a16:creationId xmlns:a16="http://schemas.microsoft.com/office/drawing/2014/main" id="{840C8EB6-04A2-C37A-30B9-FDF93FB2A6B6}"/>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561250" y="3732705"/>
            <a:ext cx="227903" cy="180000"/>
          </a:xfrm>
          <a:prstGeom prst="rect">
            <a:avLst/>
          </a:prstGeom>
        </p:spPr>
      </p:pic>
      <p:pic>
        <p:nvPicPr>
          <p:cNvPr id="99" name="Picture 98" descr="A blue cylinder with white text&#10;&#10;Description automatically generated">
            <a:extLst>
              <a:ext uri="{FF2B5EF4-FFF2-40B4-BE49-F238E27FC236}">
                <a16:creationId xmlns:a16="http://schemas.microsoft.com/office/drawing/2014/main" id="{7C68DE00-0F47-5149-B31B-FCB45F738E79}"/>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435500" y="2300583"/>
            <a:ext cx="135600" cy="180000"/>
          </a:xfrm>
          <a:prstGeom prst="rect">
            <a:avLst/>
          </a:prstGeom>
        </p:spPr>
      </p:pic>
      <p:pic>
        <p:nvPicPr>
          <p:cNvPr id="101" name="Picture 100" descr="A blue and white cloud with a graph in the center&#10;&#10;Description automatically generated">
            <a:extLst>
              <a:ext uri="{FF2B5EF4-FFF2-40B4-BE49-F238E27FC236}">
                <a16:creationId xmlns:a16="http://schemas.microsoft.com/office/drawing/2014/main" id="{CA5A0D55-CE27-EA3E-0F40-83C2B60C716D}"/>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969202" y="2780646"/>
            <a:ext cx="237319" cy="180000"/>
          </a:xfrm>
          <a:prstGeom prst="rect">
            <a:avLst/>
          </a:prstGeom>
        </p:spPr>
      </p:pic>
      <p:pic>
        <p:nvPicPr>
          <p:cNvPr id="105" name="Picture 104" descr="A white figure in a helmet&#10;&#10;Description automatically generated">
            <a:extLst>
              <a:ext uri="{FF2B5EF4-FFF2-40B4-BE49-F238E27FC236}">
                <a16:creationId xmlns:a16="http://schemas.microsoft.com/office/drawing/2014/main" id="{FAEB9662-CDD4-3C70-43A4-B513D6F1F7D4}"/>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992644" y="3255699"/>
            <a:ext cx="180274" cy="180000"/>
          </a:xfrm>
          <a:prstGeom prst="rect">
            <a:avLst/>
          </a:prstGeom>
        </p:spPr>
      </p:pic>
      <p:pic>
        <p:nvPicPr>
          <p:cNvPr id="107" name="Picture 106" descr="A purple and pink diamond shapes&#10;&#10;Description automatically generated">
            <a:extLst>
              <a:ext uri="{FF2B5EF4-FFF2-40B4-BE49-F238E27FC236}">
                <a16:creationId xmlns:a16="http://schemas.microsoft.com/office/drawing/2014/main" id="{BFACF05D-91B6-DC0F-8A7A-67B4ECB23E23}"/>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992918" y="3732705"/>
            <a:ext cx="180000" cy="180000"/>
          </a:xfrm>
          <a:prstGeom prst="rect">
            <a:avLst/>
          </a:prstGeom>
        </p:spPr>
      </p:pic>
      <p:pic>
        <p:nvPicPr>
          <p:cNvPr id="109" name="Picture 108" descr="A yellow heart with a white center&#10;&#10;Description automatically generated">
            <a:extLst>
              <a:ext uri="{FF2B5EF4-FFF2-40B4-BE49-F238E27FC236}">
                <a16:creationId xmlns:a16="http://schemas.microsoft.com/office/drawing/2014/main" id="{6A000DFC-18F4-6013-6BD8-E6FAAE513BD4}"/>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598657" y="3255699"/>
            <a:ext cx="174558" cy="180000"/>
          </a:xfrm>
          <a:prstGeom prst="rect">
            <a:avLst/>
          </a:prstGeom>
        </p:spPr>
      </p:pic>
      <p:pic>
        <p:nvPicPr>
          <p:cNvPr id="111" name="Picture 110" descr="A yellow and blue logo&#10;&#10;Description automatically generated">
            <a:extLst>
              <a:ext uri="{FF2B5EF4-FFF2-40B4-BE49-F238E27FC236}">
                <a16:creationId xmlns:a16="http://schemas.microsoft.com/office/drawing/2014/main" id="{95AE09A3-5C33-3AB2-F8F7-B7936C5626B0}"/>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5412930" y="3256531"/>
            <a:ext cx="180000" cy="180000"/>
          </a:xfrm>
          <a:prstGeom prst="rect">
            <a:avLst/>
          </a:prstGeom>
        </p:spPr>
      </p:pic>
      <p:sp>
        <p:nvSpPr>
          <p:cNvPr id="115" name="TextBox 114">
            <a:extLst>
              <a:ext uri="{FF2B5EF4-FFF2-40B4-BE49-F238E27FC236}">
                <a16:creationId xmlns:a16="http://schemas.microsoft.com/office/drawing/2014/main" id="{0B4BDA4B-1FCB-0F13-D98C-3628AFBE22CA}"/>
              </a:ext>
            </a:extLst>
          </p:cNvPr>
          <p:cNvSpPr txBox="1"/>
          <p:nvPr/>
        </p:nvSpPr>
        <p:spPr>
          <a:xfrm>
            <a:off x="2794352" y="1735680"/>
            <a:ext cx="983975"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Microsoft Power BI</a:t>
            </a:r>
          </a:p>
        </p:txBody>
      </p:sp>
      <p:sp>
        <p:nvSpPr>
          <p:cNvPr id="118" name="TextBox 117">
            <a:extLst>
              <a:ext uri="{FF2B5EF4-FFF2-40B4-BE49-F238E27FC236}">
                <a16:creationId xmlns:a16="http://schemas.microsoft.com/office/drawing/2014/main" id="{79E4E942-7F50-57CF-B1A1-1D21C3B2598B}"/>
              </a:ext>
            </a:extLst>
          </p:cNvPr>
          <p:cNvSpPr txBox="1"/>
          <p:nvPr/>
        </p:nvSpPr>
        <p:spPr>
          <a:xfrm>
            <a:off x="4196722" y="1736700"/>
            <a:ext cx="1012816"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Microsoft</a:t>
            </a:r>
            <a:r>
              <a:rPr lang="en-US" sz="600" dirty="0">
                <a:latin typeface="Source Sans Pro" panose="020B0503030403020204" pitchFamily="34" charset="0"/>
                <a:ea typeface="Source Sans Pro" panose="020B0503030403020204" pitchFamily="34" charset="0"/>
              </a:rPr>
              <a:t> </a:t>
            </a:r>
            <a:r>
              <a:rPr lang="en-US" sz="700" dirty="0">
                <a:latin typeface="Source Sans Pro" panose="020B0503030403020204" pitchFamily="34" charset="0"/>
                <a:ea typeface="Source Sans Pro" panose="020B0503030403020204" pitchFamily="34" charset="0"/>
              </a:rPr>
              <a:t>Excel (VBA)</a:t>
            </a:r>
            <a:endParaRPr lang="en-US" sz="600" dirty="0">
              <a:latin typeface="Source Sans Pro" panose="020B0503030403020204" pitchFamily="34" charset="0"/>
              <a:ea typeface="Source Sans Pro" panose="020B0503030403020204" pitchFamily="34" charset="0"/>
            </a:endParaRPr>
          </a:p>
        </p:txBody>
      </p:sp>
      <p:sp>
        <p:nvSpPr>
          <p:cNvPr id="157" name="TextBox 156">
            <a:extLst>
              <a:ext uri="{FF2B5EF4-FFF2-40B4-BE49-F238E27FC236}">
                <a16:creationId xmlns:a16="http://schemas.microsoft.com/office/drawing/2014/main" id="{5236B412-1E62-3A35-EF6A-C94D00A36833}"/>
              </a:ext>
            </a:extLst>
          </p:cNvPr>
          <p:cNvSpPr txBox="1"/>
          <p:nvPr/>
        </p:nvSpPr>
        <p:spPr>
          <a:xfrm>
            <a:off x="2796354" y="1879202"/>
            <a:ext cx="974444"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5 years</a:t>
            </a:r>
          </a:p>
        </p:txBody>
      </p:sp>
      <p:sp>
        <p:nvSpPr>
          <p:cNvPr id="158" name="TextBox 157">
            <a:extLst>
              <a:ext uri="{FF2B5EF4-FFF2-40B4-BE49-F238E27FC236}">
                <a16:creationId xmlns:a16="http://schemas.microsoft.com/office/drawing/2014/main" id="{1ADC965E-585F-37D7-488C-430456112AEC}"/>
              </a:ext>
            </a:extLst>
          </p:cNvPr>
          <p:cNvSpPr txBox="1"/>
          <p:nvPr/>
        </p:nvSpPr>
        <p:spPr>
          <a:xfrm>
            <a:off x="4189496" y="1878822"/>
            <a:ext cx="978136"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2 years</a:t>
            </a:r>
          </a:p>
        </p:txBody>
      </p:sp>
      <p:sp>
        <p:nvSpPr>
          <p:cNvPr id="159" name="TextBox 158">
            <a:extLst>
              <a:ext uri="{FF2B5EF4-FFF2-40B4-BE49-F238E27FC236}">
                <a16:creationId xmlns:a16="http://schemas.microsoft.com/office/drawing/2014/main" id="{04B17874-BA8F-F1E3-33FD-AE95CFD31D7D}"/>
              </a:ext>
            </a:extLst>
          </p:cNvPr>
          <p:cNvSpPr txBox="1"/>
          <p:nvPr/>
        </p:nvSpPr>
        <p:spPr>
          <a:xfrm>
            <a:off x="5605384" y="1734160"/>
            <a:ext cx="974322"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SAP BPC</a:t>
            </a:r>
            <a:endParaRPr lang="en-US" sz="600" dirty="0">
              <a:latin typeface="Source Sans Pro" panose="020B0503030403020204" pitchFamily="34" charset="0"/>
              <a:ea typeface="Source Sans Pro" panose="020B0503030403020204" pitchFamily="34" charset="0"/>
            </a:endParaRPr>
          </a:p>
        </p:txBody>
      </p:sp>
      <p:sp>
        <p:nvSpPr>
          <p:cNvPr id="160" name="TextBox 159">
            <a:extLst>
              <a:ext uri="{FF2B5EF4-FFF2-40B4-BE49-F238E27FC236}">
                <a16:creationId xmlns:a16="http://schemas.microsoft.com/office/drawing/2014/main" id="{07A68EAB-FBD9-7C06-FAEE-C25B8ABB6E57}"/>
              </a:ext>
            </a:extLst>
          </p:cNvPr>
          <p:cNvSpPr txBox="1"/>
          <p:nvPr/>
        </p:nvSpPr>
        <p:spPr>
          <a:xfrm>
            <a:off x="5605363" y="1881167"/>
            <a:ext cx="978136"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2 years</a:t>
            </a:r>
          </a:p>
        </p:txBody>
      </p:sp>
      <p:sp>
        <p:nvSpPr>
          <p:cNvPr id="161" name="TextBox 160">
            <a:extLst>
              <a:ext uri="{FF2B5EF4-FFF2-40B4-BE49-F238E27FC236}">
                <a16:creationId xmlns:a16="http://schemas.microsoft.com/office/drawing/2014/main" id="{B5962B4F-AD11-A089-0550-32EBCBAF7943}"/>
              </a:ext>
            </a:extLst>
          </p:cNvPr>
          <p:cNvSpPr txBox="1"/>
          <p:nvPr/>
        </p:nvSpPr>
        <p:spPr>
          <a:xfrm>
            <a:off x="2763774" y="2213251"/>
            <a:ext cx="1050102"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Microsoft</a:t>
            </a:r>
            <a:r>
              <a:rPr lang="en-US" sz="600" dirty="0">
                <a:latin typeface="Source Sans Pro" panose="020B0503030403020204" pitchFamily="34" charset="0"/>
                <a:ea typeface="Source Sans Pro" panose="020B0503030403020204" pitchFamily="34" charset="0"/>
              </a:rPr>
              <a:t> </a:t>
            </a:r>
            <a:r>
              <a:rPr lang="en-US" sz="700" dirty="0">
                <a:latin typeface="Source Sans Pro" panose="020B0503030403020204" pitchFamily="34" charset="0"/>
                <a:ea typeface="Source Sans Pro" panose="020B0503030403020204" pitchFamily="34" charset="0"/>
              </a:rPr>
              <a:t>Power Query</a:t>
            </a:r>
            <a:endParaRPr lang="en-US" sz="600" dirty="0">
              <a:latin typeface="Source Sans Pro" panose="020B0503030403020204" pitchFamily="34" charset="0"/>
              <a:ea typeface="Source Sans Pro" panose="020B0503030403020204" pitchFamily="34" charset="0"/>
            </a:endParaRPr>
          </a:p>
        </p:txBody>
      </p:sp>
      <p:sp>
        <p:nvSpPr>
          <p:cNvPr id="162" name="TextBox 161">
            <a:extLst>
              <a:ext uri="{FF2B5EF4-FFF2-40B4-BE49-F238E27FC236}">
                <a16:creationId xmlns:a16="http://schemas.microsoft.com/office/drawing/2014/main" id="{32E7E210-3352-77E5-F494-5F16041C3135}"/>
              </a:ext>
            </a:extLst>
          </p:cNvPr>
          <p:cNvSpPr txBox="1"/>
          <p:nvPr/>
        </p:nvSpPr>
        <p:spPr>
          <a:xfrm>
            <a:off x="2796120" y="2357913"/>
            <a:ext cx="978136"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2 years</a:t>
            </a:r>
          </a:p>
        </p:txBody>
      </p:sp>
      <p:sp>
        <p:nvSpPr>
          <p:cNvPr id="163" name="TextBox 162">
            <a:extLst>
              <a:ext uri="{FF2B5EF4-FFF2-40B4-BE49-F238E27FC236}">
                <a16:creationId xmlns:a16="http://schemas.microsoft.com/office/drawing/2014/main" id="{838964C4-D762-578A-70AC-5BAE39055BEE}"/>
              </a:ext>
            </a:extLst>
          </p:cNvPr>
          <p:cNvSpPr txBox="1"/>
          <p:nvPr/>
        </p:nvSpPr>
        <p:spPr>
          <a:xfrm>
            <a:off x="4211797" y="2215857"/>
            <a:ext cx="955835"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SAP BW</a:t>
            </a:r>
            <a:endParaRPr lang="en-US" sz="600" dirty="0">
              <a:latin typeface="Source Sans Pro" panose="020B0503030403020204" pitchFamily="34" charset="0"/>
              <a:ea typeface="Source Sans Pro" panose="020B0503030403020204" pitchFamily="34" charset="0"/>
            </a:endParaRPr>
          </a:p>
        </p:txBody>
      </p:sp>
      <p:sp>
        <p:nvSpPr>
          <p:cNvPr id="164" name="TextBox 163">
            <a:extLst>
              <a:ext uri="{FF2B5EF4-FFF2-40B4-BE49-F238E27FC236}">
                <a16:creationId xmlns:a16="http://schemas.microsoft.com/office/drawing/2014/main" id="{3CCA206A-F445-7E04-6290-5E0AE4AB3A8D}"/>
              </a:ext>
            </a:extLst>
          </p:cNvPr>
          <p:cNvSpPr txBox="1"/>
          <p:nvPr/>
        </p:nvSpPr>
        <p:spPr>
          <a:xfrm>
            <a:off x="4203383" y="2357823"/>
            <a:ext cx="978136"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1,5 years</a:t>
            </a:r>
          </a:p>
        </p:txBody>
      </p:sp>
      <p:sp>
        <p:nvSpPr>
          <p:cNvPr id="165" name="TextBox 164">
            <a:extLst>
              <a:ext uri="{FF2B5EF4-FFF2-40B4-BE49-F238E27FC236}">
                <a16:creationId xmlns:a16="http://schemas.microsoft.com/office/drawing/2014/main" id="{A8D00C71-4ABC-4EDC-387D-781CC9513989}"/>
              </a:ext>
            </a:extLst>
          </p:cNvPr>
          <p:cNvSpPr txBox="1"/>
          <p:nvPr/>
        </p:nvSpPr>
        <p:spPr>
          <a:xfrm>
            <a:off x="5599627" y="2215856"/>
            <a:ext cx="1002712"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SQL</a:t>
            </a:r>
            <a:endParaRPr lang="en-US" sz="600" dirty="0">
              <a:latin typeface="Source Sans Pro" panose="020B0503030403020204" pitchFamily="34" charset="0"/>
              <a:ea typeface="Source Sans Pro" panose="020B0503030403020204" pitchFamily="34" charset="0"/>
            </a:endParaRPr>
          </a:p>
        </p:txBody>
      </p:sp>
      <p:sp>
        <p:nvSpPr>
          <p:cNvPr id="166" name="TextBox 165">
            <a:extLst>
              <a:ext uri="{FF2B5EF4-FFF2-40B4-BE49-F238E27FC236}">
                <a16:creationId xmlns:a16="http://schemas.microsoft.com/office/drawing/2014/main" id="{41938BB7-C807-2E20-410E-E29717A1285C}"/>
              </a:ext>
            </a:extLst>
          </p:cNvPr>
          <p:cNvSpPr txBox="1"/>
          <p:nvPr/>
        </p:nvSpPr>
        <p:spPr>
          <a:xfrm>
            <a:off x="5597386" y="2354812"/>
            <a:ext cx="978136"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1,5 years</a:t>
            </a:r>
          </a:p>
        </p:txBody>
      </p:sp>
      <p:sp>
        <p:nvSpPr>
          <p:cNvPr id="167" name="TextBox 166">
            <a:extLst>
              <a:ext uri="{FF2B5EF4-FFF2-40B4-BE49-F238E27FC236}">
                <a16:creationId xmlns:a16="http://schemas.microsoft.com/office/drawing/2014/main" id="{4289FA3A-187E-1A47-698F-D1FFDE94247A}"/>
              </a:ext>
            </a:extLst>
          </p:cNvPr>
          <p:cNvSpPr txBox="1"/>
          <p:nvPr/>
        </p:nvSpPr>
        <p:spPr>
          <a:xfrm>
            <a:off x="2791137" y="2684171"/>
            <a:ext cx="987545"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Python</a:t>
            </a:r>
            <a:endParaRPr lang="en-US" sz="600" dirty="0">
              <a:latin typeface="Source Sans Pro" panose="020B0503030403020204" pitchFamily="34" charset="0"/>
              <a:ea typeface="Source Sans Pro" panose="020B0503030403020204" pitchFamily="34" charset="0"/>
            </a:endParaRPr>
          </a:p>
        </p:txBody>
      </p:sp>
      <p:sp>
        <p:nvSpPr>
          <p:cNvPr id="168" name="TextBox 167">
            <a:extLst>
              <a:ext uri="{FF2B5EF4-FFF2-40B4-BE49-F238E27FC236}">
                <a16:creationId xmlns:a16="http://schemas.microsoft.com/office/drawing/2014/main" id="{BA5B553B-09E7-0EBC-477D-1D28AA52053B}"/>
              </a:ext>
            </a:extLst>
          </p:cNvPr>
          <p:cNvSpPr txBox="1"/>
          <p:nvPr/>
        </p:nvSpPr>
        <p:spPr>
          <a:xfrm>
            <a:off x="2796120" y="2829971"/>
            <a:ext cx="978136"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1,3 years</a:t>
            </a:r>
          </a:p>
        </p:txBody>
      </p:sp>
      <p:sp>
        <p:nvSpPr>
          <p:cNvPr id="169" name="TextBox 168">
            <a:extLst>
              <a:ext uri="{FF2B5EF4-FFF2-40B4-BE49-F238E27FC236}">
                <a16:creationId xmlns:a16="http://schemas.microsoft.com/office/drawing/2014/main" id="{A80FDE44-2B18-D7B7-2EAB-AAF583055E79}"/>
              </a:ext>
            </a:extLst>
          </p:cNvPr>
          <p:cNvSpPr txBox="1"/>
          <p:nvPr/>
        </p:nvSpPr>
        <p:spPr>
          <a:xfrm>
            <a:off x="4191643" y="2686234"/>
            <a:ext cx="1001390"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SAP Analytics Cloud</a:t>
            </a:r>
            <a:endParaRPr lang="en-US" sz="600" dirty="0">
              <a:latin typeface="Source Sans Pro" panose="020B0503030403020204" pitchFamily="34" charset="0"/>
              <a:ea typeface="Source Sans Pro" panose="020B0503030403020204" pitchFamily="34" charset="0"/>
            </a:endParaRPr>
          </a:p>
        </p:txBody>
      </p:sp>
      <p:sp>
        <p:nvSpPr>
          <p:cNvPr id="170" name="TextBox 169">
            <a:extLst>
              <a:ext uri="{FF2B5EF4-FFF2-40B4-BE49-F238E27FC236}">
                <a16:creationId xmlns:a16="http://schemas.microsoft.com/office/drawing/2014/main" id="{BDE4A8BA-AE25-D6D5-8CB2-03EAF43593E1}"/>
              </a:ext>
            </a:extLst>
          </p:cNvPr>
          <p:cNvSpPr txBox="1"/>
          <p:nvPr/>
        </p:nvSpPr>
        <p:spPr>
          <a:xfrm>
            <a:off x="4203383" y="2831444"/>
            <a:ext cx="949921"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1 year</a:t>
            </a:r>
          </a:p>
        </p:txBody>
      </p:sp>
      <p:sp>
        <p:nvSpPr>
          <p:cNvPr id="171" name="TextBox 170">
            <a:extLst>
              <a:ext uri="{FF2B5EF4-FFF2-40B4-BE49-F238E27FC236}">
                <a16:creationId xmlns:a16="http://schemas.microsoft.com/office/drawing/2014/main" id="{4EC10972-A7FB-3E21-6260-1CDBE10CCF66}"/>
              </a:ext>
            </a:extLst>
          </p:cNvPr>
          <p:cNvSpPr txBox="1"/>
          <p:nvPr/>
        </p:nvSpPr>
        <p:spPr>
          <a:xfrm>
            <a:off x="5588836" y="2680351"/>
            <a:ext cx="1001390"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SAP Datasphere</a:t>
            </a:r>
            <a:endParaRPr lang="en-US" sz="600" dirty="0">
              <a:latin typeface="Source Sans Pro" panose="020B0503030403020204" pitchFamily="34" charset="0"/>
              <a:ea typeface="Source Sans Pro" panose="020B0503030403020204" pitchFamily="34" charset="0"/>
            </a:endParaRPr>
          </a:p>
        </p:txBody>
      </p:sp>
      <p:sp>
        <p:nvSpPr>
          <p:cNvPr id="172" name="TextBox 171">
            <a:extLst>
              <a:ext uri="{FF2B5EF4-FFF2-40B4-BE49-F238E27FC236}">
                <a16:creationId xmlns:a16="http://schemas.microsoft.com/office/drawing/2014/main" id="{70C5B001-6C18-7C5D-4B41-A72350267D7F}"/>
              </a:ext>
            </a:extLst>
          </p:cNvPr>
          <p:cNvSpPr txBox="1"/>
          <p:nvPr/>
        </p:nvSpPr>
        <p:spPr>
          <a:xfrm>
            <a:off x="5618169" y="2827474"/>
            <a:ext cx="949921"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1 year</a:t>
            </a:r>
          </a:p>
        </p:txBody>
      </p:sp>
      <p:sp>
        <p:nvSpPr>
          <p:cNvPr id="173" name="TextBox 172">
            <a:extLst>
              <a:ext uri="{FF2B5EF4-FFF2-40B4-BE49-F238E27FC236}">
                <a16:creationId xmlns:a16="http://schemas.microsoft.com/office/drawing/2014/main" id="{5F8CC9C5-AFDE-FC52-C08E-04D0F69DE146}"/>
              </a:ext>
            </a:extLst>
          </p:cNvPr>
          <p:cNvSpPr txBox="1"/>
          <p:nvPr/>
        </p:nvSpPr>
        <p:spPr>
          <a:xfrm>
            <a:off x="2771758" y="3162983"/>
            <a:ext cx="1027438"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SAP SuccessFactors</a:t>
            </a:r>
            <a:endParaRPr lang="en-US" sz="600" dirty="0">
              <a:latin typeface="Source Sans Pro" panose="020B0503030403020204" pitchFamily="34" charset="0"/>
              <a:ea typeface="Source Sans Pro" panose="020B0503030403020204" pitchFamily="34" charset="0"/>
            </a:endParaRPr>
          </a:p>
        </p:txBody>
      </p:sp>
      <p:sp>
        <p:nvSpPr>
          <p:cNvPr id="174" name="TextBox 173">
            <a:extLst>
              <a:ext uri="{FF2B5EF4-FFF2-40B4-BE49-F238E27FC236}">
                <a16:creationId xmlns:a16="http://schemas.microsoft.com/office/drawing/2014/main" id="{80017777-24CB-7B9D-D7B9-FE265554BF87}"/>
              </a:ext>
            </a:extLst>
          </p:cNvPr>
          <p:cNvSpPr txBox="1"/>
          <p:nvPr/>
        </p:nvSpPr>
        <p:spPr>
          <a:xfrm>
            <a:off x="2801433" y="3308926"/>
            <a:ext cx="978136"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6 months</a:t>
            </a:r>
          </a:p>
        </p:txBody>
      </p:sp>
      <p:sp>
        <p:nvSpPr>
          <p:cNvPr id="175" name="TextBox 174">
            <a:extLst>
              <a:ext uri="{FF2B5EF4-FFF2-40B4-BE49-F238E27FC236}">
                <a16:creationId xmlns:a16="http://schemas.microsoft.com/office/drawing/2014/main" id="{3432195F-5F3A-1B0F-F75B-F4B18C6C8D6A}"/>
              </a:ext>
            </a:extLst>
          </p:cNvPr>
          <p:cNvSpPr txBox="1"/>
          <p:nvPr/>
        </p:nvSpPr>
        <p:spPr>
          <a:xfrm>
            <a:off x="4174990" y="3161894"/>
            <a:ext cx="1027438"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Postman</a:t>
            </a:r>
            <a:endParaRPr lang="en-US" sz="600" dirty="0">
              <a:latin typeface="Source Sans Pro" panose="020B0503030403020204" pitchFamily="34" charset="0"/>
              <a:ea typeface="Source Sans Pro" panose="020B0503030403020204" pitchFamily="34" charset="0"/>
            </a:endParaRPr>
          </a:p>
        </p:txBody>
      </p:sp>
      <p:sp>
        <p:nvSpPr>
          <p:cNvPr id="176" name="TextBox 175">
            <a:extLst>
              <a:ext uri="{FF2B5EF4-FFF2-40B4-BE49-F238E27FC236}">
                <a16:creationId xmlns:a16="http://schemas.microsoft.com/office/drawing/2014/main" id="{3DB79278-8022-8311-F5F4-4037A53A7271}"/>
              </a:ext>
            </a:extLst>
          </p:cNvPr>
          <p:cNvSpPr txBox="1"/>
          <p:nvPr/>
        </p:nvSpPr>
        <p:spPr>
          <a:xfrm>
            <a:off x="4189496" y="3307839"/>
            <a:ext cx="978136"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6 months</a:t>
            </a:r>
          </a:p>
        </p:txBody>
      </p:sp>
      <p:sp>
        <p:nvSpPr>
          <p:cNvPr id="177" name="TextBox 176">
            <a:extLst>
              <a:ext uri="{FF2B5EF4-FFF2-40B4-BE49-F238E27FC236}">
                <a16:creationId xmlns:a16="http://schemas.microsoft.com/office/drawing/2014/main" id="{41068947-6C34-9507-65F6-DCAF38CA4F20}"/>
              </a:ext>
            </a:extLst>
          </p:cNvPr>
          <p:cNvSpPr txBox="1"/>
          <p:nvPr/>
        </p:nvSpPr>
        <p:spPr>
          <a:xfrm>
            <a:off x="5579410" y="3161398"/>
            <a:ext cx="1027438"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SoapUI</a:t>
            </a:r>
            <a:endParaRPr lang="en-US" sz="600" dirty="0">
              <a:latin typeface="Source Sans Pro" panose="020B0503030403020204" pitchFamily="34" charset="0"/>
              <a:ea typeface="Source Sans Pro" panose="020B0503030403020204" pitchFamily="34" charset="0"/>
            </a:endParaRPr>
          </a:p>
        </p:txBody>
      </p:sp>
      <p:sp>
        <p:nvSpPr>
          <p:cNvPr id="178" name="TextBox 177">
            <a:extLst>
              <a:ext uri="{FF2B5EF4-FFF2-40B4-BE49-F238E27FC236}">
                <a16:creationId xmlns:a16="http://schemas.microsoft.com/office/drawing/2014/main" id="{EABF45A0-ECF4-5B01-5529-9E850F9D5F20}"/>
              </a:ext>
            </a:extLst>
          </p:cNvPr>
          <p:cNvSpPr txBox="1"/>
          <p:nvPr/>
        </p:nvSpPr>
        <p:spPr>
          <a:xfrm>
            <a:off x="5605363" y="3312253"/>
            <a:ext cx="978136"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6 months</a:t>
            </a:r>
          </a:p>
        </p:txBody>
      </p:sp>
      <p:sp>
        <p:nvSpPr>
          <p:cNvPr id="179" name="TextBox 178">
            <a:extLst>
              <a:ext uri="{FF2B5EF4-FFF2-40B4-BE49-F238E27FC236}">
                <a16:creationId xmlns:a16="http://schemas.microsoft.com/office/drawing/2014/main" id="{82BEB748-D361-BC27-6A2F-C1A8C6692511}"/>
              </a:ext>
            </a:extLst>
          </p:cNvPr>
          <p:cNvSpPr txBox="1"/>
          <p:nvPr/>
        </p:nvSpPr>
        <p:spPr>
          <a:xfrm>
            <a:off x="2776782" y="3640456"/>
            <a:ext cx="1027438"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R-Visualization</a:t>
            </a:r>
            <a:endParaRPr lang="en-US" sz="600" dirty="0">
              <a:latin typeface="Source Sans Pro" panose="020B0503030403020204" pitchFamily="34" charset="0"/>
              <a:ea typeface="Source Sans Pro" panose="020B0503030403020204" pitchFamily="34" charset="0"/>
            </a:endParaRPr>
          </a:p>
        </p:txBody>
      </p:sp>
      <p:sp>
        <p:nvSpPr>
          <p:cNvPr id="180" name="TextBox 179">
            <a:extLst>
              <a:ext uri="{FF2B5EF4-FFF2-40B4-BE49-F238E27FC236}">
                <a16:creationId xmlns:a16="http://schemas.microsoft.com/office/drawing/2014/main" id="{9E471033-E90E-4417-9E85-0429ECF77977}"/>
              </a:ext>
            </a:extLst>
          </p:cNvPr>
          <p:cNvSpPr txBox="1"/>
          <p:nvPr/>
        </p:nvSpPr>
        <p:spPr>
          <a:xfrm>
            <a:off x="2794352" y="3787033"/>
            <a:ext cx="978136"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3 months</a:t>
            </a:r>
          </a:p>
        </p:txBody>
      </p:sp>
      <p:sp>
        <p:nvSpPr>
          <p:cNvPr id="181" name="TextBox 180">
            <a:extLst>
              <a:ext uri="{FF2B5EF4-FFF2-40B4-BE49-F238E27FC236}">
                <a16:creationId xmlns:a16="http://schemas.microsoft.com/office/drawing/2014/main" id="{B27ADE8F-0F64-1FE4-09BB-9DF8811A0DAA}"/>
              </a:ext>
            </a:extLst>
          </p:cNvPr>
          <p:cNvSpPr txBox="1"/>
          <p:nvPr/>
        </p:nvSpPr>
        <p:spPr>
          <a:xfrm>
            <a:off x="4131601" y="3645270"/>
            <a:ext cx="1103479"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Microsoft PowerApps</a:t>
            </a:r>
            <a:endParaRPr lang="en-US" sz="600" dirty="0">
              <a:latin typeface="Source Sans Pro" panose="020B0503030403020204" pitchFamily="34" charset="0"/>
              <a:ea typeface="Source Sans Pro" panose="020B0503030403020204" pitchFamily="34" charset="0"/>
            </a:endParaRPr>
          </a:p>
        </p:txBody>
      </p:sp>
      <p:sp>
        <p:nvSpPr>
          <p:cNvPr id="182" name="TextBox 181">
            <a:extLst>
              <a:ext uri="{FF2B5EF4-FFF2-40B4-BE49-F238E27FC236}">
                <a16:creationId xmlns:a16="http://schemas.microsoft.com/office/drawing/2014/main" id="{19B13C27-C2CA-C6AC-93B7-9188480BDB7A}"/>
              </a:ext>
            </a:extLst>
          </p:cNvPr>
          <p:cNvSpPr txBox="1"/>
          <p:nvPr/>
        </p:nvSpPr>
        <p:spPr>
          <a:xfrm>
            <a:off x="4201828" y="3782325"/>
            <a:ext cx="978136"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3 months</a:t>
            </a:r>
          </a:p>
        </p:txBody>
      </p:sp>
      <p:sp>
        <p:nvSpPr>
          <p:cNvPr id="183" name="TextBox 182">
            <a:extLst>
              <a:ext uri="{FF2B5EF4-FFF2-40B4-BE49-F238E27FC236}">
                <a16:creationId xmlns:a16="http://schemas.microsoft.com/office/drawing/2014/main" id="{7AF681B3-CDAB-2760-9842-98D380C2E85D}"/>
              </a:ext>
            </a:extLst>
          </p:cNvPr>
          <p:cNvSpPr txBox="1"/>
          <p:nvPr/>
        </p:nvSpPr>
        <p:spPr>
          <a:xfrm>
            <a:off x="5578826" y="3642822"/>
            <a:ext cx="1027438"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Tableau</a:t>
            </a:r>
            <a:endParaRPr lang="en-US" sz="600" dirty="0">
              <a:latin typeface="Source Sans Pro" panose="020B0503030403020204" pitchFamily="34" charset="0"/>
              <a:ea typeface="Source Sans Pro" panose="020B0503030403020204" pitchFamily="34" charset="0"/>
            </a:endParaRPr>
          </a:p>
        </p:txBody>
      </p:sp>
      <p:sp>
        <p:nvSpPr>
          <p:cNvPr id="184" name="TextBox 183">
            <a:extLst>
              <a:ext uri="{FF2B5EF4-FFF2-40B4-BE49-F238E27FC236}">
                <a16:creationId xmlns:a16="http://schemas.microsoft.com/office/drawing/2014/main" id="{9EE0860C-8487-ADF2-56CC-8066699D1CC0}"/>
              </a:ext>
            </a:extLst>
          </p:cNvPr>
          <p:cNvSpPr txBox="1"/>
          <p:nvPr/>
        </p:nvSpPr>
        <p:spPr>
          <a:xfrm>
            <a:off x="5605363" y="3788856"/>
            <a:ext cx="978136"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3 months</a:t>
            </a:r>
          </a:p>
        </p:txBody>
      </p:sp>
      <p:sp>
        <p:nvSpPr>
          <p:cNvPr id="185" name="TextBox 184">
            <a:extLst>
              <a:ext uri="{FF2B5EF4-FFF2-40B4-BE49-F238E27FC236}">
                <a16:creationId xmlns:a16="http://schemas.microsoft.com/office/drawing/2014/main" id="{9C3ED5E5-DA3E-3396-5ED9-8A36B5A51725}"/>
              </a:ext>
            </a:extLst>
          </p:cNvPr>
          <p:cNvSpPr txBox="1"/>
          <p:nvPr/>
        </p:nvSpPr>
        <p:spPr>
          <a:xfrm>
            <a:off x="2762891" y="4112715"/>
            <a:ext cx="1027438"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HTML</a:t>
            </a:r>
            <a:endParaRPr lang="en-US" sz="600" dirty="0">
              <a:latin typeface="Source Sans Pro" panose="020B0503030403020204" pitchFamily="34" charset="0"/>
              <a:ea typeface="Source Sans Pro" panose="020B0503030403020204" pitchFamily="34" charset="0"/>
            </a:endParaRPr>
          </a:p>
        </p:txBody>
      </p:sp>
      <p:sp>
        <p:nvSpPr>
          <p:cNvPr id="186" name="TextBox 185">
            <a:extLst>
              <a:ext uri="{FF2B5EF4-FFF2-40B4-BE49-F238E27FC236}">
                <a16:creationId xmlns:a16="http://schemas.microsoft.com/office/drawing/2014/main" id="{010BD6A1-6C4D-A80C-359F-9AB75F1C2B41}"/>
              </a:ext>
            </a:extLst>
          </p:cNvPr>
          <p:cNvSpPr txBox="1"/>
          <p:nvPr/>
        </p:nvSpPr>
        <p:spPr>
          <a:xfrm>
            <a:off x="2792637" y="4258660"/>
            <a:ext cx="978136"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3 months</a:t>
            </a:r>
          </a:p>
        </p:txBody>
      </p:sp>
      <p:sp>
        <p:nvSpPr>
          <p:cNvPr id="187" name="TextBox 186">
            <a:extLst>
              <a:ext uri="{FF2B5EF4-FFF2-40B4-BE49-F238E27FC236}">
                <a16:creationId xmlns:a16="http://schemas.microsoft.com/office/drawing/2014/main" id="{C15FAC4C-AF51-6A28-677C-62C930872745}"/>
              </a:ext>
            </a:extLst>
          </p:cNvPr>
          <p:cNvSpPr txBox="1"/>
          <p:nvPr/>
        </p:nvSpPr>
        <p:spPr>
          <a:xfrm>
            <a:off x="4161535" y="4116756"/>
            <a:ext cx="1027438"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CSS</a:t>
            </a:r>
            <a:endParaRPr lang="en-US" sz="600" dirty="0">
              <a:latin typeface="Source Sans Pro" panose="020B0503030403020204" pitchFamily="34" charset="0"/>
              <a:ea typeface="Source Sans Pro" panose="020B0503030403020204" pitchFamily="34" charset="0"/>
            </a:endParaRPr>
          </a:p>
        </p:txBody>
      </p:sp>
      <p:sp>
        <p:nvSpPr>
          <p:cNvPr id="188" name="TextBox 187">
            <a:extLst>
              <a:ext uri="{FF2B5EF4-FFF2-40B4-BE49-F238E27FC236}">
                <a16:creationId xmlns:a16="http://schemas.microsoft.com/office/drawing/2014/main" id="{607D114A-E885-DC43-3970-F04180678E30}"/>
              </a:ext>
            </a:extLst>
          </p:cNvPr>
          <p:cNvSpPr txBox="1"/>
          <p:nvPr/>
        </p:nvSpPr>
        <p:spPr>
          <a:xfrm>
            <a:off x="4201441" y="4260161"/>
            <a:ext cx="978136"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3 months</a:t>
            </a:r>
          </a:p>
        </p:txBody>
      </p:sp>
      <p:sp>
        <p:nvSpPr>
          <p:cNvPr id="189" name="TextBox 188">
            <a:extLst>
              <a:ext uri="{FF2B5EF4-FFF2-40B4-BE49-F238E27FC236}">
                <a16:creationId xmlns:a16="http://schemas.microsoft.com/office/drawing/2014/main" id="{C137B26B-7A3A-460B-4FF0-4952D23AB927}"/>
              </a:ext>
            </a:extLst>
          </p:cNvPr>
          <p:cNvSpPr txBox="1"/>
          <p:nvPr/>
        </p:nvSpPr>
        <p:spPr>
          <a:xfrm>
            <a:off x="5578826" y="4113332"/>
            <a:ext cx="1027438" cy="200055"/>
          </a:xfrm>
          <a:prstGeom prst="rect">
            <a:avLst/>
          </a:prstGeom>
          <a:noFill/>
        </p:spPr>
        <p:txBody>
          <a:bodyPr wrap="square" rtlCol="0">
            <a:spAutoFit/>
          </a:bodyPr>
          <a:lstStyle/>
          <a:p>
            <a:pPr algn="ctr"/>
            <a:r>
              <a:rPr lang="en-US" sz="700" dirty="0">
                <a:latin typeface="Source Sans Pro" panose="020B0503030403020204" pitchFamily="34" charset="0"/>
                <a:ea typeface="Source Sans Pro" panose="020B0503030403020204" pitchFamily="34" charset="0"/>
              </a:rPr>
              <a:t>JavaScript</a:t>
            </a:r>
            <a:endParaRPr lang="en-US" sz="600" dirty="0">
              <a:latin typeface="Source Sans Pro" panose="020B0503030403020204" pitchFamily="34" charset="0"/>
              <a:ea typeface="Source Sans Pro" panose="020B0503030403020204" pitchFamily="34" charset="0"/>
            </a:endParaRPr>
          </a:p>
        </p:txBody>
      </p:sp>
      <p:sp>
        <p:nvSpPr>
          <p:cNvPr id="190" name="TextBox 189">
            <a:extLst>
              <a:ext uri="{FF2B5EF4-FFF2-40B4-BE49-F238E27FC236}">
                <a16:creationId xmlns:a16="http://schemas.microsoft.com/office/drawing/2014/main" id="{311C2268-9AB1-764C-A91E-693D0321BD19}"/>
              </a:ext>
            </a:extLst>
          </p:cNvPr>
          <p:cNvSpPr txBox="1"/>
          <p:nvPr/>
        </p:nvSpPr>
        <p:spPr>
          <a:xfrm>
            <a:off x="5605363" y="4258660"/>
            <a:ext cx="978136" cy="215444"/>
          </a:xfrm>
          <a:prstGeom prst="rect">
            <a:avLst/>
          </a:prstGeom>
          <a:noFill/>
        </p:spPr>
        <p:txBody>
          <a:bodyPr wrap="square" rtlCol="0">
            <a:spAutoFit/>
          </a:bodyPr>
          <a:lstStyle/>
          <a:p>
            <a:pPr algn="ctr"/>
            <a:r>
              <a:rPr lang="en-US" sz="800" dirty="0">
                <a:latin typeface="Source Sans Pro Light" panose="020B0403030403020204" pitchFamily="34" charset="0"/>
                <a:ea typeface="Source Sans Pro Light" panose="020B0403030403020204" pitchFamily="34" charset="0"/>
              </a:rPr>
              <a:t>3 months</a:t>
            </a:r>
          </a:p>
        </p:txBody>
      </p:sp>
      <p:sp>
        <p:nvSpPr>
          <p:cNvPr id="27" name="TextBox 26">
            <a:extLst>
              <a:ext uri="{FF2B5EF4-FFF2-40B4-BE49-F238E27FC236}">
                <a16:creationId xmlns:a16="http://schemas.microsoft.com/office/drawing/2014/main" id="{B8C1FA6F-17CA-3D08-F5E4-2C8B834AC665}"/>
              </a:ext>
            </a:extLst>
          </p:cNvPr>
          <p:cNvSpPr txBox="1"/>
          <p:nvPr/>
        </p:nvSpPr>
        <p:spPr>
          <a:xfrm>
            <a:off x="428960" y="4632000"/>
            <a:ext cx="1644101" cy="246221"/>
          </a:xfrm>
          <a:prstGeom prst="rect">
            <a:avLst/>
          </a:prstGeom>
          <a:noFill/>
        </p:spPr>
        <p:txBody>
          <a:bodyPr wrap="square" rtlCol="0">
            <a:spAutoFit/>
          </a:bodyPr>
          <a:lstStyle/>
          <a:p>
            <a:r>
              <a:rPr lang="en-US" sz="1000" dirty="0">
                <a:solidFill>
                  <a:srgbClr val="04090F"/>
                </a:solidFill>
                <a:latin typeface="Source Sans Pro Light" panose="020B0403030403020204" pitchFamily="34" charset="0"/>
                <a:ea typeface="Source Sans Pro Light" panose="020B0403030403020204" pitchFamily="34" charset="0"/>
              </a:rPr>
              <a:t>dzianis-zmushka-81173a18a</a:t>
            </a:r>
          </a:p>
        </p:txBody>
      </p:sp>
      <p:sp>
        <p:nvSpPr>
          <p:cNvPr id="28" name="Rectangle 27">
            <a:hlinkClick r:id="rId32"/>
            <a:extLst>
              <a:ext uri="{FF2B5EF4-FFF2-40B4-BE49-F238E27FC236}">
                <a16:creationId xmlns:a16="http://schemas.microsoft.com/office/drawing/2014/main" id="{A7D807FB-0297-66C1-39E1-02FBD889C0C4}"/>
              </a:ext>
            </a:extLst>
          </p:cNvPr>
          <p:cNvSpPr/>
          <p:nvPr/>
        </p:nvSpPr>
        <p:spPr>
          <a:xfrm>
            <a:off x="126054" y="4599482"/>
            <a:ext cx="1876426" cy="3097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A black circle with white text on it&#10;&#10;Description automatically generated">
            <a:extLst>
              <a:ext uri="{FF2B5EF4-FFF2-40B4-BE49-F238E27FC236}">
                <a16:creationId xmlns:a16="http://schemas.microsoft.com/office/drawing/2014/main" id="{7593727D-3C1C-1CE3-9980-F4AC42A9D734}"/>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72127" y="4633676"/>
            <a:ext cx="252000" cy="252000"/>
          </a:xfrm>
          <a:prstGeom prst="rect">
            <a:avLst/>
          </a:prstGeom>
        </p:spPr>
      </p:pic>
      <p:sp>
        <p:nvSpPr>
          <p:cNvPr id="40" name="TextBox 39">
            <a:extLst>
              <a:ext uri="{FF2B5EF4-FFF2-40B4-BE49-F238E27FC236}">
                <a16:creationId xmlns:a16="http://schemas.microsoft.com/office/drawing/2014/main" id="{0B86D26F-F8CB-81C6-EA46-E4264EF6916E}"/>
              </a:ext>
            </a:extLst>
          </p:cNvPr>
          <p:cNvSpPr txBox="1"/>
          <p:nvPr/>
        </p:nvSpPr>
        <p:spPr>
          <a:xfrm>
            <a:off x="2391664" y="4857875"/>
            <a:ext cx="2377440" cy="307777"/>
          </a:xfrm>
          <a:prstGeom prst="rect">
            <a:avLst/>
          </a:prstGeom>
          <a:noFill/>
        </p:spPr>
        <p:txBody>
          <a:bodyPr wrap="square" rtlCol="0">
            <a:spAutoFit/>
          </a:bodyPr>
          <a:lstStyle/>
          <a:p>
            <a:r>
              <a:rPr lang="en-US" sz="1400" dirty="0">
                <a:solidFill>
                  <a:srgbClr val="156383"/>
                </a:solidFill>
                <a:latin typeface="Source Sans Pro SemiBold" panose="020B0603030403020204" pitchFamily="34" charset="0"/>
                <a:ea typeface="Source Sans Pro SemiBold" panose="020B0603030403020204" pitchFamily="34" charset="0"/>
              </a:rPr>
              <a:t>STRONG AREAS</a:t>
            </a:r>
          </a:p>
        </p:txBody>
      </p:sp>
      <p:sp>
        <p:nvSpPr>
          <p:cNvPr id="41" name="Rectangle: Rounded Corners 40">
            <a:extLst>
              <a:ext uri="{FF2B5EF4-FFF2-40B4-BE49-F238E27FC236}">
                <a16:creationId xmlns:a16="http://schemas.microsoft.com/office/drawing/2014/main" id="{83580DA7-8215-BCD8-7539-2DE8CCBFF728}"/>
              </a:ext>
            </a:extLst>
          </p:cNvPr>
          <p:cNvSpPr/>
          <p:nvPr/>
        </p:nvSpPr>
        <p:spPr>
          <a:xfrm>
            <a:off x="2494793" y="5306980"/>
            <a:ext cx="1947667"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FB0FCA96-0FD1-98B6-75A8-85E7E38E895A}"/>
              </a:ext>
            </a:extLst>
          </p:cNvPr>
          <p:cNvSpPr/>
          <p:nvPr/>
        </p:nvSpPr>
        <p:spPr>
          <a:xfrm>
            <a:off x="4620192" y="5306980"/>
            <a:ext cx="1947667"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E661D239-5170-FEB5-C45C-B3B518658CD2}"/>
              </a:ext>
            </a:extLst>
          </p:cNvPr>
          <p:cNvSpPr/>
          <p:nvPr/>
        </p:nvSpPr>
        <p:spPr>
          <a:xfrm>
            <a:off x="2494793" y="5807445"/>
            <a:ext cx="1947667"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76222F55-8AE0-A1C0-3EF6-7ECF7EB8969E}"/>
              </a:ext>
            </a:extLst>
          </p:cNvPr>
          <p:cNvSpPr/>
          <p:nvPr/>
        </p:nvSpPr>
        <p:spPr>
          <a:xfrm>
            <a:off x="4620192" y="5799246"/>
            <a:ext cx="1947667"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76336B8-89CD-364C-3BB0-D05804583830}"/>
              </a:ext>
            </a:extLst>
          </p:cNvPr>
          <p:cNvSpPr/>
          <p:nvPr/>
        </p:nvSpPr>
        <p:spPr>
          <a:xfrm>
            <a:off x="2492730" y="6306905"/>
            <a:ext cx="1947667"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27309394-72A2-F1BE-9537-3381E70BCD16}"/>
              </a:ext>
            </a:extLst>
          </p:cNvPr>
          <p:cNvSpPr/>
          <p:nvPr/>
        </p:nvSpPr>
        <p:spPr>
          <a:xfrm>
            <a:off x="4617829" y="6301730"/>
            <a:ext cx="1947667"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C25074E3-709F-4D64-0579-241D980213E1}"/>
              </a:ext>
            </a:extLst>
          </p:cNvPr>
          <p:cNvSpPr txBox="1"/>
          <p:nvPr/>
        </p:nvSpPr>
        <p:spPr>
          <a:xfrm>
            <a:off x="2381504" y="7022001"/>
            <a:ext cx="2377440" cy="307777"/>
          </a:xfrm>
          <a:prstGeom prst="rect">
            <a:avLst/>
          </a:prstGeom>
          <a:noFill/>
        </p:spPr>
        <p:txBody>
          <a:bodyPr wrap="square" rtlCol="0">
            <a:spAutoFit/>
          </a:bodyPr>
          <a:lstStyle/>
          <a:p>
            <a:r>
              <a:rPr lang="en-US" sz="1400" dirty="0">
                <a:solidFill>
                  <a:srgbClr val="156383"/>
                </a:solidFill>
                <a:latin typeface="Source Sans Pro SemiBold" panose="020B0603030403020204" pitchFamily="34" charset="0"/>
                <a:ea typeface="Source Sans Pro SemiBold" panose="020B0603030403020204" pitchFamily="34" charset="0"/>
              </a:rPr>
              <a:t>SOFT SKILLS</a:t>
            </a:r>
          </a:p>
        </p:txBody>
      </p:sp>
      <p:sp>
        <p:nvSpPr>
          <p:cNvPr id="48" name="TextBox 47">
            <a:extLst>
              <a:ext uri="{FF2B5EF4-FFF2-40B4-BE49-F238E27FC236}">
                <a16:creationId xmlns:a16="http://schemas.microsoft.com/office/drawing/2014/main" id="{18532827-41BB-058D-0B28-1409A42A7D74}"/>
              </a:ext>
            </a:extLst>
          </p:cNvPr>
          <p:cNvSpPr txBox="1"/>
          <p:nvPr/>
        </p:nvSpPr>
        <p:spPr>
          <a:xfrm>
            <a:off x="2378964" y="8629144"/>
            <a:ext cx="2377440" cy="307777"/>
          </a:xfrm>
          <a:prstGeom prst="rect">
            <a:avLst/>
          </a:prstGeom>
          <a:noFill/>
        </p:spPr>
        <p:txBody>
          <a:bodyPr wrap="square" rtlCol="0">
            <a:spAutoFit/>
          </a:bodyPr>
          <a:lstStyle/>
          <a:p>
            <a:r>
              <a:rPr lang="en-US" sz="1400" dirty="0">
                <a:solidFill>
                  <a:srgbClr val="156383"/>
                </a:solidFill>
                <a:latin typeface="Source Sans Pro SemiBold" panose="020B0603030403020204" pitchFamily="34" charset="0"/>
                <a:ea typeface="Source Sans Pro SemiBold" panose="020B0603030403020204" pitchFamily="34" charset="0"/>
              </a:rPr>
              <a:t>HOBBIES</a:t>
            </a:r>
          </a:p>
        </p:txBody>
      </p:sp>
      <p:sp>
        <p:nvSpPr>
          <p:cNvPr id="49" name="Rectangle: Rounded Corners 48">
            <a:extLst>
              <a:ext uri="{FF2B5EF4-FFF2-40B4-BE49-F238E27FC236}">
                <a16:creationId xmlns:a16="http://schemas.microsoft.com/office/drawing/2014/main" id="{F853431D-84C9-AEF8-6ED7-E5889CB87901}"/>
              </a:ext>
            </a:extLst>
          </p:cNvPr>
          <p:cNvSpPr/>
          <p:nvPr/>
        </p:nvSpPr>
        <p:spPr>
          <a:xfrm>
            <a:off x="2486468" y="9037198"/>
            <a:ext cx="900000" cy="65464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B7BA733F-BF45-5888-E6AB-26A067B468EA}"/>
              </a:ext>
            </a:extLst>
          </p:cNvPr>
          <p:cNvSpPr/>
          <p:nvPr/>
        </p:nvSpPr>
        <p:spPr>
          <a:xfrm>
            <a:off x="3542644" y="9037198"/>
            <a:ext cx="900000" cy="65464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5646CC15-C243-1E3F-1854-E38DF3F1066D}"/>
              </a:ext>
            </a:extLst>
          </p:cNvPr>
          <p:cNvSpPr/>
          <p:nvPr/>
        </p:nvSpPr>
        <p:spPr>
          <a:xfrm>
            <a:off x="4617829" y="9032678"/>
            <a:ext cx="900000" cy="65464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BBFB7B7D-4EA1-0E30-EB7C-8653F518BBD7}"/>
              </a:ext>
            </a:extLst>
          </p:cNvPr>
          <p:cNvSpPr/>
          <p:nvPr/>
        </p:nvSpPr>
        <p:spPr>
          <a:xfrm>
            <a:off x="5667859" y="9032678"/>
            <a:ext cx="900000" cy="65464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descr="A black and white image of a football ball&#10;&#10;Description automatically generated">
            <a:extLst>
              <a:ext uri="{FF2B5EF4-FFF2-40B4-BE49-F238E27FC236}">
                <a16:creationId xmlns:a16="http://schemas.microsoft.com/office/drawing/2014/main" id="{2FB7551D-7552-60A1-399D-EEBB7A12D019}"/>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757938" y="9113887"/>
            <a:ext cx="360000" cy="360000"/>
          </a:xfrm>
          <a:prstGeom prst="rect">
            <a:avLst/>
          </a:prstGeom>
        </p:spPr>
      </p:pic>
      <p:pic>
        <p:nvPicPr>
          <p:cNvPr id="66" name="Picture 65" descr="A black music note on a black background&#10;&#10;Description automatically generated">
            <a:extLst>
              <a:ext uri="{FF2B5EF4-FFF2-40B4-BE49-F238E27FC236}">
                <a16:creationId xmlns:a16="http://schemas.microsoft.com/office/drawing/2014/main" id="{CF751A66-51DE-DEF6-DF11-300C3F8C9AC3}"/>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811133" y="9115554"/>
            <a:ext cx="360000" cy="360000"/>
          </a:xfrm>
          <a:prstGeom prst="rect">
            <a:avLst/>
          </a:prstGeom>
        </p:spPr>
      </p:pic>
      <p:pic>
        <p:nvPicPr>
          <p:cNvPr id="68" name="Picture 67" descr="A black book with a black background&#10;&#10;Description automatically generated">
            <a:extLst>
              <a:ext uri="{FF2B5EF4-FFF2-40B4-BE49-F238E27FC236}">
                <a16:creationId xmlns:a16="http://schemas.microsoft.com/office/drawing/2014/main" id="{F19C0745-EF08-A1A2-E1E3-177543AB5898}"/>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4872858" y="9081589"/>
            <a:ext cx="396000" cy="396000"/>
          </a:xfrm>
          <a:prstGeom prst="rect">
            <a:avLst/>
          </a:prstGeom>
        </p:spPr>
      </p:pic>
      <p:pic>
        <p:nvPicPr>
          <p:cNvPr id="70" name="Picture 69" descr="A person swimming in water&#10;&#10;Description automatically generated">
            <a:extLst>
              <a:ext uri="{FF2B5EF4-FFF2-40B4-BE49-F238E27FC236}">
                <a16:creationId xmlns:a16="http://schemas.microsoft.com/office/drawing/2014/main" id="{DB85356C-9A67-EC22-682E-CEEDC314076B}"/>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5930239" y="9091847"/>
            <a:ext cx="396000" cy="396000"/>
          </a:xfrm>
          <a:prstGeom prst="rect">
            <a:avLst/>
          </a:prstGeom>
        </p:spPr>
      </p:pic>
      <p:sp>
        <p:nvSpPr>
          <p:cNvPr id="71" name="TextBox 70">
            <a:extLst>
              <a:ext uri="{FF2B5EF4-FFF2-40B4-BE49-F238E27FC236}">
                <a16:creationId xmlns:a16="http://schemas.microsoft.com/office/drawing/2014/main" id="{3762FFDF-AF01-3EA1-6DF3-DDF3DBBFC198}"/>
              </a:ext>
            </a:extLst>
          </p:cNvPr>
          <p:cNvSpPr txBox="1"/>
          <p:nvPr/>
        </p:nvSpPr>
        <p:spPr>
          <a:xfrm>
            <a:off x="2480371" y="9479359"/>
            <a:ext cx="900000" cy="215444"/>
          </a:xfrm>
          <a:prstGeom prst="rect">
            <a:avLst/>
          </a:prstGeom>
          <a:noFill/>
        </p:spPr>
        <p:txBody>
          <a:bodyPr wrap="square" rtlCol="0">
            <a:spAutoFit/>
          </a:bodyPr>
          <a:lstStyle/>
          <a:p>
            <a:pPr algn="ctr"/>
            <a:r>
              <a:rPr lang="en-US" sz="800" dirty="0">
                <a:solidFill>
                  <a:srgbClr val="04090F"/>
                </a:solidFill>
                <a:latin typeface="Source Sans Pro" panose="020B0503030403020204" pitchFamily="34" charset="0"/>
                <a:ea typeface="Source Sans Pro" panose="020B0503030403020204" pitchFamily="34" charset="0"/>
              </a:rPr>
              <a:t>Soccer</a:t>
            </a:r>
            <a:endParaRPr lang="en-US" sz="900" dirty="0">
              <a:solidFill>
                <a:srgbClr val="04090F"/>
              </a:solidFill>
              <a:latin typeface="Source Sans Pro" panose="020B0503030403020204" pitchFamily="34" charset="0"/>
              <a:ea typeface="Source Sans Pro" panose="020B0503030403020204" pitchFamily="34" charset="0"/>
            </a:endParaRPr>
          </a:p>
        </p:txBody>
      </p:sp>
      <p:sp>
        <p:nvSpPr>
          <p:cNvPr id="72" name="TextBox 71">
            <a:extLst>
              <a:ext uri="{FF2B5EF4-FFF2-40B4-BE49-F238E27FC236}">
                <a16:creationId xmlns:a16="http://schemas.microsoft.com/office/drawing/2014/main" id="{C24EC63D-7BB9-6F1C-32E2-77579FB17543}"/>
              </a:ext>
            </a:extLst>
          </p:cNvPr>
          <p:cNvSpPr txBox="1"/>
          <p:nvPr/>
        </p:nvSpPr>
        <p:spPr>
          <a:xfrm>
            <a:off x="3513378" y="9471739"/>
            <a:ext cx="977540" cy="215444"/>
          </a:xfrm>
          <a:prstGeom prst="rect">
            <a:avLst/>
          </a:prstGeom>
          <a:noFill/>
        </p:spPr>
        <p:txBody>
          <a:bodyPr wrap="square" rtlCol="0">
            <a:spAutoFit/>
          </a:bodyPr>
          <a:lstStyle/>
          <a:p>
            <a:pPr algn="ctr"/>
            <a:r>
              <a:rPr lang="en-US" sz="800" dirty="0">
                <a:solidFill>
                  <a:srgbClr val="04090F"/>
                </a:solidFill>
                <a:latin typeface="Source Sans Pro" panose="020B0503030403020204" pitchFamily="34" charset="0"/>
                <a:ea typeface="Source Sans Pro" panose="020B0503030403020204" pitchFamily="34" charset="0"/>
              </a:rPr>
              <a:t>Music Production</a:t>
            </a:r>
            <a:endParaRPr lang="en-US" sz="900" dirty="0">
              <a:solidFill>
                <a:srgbClr val="04090F"/>
              </a:solidFill>
              <a:latin typeface="Source Sans Pro" panose="020B0503030403020204" pitchFamily="34" charset="0"/>
              <a:ea typeface="Source Sans Pro" panose="020B0503030403020204" pitchFamily="34" charset="0"/>
            </a:endParaRPr>
          </a:p>
        </p:txBody>
      </p:sp>
      <p:sp>
        <p:nvSpPr>
          <p:cNvPr id="74" name="TextBox 73">
            <a:extLst>
              <a:ext uri="{FF2B5EF4-FFF2-40B4-BE49-F238E27FC236}">
                <a16:creationId xmlns:a16="http://schemas.microsoft.com/office/drawing/2014/main" id="{565F9E52-38B1-6B30-E994-2D98802E06A1}"/>
              </a:ext>
            </a:extLst>
          </p:cNvPr>
          <p:cNvSpPr txBox="1"/>
          <p:nvPr/>
        </p:nvSpPr>
        <p:spPr>
          <a:xfrm>
            <a:off x="4611732" y="9478302"/>
            <a:ext cx="900000" cy="215444"/>
          </a:xfrm>
          <a:prstGeom prst="rect">
            <a:avLst/>
          </a:prstGeom>
          <a:noFill/>
        </p:spPr>
        <p:txBody>
          <a:bodyPr wrap="square" rtlCol="0">
            <a:spAutoFit/>
          </a:bodyPr>
          <a:lstStyle/>
          <a:p>
            <a:pPr algn="ctr"/>
            <a:r>
              <a:rPr lang="en-US" sz="800" dirty="0">
                <a:solidFill>
                  <a:srgbClr val="04090F"/>
                </a:solidFill>
                <a:latin typeface="Source Sans Pro" panose="020B0503030403020204" pitchFamily="34" charset="0"/>
                <a:ea typeface="Source Sans Pro" panose="020B0503030403020204" pitchFamily="34" charset="0"/>
              </a:rPr>
              <a:t>Reading</a:t>
            </a:r>
            <a:endParaRPr lang="en-US" sz="900" dirty="0">
              <a:solidFill>
                <a:srgbClr val="04090F"/>
              </a:solidFill>
              <a:latin typeface="Source Sans Pro" panose="020B0503030403020204" pitchFamily="34" charset="0"/>
              <a:ea typeface="Source Sans Pro" panose="020B0503030403020204" pitchFamily="34" charset="0"/>
            </a:endParaRPr>
          </a:p>
        </p:txBody>
      </p:sp>
      <p:sp>
        <p:nvSpPr>
          <p:cNvPr id="76" name="TextBox 75">
            <a:extLst>
              <a:ext uri="{FF2B5EF4-FFF2-40B4-BE49-F238E27FC236}">
                <a16:creationId xmlns:a16="http://schemas.microsoft.com/office/drawing/2014/main" id="{637590BD-3FBB-0B23-695C-51289C66510C}"/>
              </a:ext>
            </a:extLst>
          </p:cNvPr>
          <p:cNvSpPr txBox="1"/>
          <p:nvPr/>
        </p:nvSpPr>
        <p:spPr>
          <a:xfrm>
            <a:off x="5640166" y="9475318"/>
            <a:ext cx="952161" cy="215444"/>
          </a:xfrm>
          <a:prstGeom prst="rect">
            <a:avLst/>
          </a:prstGeom>
          <a:noFill/>
        </p:spPr>
        <p:txBody>
          <a:bodyPr wrap="square" rtlCol="0">
            <a:spAutoFit/>
          </a:bodyPr>
          <a:lstStyle/>
          <a:p>
            <a:pPr algn="ctr"/>
            <a:r>
              <a:rPr lang="en-US" sz="800" dirty="0">
                <a:solidFill>
                  <a:srgbClr val="04090F"/>
                </a:solidFill>
                <a:latin typeface="Source Sans Pro" panose="020B0503030403020204" pitchFamily="34" charset="0"/>
                <a:ea typeface="Source Sans Pro" panose="020B0503030403020204" pitchFamily="34" charset="0"/>
              </a:rPr>
              <a:t>Swimming &amp; SPA</a:t>
            </a:r>
            <a:endParaRPr lang="en-US" sz="900" dirty="0">
              <a:solidFill>
                <a:srgbClr val="04090F"/>
              </a:solidFill>
              <a:latin typeface="Source Sans Pro" panose="020B0503030403020204" pitchFamily="34" charset="0"/>
              <a:ea typeface="Source Sans Pro" panose="020B0503030403020204" pitchFamily="34" charset="0"/>
            </a:endParaRPr>
          </a:p>
        </p:txBody>
      </p:sp>
      <p:sp>
        <p:nvSpPr>
          <p:cNvPr id="78" name="Rectangle: Rounded Corners 77">
            <a:extLst>
              <a:ext uri="{FF2B5EF4-FFF2-40B4-BE49-F238E27FC236}">
                <a16:creationId xmlns:a16="http://schemas.microsoft.com/office/drawing/2014/main" id="{1CE95F47-D4C4-7E10-E9B1-4CB68FCE2AB3}"/>
              </a:ext>
            </a:extLst>
          </p:cNvPr>
          <p:cNvSpPr/>
          <p:nvPr/>
        </p:nvSpPr>
        <p:spPr>
          <a:xfrm>
            <a:off x="2487335" y="7450978"/>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80" name="Rectangle: Rounded Corners 79">
            <a:extLst>
              <a:ext uri="{FF2B5EF4-FFF2-40B4-BE49-F238E27FC236}">
                <a16:creationId xmlns:a16="http://schemas.microsoft.com/office/drawing/2014/main" id="{5F424436-9A9A-3367-75D6-F3BC0B31CF4D}"/>
              </a:ext>
            </a:extLst>
          </p:cNvPr>
          <p:cNvSpPr/>
          <p:nvPr/>
        </p:nvSpPr>
        <p:spPr>
          <a:xfrm>
            <a:off x="3886914" y="7450978"/>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82" name="Rectangle: Rounded Corners 81">
            <a:extLst>
              <a:ext uri="{FF2B5EF4-FFF2-40B4-BE49-F238E27FC236}">
                <a16:creationId xmlns:a16="http://schemas.microsoft.com/office/drawing/2014/main" id="{919572DC-AFF8-3740-3DCA-F8BE9A4DCF35}"/>
              </a:ext>
            </a:extLst>
          </p:cNvPr>
          <p:cNvSpPr/>
          <p:nvPr/>
        </p:nvSpPr>
        <p:spPr>
          <a:xfrm>
            <a:off x="5293130" y="7451934"/>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84" name="Rectangle: Rounded Corners 83">
            <a:extLst>
              <a:ext uri="{FF2B5EF4-FFF2-40B4-BE49-F238E27FC236}">
                <a16:creationId xmlns:a16="http://schemas.microsoft.com/office/drawing/2014/main" id="{3424EFD6-868D-A522-4991-990DD1658F63}"/>
              </a:ext>
            </a:extLst>
          </p:cNvPr>
          <p:cNvSpPr/>
          <p:nvPr/>
        </p:nvSpPr>
        <p:spPr>
          <a:xfrm>
            <a:off x="2487335" y="7928668"/>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86" name="Rectangle: Rounded Corners 85">
            <a:extLst>
              <a:ext uri="{FF2B5EF4-FFF2-40B4-BE49-F238E27FC236}">
                <a16:creationId xmlns:a16="http://schemas.microsoft.com/office/drawing/2014/main" id="{EAC4C04E-F7DD-58DF-134B-4750F6997CCB}"/>
              </a:ext>
            </a:extLst>
          </p:cNvPr>
          <p:cNvSpPr/>
          <p:nvPr/>
        </p:nvSpPr>
        <p:spPr>
          <a:xfrm>
            <a:off x="3884229" y="7928668"/>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88" name="Rectangle: Rounded Corners 87">
            <a:extLst>
              <a:ext uri="{FF2B5EF4-FFF2-40B4-BE49-F238E27FC236}">
                <a16:creationId xmlns:a16="http://schemas.microsoft.com/office/drawing/2014/main" id="{3E4D8C8A-C7E8-7510-8484-2AC992B84018}"/>
              </a:ext>
            </a:extLst>
          </p:cNvPr>
          <p:cNvSpPr/>
          <p:nvPr/>
        </p:nvSpPr>
        <p:spPr>
          <a:xfrm>
            <a:off x="5291073" y="7924626"/>
            <a:ext cx="1260000" cy="36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ource Sans Pro Black" panose="020B0803030403020204" pitchFamily="34" charset="0"/>
                <a:ea typeface="Source Sans Pro Black" panose="020B0803030403020204" pitchFamily="34" charset="0"/>
              </a:rPr>
              <a:t> </a:t>
            </a:r>
          </a:p>
        </p:txBody>
      </p:sp>
      <p:sp>
        <p:nvSpPr>
          <p:cNvPr id="90" name="TextBox 89">
            <a:extLst>
              <a:ext uri="{FF2B5EF4-FFF2-40B4-BE49-F238E27FC236}">
                <a16:creationId xmlns:a16="http://schemas.microsoft.com/office/drawing/2014/main" id="{15230065-571F-67FB-B8ED-4FBCCDA9B79D}"/>
              </a:ext>
            </a:extLst>
          </p:cNvPr>
          <p:cNvSpPr txBox="1"/>
          <p:nvPr/>
        </p:nvSpPr>
        <p:spPr>
          <a:xfrm>
            <a:off x="2824957" y="5348478"/>
            <a:ext cx="1691640" cy="276999"/>
          </a:xfrm>
          <a:prstGeom prst="rect">
            <a:avLst/>
          </a:prstGeom>
          <a:noFill/>
        </p:spPr>
        <p:txBody>
          <a:bodyPr wrap="square" rtlCol="0">
            <a:spAutoFit/>
          </a:bodyPr>
          <a:lstStyle/>
          <a:p>
            <a:pPr algn="ctr"/>
            <a:r>
              <a:rPr lang="en-US" sz="1200" dirty="0">
                <a:solidFill>
                  <a:srgbClr val="04090F"/>
                </a:solidFill>
                <a:latin typeface="Source Sans Pro Light" panose="020B0403030403020204" pitchFamily="34" charset="0"/>
                <a:ea typeface="Source Sans Pro Light" panose="020B0403030403020204" pitchFamily="34" charset="0"/>
              </a:rPr>
              <a:t>Data Engineering</a:t>
            </a:r>
          </a:p>
        </p:txBody>
      </p:sp>
      <p:sp>
        <p:nvSpPr>
          <p:cNvPr id="92" name="TextBox 91">
            <a:extLst>
              <a:ext uri="{FF2B5EF4-FFF2-40B4-BE49-F238E27FC236}">
                <a16:creationId xmlns:a16="http://schemas.microsoft.com/office/drawing/2014/main" id="{B2FBB09A-B550-64D7-99CE-D0DC9325A138}"/>
              </a:ext>
            </a:extLst>
          </p:cNvPr>
          <p:cNvSpPr txBox="1"/>
          <p:nvPr/>
        </p:nvSpPr>
        <p:spPr>
          <a:xfrm>
            <a:off x="4950056" y="5348202"/>
            <a:ext cx="1691640" cy="276999"/>
          </a:xfrm>
          <a:prstGeom prst="rect">
            <a:avLst/>
          </a:prstGeom>
          <a:noFill/>
        </p:spPr>
        <p:txBody>
          <a:bodyPr wrap="square" rtlCol="0">
            <a:spAutoFit/>
          </a:bodyPr>
          <a:lstStyle/>
          <a:p>
            <a:pPr algn="ctr"/>
            <a:r>
              <a:rPr lang="en-US" sz="1200" dirty="0">
                <a:solidFill>
                  <a:srgbClr val="04090F"/>
                </a:solidFill>
                <a:latin typeface="Source Sans Pro Light" panose="020B0403030403020204" pitchFamily="34" charset="0"/>
                <a:ea typeface="Source Sans Pro Light" panose="020B0403030403020204" pitchFamily="34" charset="0"/>
              </a:rPr>
              <a:t>Visualization</a:t>
            </a:r>
          </a:p>
        </p:txBody>
      </p:sp>
      <p:sp>
        <p:nvSpPr>
          <p:cNvPr id="94" name="TextBox 93">
            <a:extLst>
              <a:ext uri="{FF2B5EF4-FFF2-40B4-BE49-F238E27FC236}">
                <a16:creationId xmlns:a16="http://schemas.microsoft.com/office/drawing/2014/main" id="{C3ACC93F-8B8C-7C92-C7B8-4E9FE07FDA7F}"/>
              </a:ext>
            </a:extLst>
          </p:cNvPr>
          <p:cNvSpPr txBox="1"/>
          <p:nvPr/>
        </p:nvSpPr>
        <p:spPr>
          <a:xfrm>
            <a:off x="2787904" y="5843895"/>
            <a:ext cx="1691640" cy="276999"/>
          </a:xfrm>
          <a:prstGeom prst="rect">
            <a:avLst/>
          </a:prstGeom>
          <a:noFill/>
        </p:spPr>
        <p:txBody>
          <a:bodyPr wrap="square" rtlCol="0">
            <a:spAutoFit/>
          </a:bodyPr>
          <a:lstStyle/>
          <a:p>
            <a:pPr algn="ctr"/>
            <a:r>
              <a:rPr lang="en-US" sz="1200" dirty="0">
                <a:solidFill>
                  <a:srgbClr val="04090F"/>
                </a:solidFill>
                <a:latin typeface="Source Sans Pro Light" panose="020B0403030403020204" pitchFamily="34" charset="0"/>
                <a:ea typeface="Source Sans Pro Light" panose="020B0403030403020204" pitchFamily="34" charset="0"/>
              </a:rPr>
              <a:t>Economics </a:t>
            </a:r>
          </a:p>
        </p:txBody>
      </p:sp>
      <p:sp>
        <p:nvSpPr>
          <p:cNvPr id="96" name="TextBox 95">
            <a:extLst>
              <a:ext uri="{FF2B5EF4-FFF2-40B4-BE49-F238E27FC236}">
                <a16:creationId xmlns:a16="http://schemas.microsoft.com/office/drawing/2014/main" id="{B925F876-62F3-261F-5ECA-88BAD8DA199B}"/>
              </a:ext>
            </a:extLst>
          </p:cNvPr>
          <p:cNvSpPr txBox="1"/>
          <p:nvPr/>
        </p:nvSpPr>
        <p:spPr>
          <a:xfrm>
            <a:off x="4950873" y="5836762"/>
            <a:ext cx="1691640" cy="276999"/>
          </a:xfrm>
          <a:prstGeom prst="rect">
            <a:avLst/>
          </a:prstGeom>
          <a:noFill/>
        </p:spPr>
        <p:txBody>
          <a:bodyPr wrap="square" rtlCol="0">
            <a:spAutoFit/>
          </a:bodyPr>
          <a:lstStyle/>
          <a:p>
            <a:pPr algn="ctr"/>
            <a:r>
              <a:rPr lang="en-US" sz="1200" dirty="0">
                <a:solidFill>
                  <a:srgbClr val="04090F"/>
                </a:solidFill>
                <a:latin typeface="Source Sans Pro Light" panose="020B0403030403020204" pitchFamily="34" charset="0"/>
                <a:ea typeface="Source Sans Pro Light" panose="020B0403030403020204" pitchFamily="34" charset="0"/>
              </a:rPr>
              <a:t>Mathematics </a:t>
            </a:r>
          </a:p>
        </p:txBody>
      </p:sp>
      <p:sp>
        <p:nvSpPr>
          <p:cNvPr id="97" name="TextBox 96">
            <a:extLst>
              <a:ext uri="{FF2B5EF4-FFF2-40B4-BE49-F238E27FC236}">
                <a16:creationId xmlns:a16="http://schemas.microsoft.com/office/drawing/2014/main" id="{626C0820-844E-BD58-D326-B5788FB4E370}"/>
              </a:ext>
            </a:extLst>
          </p:cNvPr>
          <p:cNvSpPr txBox="1"/>
          <p:nvPr/>
        </p:nvSpPr>
        <p:spPr>
          <a:xfrm>
            <a:off x="2792286" y="6348256"/>
            <a:ext cx="1691640" cy="276999"/>
          </a:xfrm>
          <a:prstGeom prst="rect">
            <a:avLst/>
          </a:prstGeom>
          <a:noFill/>
        </p:spPr>
        <p:txBody>
          <a:bodyPr wrap="square" rtlCol="0">
            <a:spAutoFit/>
          </a:bodyPr>
          <a:lstStyle/>
          <a:p>
            <a:pPr algn="ctr"/>
            <a:r>
              <a:rPr lang="en-US" sz="1200" dirty="0">
                <a:solidFill>
                  <a:srgbClr val="04090F"/>
                </a:solidFill>
                <a:latin typeface="Source Sans Pro Light" panose="020B0403030403020204" pitchFamily="34" charset="0"/>
                <a:ea typeface="Source Sans Pro Light" panose="020B0403030403020204" pitchFamily="34" charset="0"/>
              </a:rPr>
              <a:t>Accounting</a:t>
            </a:r>
          </a:p>
        </p:txBody>
      </p:sp>
      <p:sp>
        <p:nvSpPr>
          <p:cNvPr id="98" name="TextBox 97">
            <a:extLst>
              <a:ext uri="{FF2B5EF4-FFF2-40B4-BE49-F238E27FC236}">
                <a16:creationId xmlns:a16="http://schemas.microsoft.com/office/drawing/2014/main" id="{5E5272DE-42AB-5F09-8553-F3E29208B1BC}"/>
              </a:ext>
            </a:extLst>
          </p:cNvPr>
          <p:cNvSpPr txBox="1"/>
          <p:nvPr/>
        </p:nvSpPr>
        <p:spPr>
          <a:xfrm>
            <a:off x="4949369" y="6340636"/>
            <a:ext cx="1691640" cy="276999"/>
          </a:xfrm>
          <a:prstGeom prst="rect">
            <a:avLst/>
          </a:prstGeom>
          <a:noFill/>
        </p:spPr>
        <p:txBody>
          <a:bodyPr wrap="square" rtlCol="0">
            <a:spAutoFit/>
          </a:bodyPr>
          <a:lstStyle/>
          <a:p>
            <a:pPr algn="ctr"/>
            <a:r>
              <a:rPr lang="en-US" sz="1200" dirty="0">
                <a:solidFill>
                  <a:srgbClr val="04090F"/>
                </a:solidFill>
                <a:latin typeface="Source Sans Pro Light" panose="020B0403030403020204" pitchFamily="34" charset="0"/>
                <a:ea typeface="Source Sans Pro Light" panose="020B0403030403020204" pitchFamily="34" charset="0"/>
              </a:rPr>
              <a:t>Data Analysis</a:t>
            </a:r>
          </a:p>
        </p:txBody>
      </p:sp>
      <p:pic>
        <p:nvPicPr>
          <p:cNvPr id="102" name="Picture 101" descr="A black and white logo&#10;&#10;Description automatically generated">
            <a:extLst>
              <a:ext uri="{FF2B5EF4-FFF2-40B4-BE49-F238E27FC236}">
                <a16:creationId xmlns:a16="http://schemas.microsoft.com/office/drawing/2014/main" id="{8534B3A4-2086-1050-7EB5-88168F50041E}"/>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4759457" y="5851752"/>
            <a:ext cx="252000" cy="252000"/>
          </a:xfrm>
          <a:prstGeom prst="rect">
            <a:avLst/>
          </a:prstGeom>
        </p:spPr>
      </p:pic>
      <p:pic>
        <p:nvPicPr>
          <p:cNvPr id="104" name="Picture 103" descr="A calculator and pen&#10;&#10;Description automatically generated">
            <a:extLst>
              <a:ext uri="{FF2B5EF4-FFF2-40B4-BE49-F238E27FC236}">
                <a16:creationId xmlns:a16="http://schemas.microsoft.com/office/drawing/2014/main" id="{BCB4C8F6-AC79-BB96-401D-C542128A4128}"/>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617413" y="6365952"/>
            <a:ext cx="252000" cy="252000"/>
          </a:xfrm>
          <a:prstGeom prst="rect">
            <a:avLst/>
          </a:prstGeom>
        </p:spPr>
      </p:pic>
      <p:pic>
        <p:nvPicPr>
          <p:cNvPr id="108" name="Picture 107" descr="A black icon with a clock and a piece of paper&#10;&#10;Description automatically generated">
            <a:extLst>
              <a:ext uri="{FF2B5EF4-FFF2-40B4-BE49-F238E27FC236}">
                <a16:creationId xmlns:a16="http://schemas.microsoft.com/office/drawing/2014/main" id="{6A0A2E35-E244-5A91-0C83-E56D55ED0663}"/>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4767077" y="6362249"/>
            <a:ext cx="252000" cy="252000"/>
          </a:xfrm>
          <a:prstGeom prst="rect">
            <a:avLst/>
          </a:prstGeom>
        </p:spPr>
      </p:pic>
      <p:pic>
        <p:nvPicPr>
          <p:cNvPr id="112" name="Picture 111" descr="A black object with a black background&#10;&#10;Description automatically generated">
            <a:extLst>
              <a:ext uri="{FF2B5EF4-FFF2-40B4-BE49-F238E27FC236}">
                <a16:creationId xmlns:a16="http://schemas.microsoft.com/office/drawing/2014/main" id="{85FCAC3C-DCBC-79B3-A463-70ABA44DB465}"/>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2607172" y="5353949"/>
            <a:ext cx="252000" cy="252000"/>
          </a:xfrm>
          <a:prstGeom prst="rect">
            <a:avLst/>
          </a:prstGeom>
        </p:spPr>
      </p:pic>
      <p:pic>
        <p:nvPicPr>
          <p:cNvPr id="114" name="Picture 113" descr="A graph with a dollar sign and arrow&#10;&#10;Description automatically generated">
            <a:extLst>
              <a:ext uri="{FF2B5EF4-FFF2-40B4-BE49-F238E27FC236}">
                <a16:creationId xmlns:a16="http://schemas.microsoft.com/office/drawing/2014/main" id="{AD0747DA-1F6C-C16B-177B-AFE839B8754B}"/>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2598657" y="5852807"/>
            <a:ext cx="252000" cy="252000"/>
          </a:xfrm>
          <a:prstGeom prst="rect">
            <a:avLst/>
          </a:prstGeom>
        </p:spPr>
      </p:pic>
      <p:pic>
        <p:nvPicPr>
          <p:cNvPr id="117" name="Picture 116" descr="A black computer screen with a graph on it&#10;&#10;Description automatically generated">
            <a:extLst>
              <a:ext uri="{FF2B5EF4-FFF2-40B4-BE49-F238E27FC236}">
                <a16:creationId xmlns:a16="http://schemas.microsoft.com/office/drawing/2014/main" id="{684384FF-81A1-30B7-D9ED-8EA1677C03C4}"/>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4743774" y="5345816"/>
            <a:ext cx="288000" cy="288000"/>
          </a:xfrm>
          <a:prstGeom prst="rect">
            <a:avLst/>
          </a:prstGeom>
        </p:spPr>
      </p:pic>
      <p:sp>
        <p:nvSpPr>
          <p:cNvPr id="119" name="TextBox 118">
            <a:extLst>
              <a:ext uri="{FF2B5EF4-FFF2-40B4-BE49-F238E27FC236}">
                <a16:creationId xmlns:a16="http://schemas.microsoft.com/office/drawing/2014/main" id="{9E87D01C-AAFE-75CB-7834-FC7BA1774AF5}"/>
              </a:ext>
            </a:extLst>
          </p:cNvPr>
          <p:cNvSpPr txBox="1"/>
          <p:nvPr/>
        </p:nvSpPr>
        <p:spPr>
          <a:xfrm>
            <a:off x="5281123" y="7960614"/>
            <a:ext cx="1260000" cy="276999"/>
          </a:xfrm>
          <a:prstGeom prst="rect">
            <a:avLst/>
          </a:prstGeom>
          <a:noFill/>
        </p:spPr>
        <p:txBody>
          <a:bodyPr wrap="square" rtlCol="0">
            <a:spAutoFit/>
          </a:bodyPr>
          <a:lstStyle/>
          <a:p>
            <a:pPr algn="ctr"/>
            <a:r>
              <a:rPr lang="en-US" sz="1200" dirty="0">
                <a:solidFill>
                  <a:srgbClr val="04090F"/>
                </a:solidFill>
                <a:latin typeface="Source Sans Pro Light" panose="020B0403030403020204" pitchFamily="34" charset="0"/>
                <a:ea typeface="Source Sans Pro Light" panose="020B0403030403020204" pitchFamily="34" charset="0"/>
              </a:rPr>
              <a:t>Creativity</a:t>
            </a:r>
            <a:endParaRPr lang="en-US" sz="1400" dirty="0">
              <a:solidFill>
                <a:srgbClr val="04090F"/>
              </a:solidFill>
              <a:latin typeface="Source Sans Pro Light" panose="020B0403030403020204" pitchFamily="34" charset="0"/>
              <a:ea typeface="Source Sans Pro Light" panose="020B0403030403020204" pitchFamily="34" charset="0"/>
            </a:endParaRPr>
          </a:p>
        </p:txBody>
      </p:sp>
      <p:sp>
        <p:nvSpPr>
          <p:cNvPr id="121" name="TextBox 120">
            <a:extLst>
              <a:ext uri="{FF2B5EF4-FFF2-40B4-BE49-F238E27FC236}">
                <a16:creationId xmlns:a16="http://schemas.microsoft.com/office/drawing/2014/main" id="{3551948D-D12D-4DB8-D5E0-F3BC196E6F45}"/>
              </a:ext>
            </a:extLst>
          </p:cNvPr>
          <p:cNvSpPr txBox="1"/>
          <p:nvPr/>
        </p:nvSpPr>
        <p:spPr>
          <a:xfrm>
            <a:off x="2482816" y="7487320"/>
            <a:ext cx="1260000" cy="276999"/>
          </a:xfrm>
          <a:prstGeom prst="rect">
            <a:avLst/>
          </a:prstGeom>
          <a:noFill/>
        </p:spPr>
        <p:txBody>
          <a:bodyPr wrap="square" rtlCol="0">
            <a:spAutoFit/>
          </a:bodyPr>
          <a:lstStyle/>
          <a:p>
            <a:pPr algn="ctr"/>
            <a:r>
              <a:rPr lang="en-US" sz="1200" dirty="0">
                <a:solidFill>
                  <a:srgbClr val="04090F"/>
                </a:solidFill>
                <a:latin typeface="Source Sans Pro Light" panose="020B0403030403020204" pitchFamily="34" charset="0"/>
                <a:ea typeface="Source Sans Pro Light" panose="020B0403030403020204" pitchFamily="34" charset="0"/>
              </a:rPr>
              <a:t>Problem-solving</a:t>
            </a:r>
            <a:endParaRPr lang="en-US" sz="1400" dirty="0">
              <a:solidFill>
                <a:srgbClr val="04090F"/>
              </a:solidFill>
              <a:latin typeface="Source Sans Pro Light" panose="020B0403030403020204" pitchFamily="34" charset="0"/>
              <a:ea typeface="Source Sans Pro Light" panose="020B0403030403020204" pitchFamily="34" charset="0"/>
            </a:endParaRPr>
          </a:p>
        </p:txBody>
      </p:sp>
      <p:sp>
        <p:nvSpPr>
          <p:cNvPr id="124" name="TextBox 123">
            <a:extLst>
              <a:ext uri="{FF2B5EF4-FFF2-40B4-BE49-F238E27FC236}">
                <a16:creationId xmlns:a16="http://schemas.microsoft.com/office/drawing/2014/main" id="{53559D9A-1837-7E03-EE6E-D05B6F0A8A30}"/>
              </a:ext>
            </a:extLst>
          </p:cNvPr>
          <p:cNvSpPr txBox="1"/>
          <p:nvPr/>
        </p:nvSpPr>
        <p:spPr>
          <a:xfrm>
            <a:off x="3884229" y="7493773"/>
            <a:ext cx="1260000" cy="276999"/>
          </a:xfrm>
          <a:prstGeom prst="rect">
            <a:avLst/>
          </a:prstGeom>
          <a:noFill/>
        </p:spPr>
        <p:txBody>
          <a:bodyPr wrap="square" rtlCol="0">
            <a:spAutoFit/>
          </a:bodyPr>
          <a:lstStyle/>
          <a:p>
            <a:pPr algn="ctr"/>
            <a:r>
              <a:rPr lang="en-US" sz="1200" dirty="0">
                <a:solidFill>
                  <a:srgbClr val="04090F"/>
                </a:solidFill>
                <a:latin typeface="Source Sans Pro Light" panose="020B0403030403020204" pitchFamily="34" charset="0"/>
                <a:ea typeface="Source Sans Pro Light" panose="020B0403030403020204" pitchFamily="34" charset="0"/>
              </a:rPr>
              <a:t>Decision-making</a:t>
            </a:r>
            <a:endParaRPr lang="en-US" sz="1400" dirty="0">
              <a:solidFill>
                <a:srgbClr val="04090F"/>
              </a:solidFill>
              <a:latin typeface="Source Sans Pro Light" panose="020B0403030403020204" pitchFamily="34" charset="0"/>
              <a:ea typeface="Source Sans Pro Light" panose="020B0403030403020204" pitchFamily="34" charset="0"/>
            </a:endParaRPr>
          </a:p>
        </p:txBody>
      </p:sp>
      <p:sp>
        <p:nvSpPr>
          <p:cNvPr id="125" name="TextBox 124">
            <a:extLst>
              <a:ext uri="{FF2B5EF4-FFF2-40B4-BE49-F238E27FC236}">
                <a16:creationId xmlns:a16="http://schemas.microsoft.com/office/drawing/2014/main" id="{D1D65FDA-679C-1984-A9AF-AE758A13C208}"/>
              </a:ext>
            </a:extLst>
          </p:cNvPr>
          <p:cNvSpPr txBox="1"/>
          <p:nvPr/>
        </p:nvSpPr>
        <p:spPr>
          <a:xfrm>
            <a:off x="3884229" y="7967312"/>
            <a:ext cx="1260000" cy="276999"/>
          </a:xfrm>
          <a:prstGeom prst="rect">
            <a:avLst/>
          </a:prstGeom>
          <a:noFill/>
        </p:spPr>
        <p:txBody>
          <a:bodyPr wrap="square" rtlCol="0">
            <a:spAutoFit/>
          </a:bodyPr>
          <a:lstStyle/>
          <a:p>
            <a:pPr algn="ctr"/>
            <a:r>
              <a:rPr lang="en-US" sz="1200" dirty="0">
                <a:solidFill>
                  <a:srgbClr val="04090F"/>
                </a:solidFill>
                <a:latin typeface="Source Sans Pro Light" panose="020B0403030403020204" pitchFamily="34" charset="0"/>
                <a:ea typeface="Source Sans Pro Light" panose="020B0403030403020204" pitchFamily="34" charset="0"/>
              </a:rPr>
              <a:t>Organizational</a:t>
            </a:r>
            <a:endParaRPr lang="en-US" sz="1400" dirty="0">
              <a:solidFill>
                <a:srgbClr val="04090F"/>
              </a:solidFill>
              <a:latin typeface="Source Sans Pro Light" panose="020B0403030403020204" pitchFamily="34" charset="0"/>
              <a:ea typeface="Source Sans Pro Light" panose="020B0403030403020204" pitchFamily="34" charset="0"/>
            </a:endParaRPr>
          </a:p>
        </p:txBody>
      </p:sp>
      <p:sp>
        <p:nvSpPr>
          <p:cNvPr id="126" name="TextBox 125">
            <a:extLst>
              <a:ext uri="{FF2B5EF4-FFF2-40B4-BE49-F238E27FC236}">
                <a16:creationId xmlns:a16="http://schemas.microsoft.com/office/drawing/2014/main" id="{45376BC8-FB93-43AD-46CD-22809F6C4FE6}"/>
              </a:ext>
            </a:extLst>
          </p:cNvPr>
          <p:cNvSpPr txBox="1"/>
          <p:nvPr/>
        </p:nvSpPr>
        <p:spPr>
          <a:xfrm>
            <a:off x="2479185" y="7968234"/>
            <a:ext cx="1260000" cy="276999"/>
          </a:xfrm>
          <a:prstGeom prst="rect">
            <a:avLst/>
          </a:prstGeom>
          <a:noFill/>
        </p:spPr>
        <p:txBody>
          <a:bodyPr wrap="square" rtlCol="0">
            <a:spAutoFit/>
          </a:bodyPr>
          <a:lstStyle/>
          <a:p>
            <a:pPr algn="ctr"/>
            <a:r>
              <a:rPr lang="en-US" sz="1200" dirty="0">
                <a:solidFill>
                  <a:srgbClr val="04090F"/>
                </a:solidFill>
                <a:latin typeface="Source Sans Pro Light" panose="020B0403030403020204" pitchFamily="34" charset="0"/>
                <a:ea typeface="Source Sans Pro Light" panose="020B0403030403020204" pitchFamily="34" charset="0"/>
              </a:rPr>
              <a:t>Leadership</a:t>
            </a:r>
            <a:endParaRPr lang="en-US" sz="1400" dirty="0">
              <a:solidFill>
                <a:srgbClr val="04090F"/>
              </a:solidFill>
              <a:latin typeface="Source Sans Pro Light" panose="020B0403030403020204" pitchFamily="34" charset="0"/>
              <a:ea typeface="Source Sans Pro Light" panose="020B0403030403020204" pitchFamily="34" charset="0"/>
            </a:endParaRPr>
          </a:p>
        </p:txBody>
      </p:sp>
      <p:sp>
        <p:nvSpPr>
          <p:cNvPr id="127" name="TextBox 126">
            <a:extLst>
              <a:ext uri="{FF2B5EF4-FFF2-40B4-BE49-F238E27FC236}">
                <a16:creationId xmlns:a16="http://schemas.microsoft.com/office/drawing/2014/main" id="{FA0DDFB7-DD53-12F4-B1B6-31810BDF20EA}"/>
              </a:ext>
            </a:extLst>
          </p:cNvPr>
          <p:cNvSpPr txBox="1"/>
          <p:nvPr/>
        </p:nvSpPr>
        <p:spPr>
          <a:xfrm>
            <a:off x="5286027" y="7487210"/>
            <a:ext cx="1260000" cy="276999"/>
          </a:xfrm>
          <a:prstGeom prst="rect">
            <a:avLst/>
          </a:prstGeom>
          <a:noFill/>
        </p:spPr>
        <p:txBody>
          <a:bodyPr wrap="square" rtlCol="0">
            <a:spAutoFit/>
          </a:bodyPr>
          <a:lstStyle/>
          <a:p>
            <a:pPr algn="ctr"/>
            <a:r>
              <a:rPr lang="en-US" sz="1200" dirty="0">
                <a:solidFill>
                  <a:srgbClr val="04090F"/>
                </a:solidFill>
                <a:latin typeface="Source Sans Pro Light" panose="020B0403030403020204" pitchFamily="34" charset="0"/>
                <a:ea typeface="Source Sans Pro Light" panose="020B0403030403020204" pitchFamily="34" charset="0"/>
              </a:rPr>
              <a:t>Adaptability</a:t>
            </a:r>
            <a:endParaRPr lang="en-US" sz="1400" dirty="0">
              <a:solidFill>
                <a:srgbClr val="04090F"/>
              </a:solidFill>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310814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E4EB"/>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A94BF9F-60A0-56AA-75C2-249C215A8921}"/>
              </a:ext>
            </a:extLst>
          </p:cNvPr>
          <p:cNvSpPr/>
          <p:nvPr/>
        </p:nvSpPr>
        <p:spPr>
          <a:xfrm>
            <a:off x="2346962" y="533400"/>
            <a:ext cx="4248000" cy="72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FBA36DCB-8D7D-6D52-D7C4-2DEB9EB43F07}"/>
              </a:ext>
            </a:extLst>
          </p:cNvPr>
          <p:cNvSpPr/>
          <p:nvPr/>
        </p:nvSpPr>
        <p:spPr>
          <a:xfrm>
            <a:off x="2346962" y="1375200"/>
            <a:ext cx="4248000" cy="72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C5A958E-1529-044B-CADC-9E3FA8CEB6B7}"/>
              </a:ext>
            </a:extLst>
          </p:cNvPr>
          <p:cNvSpPr/>
          <p:nvPr/>
        </p:nvSpPr>
        <p:spPr>
          <a:xfrm>
            <a:off x="2346962" y="2217600"/>
            <a:ext cx="4248000" cy="72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F3C7B6EA-74B1-D948-C5B3-51AC2C675844}"/>
              </a:ext>
            </a:extLst>
          </p:cNvPr>
          <p:cNvSpPr/>
          <p:nvPr/>
        </p:nvSpPr>
        <p:spPr>
          <a:xfrm>
            <a:off x="2347200" y="3060000"/>
            <a:ext cx="4248000" cy="72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5530E63-B1FB-E452-2991-675516D8369E}"/>
              </a:ext>
            </a:extLst>
          </p:cNvPr>
          <p:cNvSpPr/>
          <p:nvPr/>
        </p:nvSpPr>
        <p:spPr>
          <a:xfrm>
            <a:off x="2347200" y="3902400"/>
            <a:ext cx="4248000" cy="72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16A0CCB-60FB-2336-03A7-884BC6B555A5}"/>
              </a:ext>
            </a:extLst>
          </p:cNvPr>
          <p:cNvSpPr/>
          <p:nvPr/>
        </p:nvSpPr>
        <p:spPr>
          <a:xfrm>
            <a:off x="2347200" y="4744800"/>
            <a:ext cx="4248000" cy="72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4F34867-0B7A-E3B3-FB7F-9BAB79F7C9DE}"/>
              </a:ext>
            </a:extLst>
          </p:cNvPr>
          <p:cNvSpPr/>
          <p:nvPr/>
        </p:nvSpPr>
        <p:spPr>
          <a:xfrm>
            <a:off x="2347200" y="5587200"/>
            <a:ext cx="4248000" cy="72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8771B4F-E85B-039E-50DA-629173C1DB0A}"/>
              </a:ext>
            </a:extLst>
          </p:cNvPr>
          <p:cNvSpPr/>
          <p:nvPr/>
        </p:nvSpPr>
        <p:spPr>
          <a:xfrm>
            <a:off x="2347200" y="6429600"/>
            <a:ext cx="4248000" cy="72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E4F5A7B-775D-FCE3-BDCE-97661C2CF67C}"/>
              </a:ext>
            </a:extLst>
          </p:cNvPr>
          <p:cNvSpPr/>
          <p:nvPr/>
        </p:nvSpPr>
        <p:spPr>
          <a:xfrm>
            <a:off x="2347200" y="7272000"/>
            <a:ext cx="4248000" cy="72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09CD0CD-0BD7-EF28-871E-D42D00BB84F8}"/>
              </a:ext>
            </a:extLst>
          </p:cNvPr>
          <p:cNvSpPr/>
          <p:nvPr/>
        </p:nvSpPr>
        <p:spPr>
          <a:xfrm>
            <a:off x="2347200" y="8114400"/>
            <a:ext cx="4248000" cy="72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4F6F7D7A-B155-0C85-9277-3DDFEF1C0475}"/>
              </a:ext>
            </a:extLst>
          </p:cNvPr>
          <p:cNvSpPr/>
          <p:nvPr/>
        </p:nvSpPr>
        <p:spPr>
          <a:xfrm>
            <a:off x="2347200" y="8956800"/>
            <a:ext cx="4248000" cy="720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6931110-F9A6-3B32-18B2-2B502F1CFAF6}"/>
              </a:ext>
            </a:extLst>
          </p:cNvPr>
          <p:cNvSpPr/>
          <p:nvPr/>
        </p:nvSpPr>
        <p:spPr>
          <a:xfrm>
            <a:off x="0" y="0"/>
            <a:ext cx="2133600" cy="9906000"/>
          </a:xfrm>
          <a:prstGeom prst="rect">
            <a:avLst/>
          </a:prstGeom>
          <a:solidFill>
            <a:srgbClr val="79AC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907CAA-FF5D-778C-251D-E89B636A8378}"/>
              </a:ext>
            </a:extLst>
          </p:cNvPr>
          <p:cNvSpPr txBox="1"/>
          <p:nvPr/>
        </p:nvSpPr>
        <p:spPr>
          <a:xfrm>
            <a:off x="2346962" y="138899"/>
            <a:ext cx="2377440" cy="307777"/>
          </a:xfrm>
          <a:prstGeom prst="rect">
            <a:avLst/>
          </a:prstGeom>
          <a:noFill/>
        </p:spPr>
        <p:txBody>
          <a:bodyPr wrap="square" rtlCol="0">
            <a:spAutoFit/>
          </a:bodyPr>
          <a:lstStyle/>
          <a:p>
            <a:r>
              <a:rPr lang="en-US" sz="1400" dirty="0">
                <a:solidFill>
                  <a:srgbClr val="156383"/>
                </a:solidFill>
                <a:latin typeface="Source Sans Pro SemiBold" panose="020B0603030403020204" pitchFamily="34" charset="0"/>
                <a:ea typeface="Source Sans Pro SemiBold" panose="020B0603030403020204" pitchFamily="34" charset="0"/>
              </a:rPr>
              <a:t>WORK EXPERIENCE</a:t>
            </a:r>
          </a:p>
        </p:txBody>
      </p:sp>
      <p:sp>
        <p:nvSpPr>
          <p:cNvPr id="2" name="Rectangle: Rounded Corners 1">
            <a:extLst>
              <a:ext uri="{FF2B5EF4-FFF2-40B4-BE49-F238E27FC236}">
                <a16:creationId xmlns:a16="http://schemas.microsoft.com/office/drawing/2014/main" id="{3E530F7A-FC30-3B3D-1D18-213EE24CD9A9}"/>
              </a:ext>
            </a:extLst>
          </p:cNvPr>
          <p:cNvSpPr/>
          <p:nvPr/>
        </p:nvSpPr>
        <p:spPr>
          <a:xfrm>
            <a:off x="114138" y="531495"/>
            <a:ext cx="1903257" cy="720000"/>
          </a:xfrm>
          <a:prstGeom prst="roundRect">
            <a:avLst/>
          </a:prstGeom>
          <a:solidFill>
            <a:schemeClr val="tx1">
              <a:alpha val="1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 name="Rectangle: Rounded Corners 2">
            <a:extLst>
              <a:ext uri="{FF2B5EF4-FFF2-40B4-BE49-F238E27FC236}">
                <a16:creationId xmlns:a16="http://schemas.microsoft.com/office/drawing/2014/main" id="{1C14FDBF-3401-D081-BC76-095E6E2E8BD3}"/>
              </a:ext>
            </a:extLst>
          </p:cNvPr>
          <p:cNvSpPr/>
          <p:nvPr/>
        </p:nvSpPr>
        <p:spPr>
          <a:xfrm>
            <a:off x="114138" y="1373295"/>
            <a:ext cx="1903257" cy="720000"/>
          </a:xfrm>
          <a:prstGeom prst="roundRect">
            <a:avLst/>
          </a:prstGeom>
          <a:solidFill>
            <a:schemeClr val="tx1">
              <a:alpha val="1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Rectangle: Rounded Corners 16">
            <a:extLst>
              <a:ext uri="{FF2B5EF4-FFF2-40B4-BE49-F238E27FC236}">
                <a16:creationId xmlns:a16="http://schemas.microsoft.com/office/drawing/2014/main" id="{4F244494-8173-71F0-FD22-036C7FB1D91A}"/>
              </a:ext>
            </a:extLst>
          </p:cNvPr>
          <p:cNvSpPr/>
          <p:nvPr/>
        </p:nvSpPr>
        <p:spPr>
          <a:xfrm>
            <a:off x="114138" y="2215695"/>
            <a:ext cx="1903257" cy="720000"/>
          </a:xfrm>
          <a:prstGeom prst="roundRect">
            <a:avLst/>
          </a:prstGeom>
          <a:solidFill>
            <a:schemeClr val="tx1">
              <a:alpha val="1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8" name="Rectangle: Rounded Corners 17">
            <a:extLst>
              <a:ext uri="{FF2B5EF4-FFF2-40B4-BE49-F238E27FC236}">
                <a16:creationId xmlns:a16="http://schemas.microsoft.com/office/drawing/2014/main" id="{B585CD39-05E8-42DC-400F-02A8E8E81FD7}"/>
              </a:ext>
            </a:extLst>
          </p:cNvPr>
          <p:cNvSpPr/>
          <p:nvPr/>
        </p:nvSpPr>
        <p:spPr>
          <a:xfrm>
            <a:off x="114376" y="3058095"/>
            <a:ext cx="1903257" cy="720000"/>
          </a:xfrm>
          <a:prstGeom prst="roundRect">
            <a:avLst/>
          </a:prstGeom>
          <a:solidFill>
            <a:schemeClr val="tx1">
              <a:alpha val="1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9" name="Rectangle: Rounded Corners 18">
            <a:extLst>
              <a:ext uri="{FF2B5EF4-FFF2-40B4-BE49-F238E27FC236}">
                <a16:creationId xmlns:a16="http://schemas.microsoft.com/office/drawing/2014/main" id="{111B337E-5892-DC72-DC1A-304657D212AA}"/>
              </a:ext>
            </a:extLst>
          </p:cNvPr>
          <p:cNvSpPr/>
          <p:nvPr/>
        </p:nvSpPr>
        <p:spPr>
          <a:xfrm>
            <a:off x="114376" y="3900495"/>
            <a:ext cx="1903257" cy="720000"/>
          </a:xfrm>
          <a:prstGeom prst="roundRect">
            <a:avLst/>
          </a:prstGeom>
          <a:solidFill>
            <a:schemeClr val="tx1">
              <a:alpha val="1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0" name="Rectangle: Rounded Corners 19">
            <a:extLst>
              <a:ext uri="{FF2B5EF4-FFF2-40B4-BE49-F238E27FC236}">
                <a16:creationId xmlns:a16="http://schemas.microsoft.com/office/drawing/2014/main" id="{9648D71F-7134-B833-31BF-8EC9D8C23AD5}"/>
              </a:ext>
            </a:extLst>
          </p:cNvPr>
          <p:cNvSpPr/>
          <p:nvPr/>
        </p:nvSpPr>
        <p:spPr>
          <a:xfrm>
            <a:off x="114376" y="4742895"/>
            <a:ext cx="1903257" cy="720000"/>
          </a:xfrm>
          <a:prstGeom prst="roundRect">
            <a:avLst/>
          </a:prstGeom>
          <a:solidFill>
            <a:schemeClr val="tx1">
              <a:alpha val="1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1" name="Rectangle: Rounded Corners 20">
            <a:extLst>
              <a:ext uri="{FF2B5EF4-FFF2-40B4-BE49-F238E27FC236}">
                <a16:creationId xmlns:a16="http://schemas.microsoft.com/office/drawing/2014/main" id="{E0F94686-ECEA-1DCA-7C44-359AF55C937E}"/>
              </a:ext>
            </a:extLst>
          </p:cNvPr>
          <p:cNvSpPr/>
          <p:nvPr/>
        </p:nvSpPr>
        <p:spPr>
          <a:xfrm>
            <a:off x="114376" y="5585295"/>
            <a:ext cx="1903257" cy="720000"/>
          </a:xfrm>
          <a:prstGeom prst="roundRect">
            <a:avLst/>
          </a:prstGeom>
          <a:solidFill>
            <a:schemeClr val="tx1">
              <a:alpha val="1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Rectangle: Rounded Corners 21">
            <a:extLst>
              <a:ext uri="{FF2B5EF4-FFF2-40B4-BE49-F238E27FC236}">
                <a16:creationId xmlns:a16="http://schemas.microsoft.com/office/drawing/2014/main" id="{A1EFD9B0-E3E7-F8E3-881F-F52E5D23ED0B}"/>
              </a:ext>
            </a:extLst>
          </p:cNvPr>
          <p:cNvSpPr/>
          <p:nvPr/>
        </p:nvSpPr>
        <p:spPr>
          <a:xfrm>
            <a:off x="114376" y="6427695"/>
            <a:ext cx="1903257" cy="720000"/>
          </a:xfrm>
          <a:prstGeom prst="roundRect">
            <a:avLst/>
          </a:prstGeom>
          <a:solidFill>
            <a:schemeClr val="tx1">
              <a:alpha val="1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3" name="Rectangle: Rounded Corners 22">
            <a:extLst>
              <a:ext uri="{FF2B5EF4-FFF2-40B4-BE49-F238E27FC236}">
                <a16:creationId xmlns:a16="http://schemas.microsoft.com/office/drawing/2014/main" id="{D3709E8F-3D16-ECE9-8A0B-E2F45FCBC7CB}"/>
              </a:ext>
            </a:extLst>
          </p:cNvPr>
          <p:cNvSpPr/>
          <p:nvPr/>
        </p:nvSpPr>
        <p:spPr>
          <a:xfrm>
            <a:off x="114376" y="7270095"/>
            <a:ext cx="1903257" cy="720000"/>
          </a:xfrm>
          <a:prstGeom prst="roundRect">
            <a:avLst/>
          </a:prstGeom>
          <a:solidFill>
            <a:schemeClr val="tx1">
              <a:alpha val="1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Rectangle: Rounded Corners 23">
            <a:extLst>
              <a:ext uri="{FF2B5EF4-FFF2-40B4-BE49-F238E27FC236}">
                <a16:creationId xmlns:a16="http://schemas.microsoft.com/office/drawing/2014/main" id="{3692EF69-7045-1735-29E3-000566C6DB19}"/>
              </a:ext>
            </a:extLst>
          </p:cNvPr>
          <p:cNvSpPr/>
          <p:nvPr/>
        </p:nvSpPr>
        <p:spPr>
          <a:xfrm>
            <a:off x="114376" y="8112495"/>
            <a:ext cx="1903257" cy="720000"/>
          </a:xfrm>
          <a:prstGeom prst="roundRect">
            <a:avLst/>
          </a:prstGeom>
          <a:solidFill>
            <a:schemeClr val="tx1">
              <a:alpha val="1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5" name="Rectangle: Rounded Corners 24">
            <a:extLst>
              <a:ext uri="{FF2B5EF4-FFF2-40B4-BE49-F238E27FC236}">
                <a16:creationId xmlns:a16="http://schemas.microsoft.com/office/drawing/2014/main" id="{112C3214-811A-E5B9-AD37-E30B3D876D8F}"/>
              </a:ext>
            </a:extLst>
          </p:cNvPr>
          <p:cNvSpPr/>
          <p:nvPr/>
        </p:nvSpPr>
        <p:spPr>
          <a:xfrm>
            <a:off x="114376" y="8954895"/>
            <a:ext cx="1903257" cy="720000"/>
          </a:xfrm>
          <a:prstGeom prst="roundRect">
            <a:avLst/>
          </a:prstGeom>
          <a:solidFill>
            <a:schemeClr val="tx1">
              <a:alpha val="1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39" name="Picture 38" descr="A circle with a flag and stars&#10;&#10;Description automatically generated">
            <a:extLst>
              <a:ext uri="{FF2B5EF4-FFF2-40B4-BE49-F238E27FC236}">
                <a16:creationId xmlns:a16="http://schemas.microsoft.com/office/drawing/2014/main" id="{92C344D4-9A4E-FDBB-D037-1C396B516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20" y="4375294"/>
            <a:ext cx="180000" cy="180000"/>
          </a:xfrm>
          <a:prstGeom prst="rect">
            <a:avLst/>
          </a:prstGeom>
        </p:spPr>
      </p:pic>
      <p:pic>
        <p:nvPicPr>
          <p:cNvPr id="41" name="Picture 40" descr="A red circle with a black background&#10;&#10;Description automatically generated">
            <a:extLst>
              <a:ext uri="{FF2B5EF4-FFF2-40B4-BE49-F238E27FC236}">
                <a16:creationId xmlns:a16="http://schemas.microsoft.com/office/drawing/2014/main" id="{CCEC5AC0-904F-73DE-CF9D-FB1439493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20" y="1860050"/>
            <a:ext cx="180000" cy="180000"/>
          </a:xfrm>
          <a:prstGeom prst="rect">
            <a:avLst/>
          </a:prstGeom>
        </p:spPr>
      </p:pic>
      <p:pic>
        <p:nvPicPr>
          <p:cNvPr id="43" name="Picture 42" descr="A blue circle with a yellow sun and a bird&#10;&#10;Description automatically generated">
            <a:extLst>
              <a:ext uri="{FF2B5EF4-FFF2-40B4-BE49-F238E27FC236}">
                <a16:creationId xmlns:a16="http://schemas.microsoft.com/office/drawing/2014/main" id="{C3A0C66F-8522-EC7A-AFB6-9347751F1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00" y="5226833"/>
            <a:ext cx="180000" cy="180000"/>
          </a:xfrm>
          <a:prstGeom prst="rect">
            <a:avLst/>
          </a:prstGeom>
        </p:spPr>
      </p:pic>
      <p:pic>
        <p:nvPicPr>
          <p:cNvPr id="45" name="Picture 44" descr="A red green and yellow circle with a black background&#10;&#10;Description automatically generated">
            <a:extLst>
              <a:ext uri="{FF2B5EF4-FFF2-40B4-BE49-F238E27FC236}">
                <a16:creationId xmlns:a16="http://schemas.microsoft.com/office/drawing/2014/main" id="{84EDDE51-486A-7B07-35D8-2CA0B3193C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820" y="1012388"/>
            <a:ext cx="180000" cy="180000"/>
          </a:xfrm>
          <a:prstGeom prst="rect">
            <a:avLst/>
          </a:prstGeom>
        </p:spPr>
      </p:pic>
      <p:pic>
        <p:nvPicPr>
          <p:cNvPr id="47" name="Picture 46" descr="A red circle with a white cross in it&#10;&#10;Description automatically generated">
            <a:extLst>
              <a:ext uri="{FF2B5EF4-FFF2-40B4-BE49-F238E27FC236}">
                <a16:creationId xmlns:a16="http://schemas.microsoft.com/office/drawing/2014/main" id="{81C9935F-2E96-AF9A-0BA0-AD694616AD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820" y="3542008"/>
            <a:ext cx="180000" cy="180000"/>
          </a:xfrm>
          <a:prstGeom prst="rect">
            <a:avLst/>
          </a:prstGeom>
        </p:spPr>
      </p:pic>
      <p:pic>
        <p:nvPicPr>
          <p:cNvPr id="49" name="Picture 48" descr="A blue circle with white lines and a yellow circle&#10;&#10;Description automatically generated">
            <a:extLst>
              <a:ext uri="{FF2B5EF4-FFF2-40B4-BE49-F238E27FC236}">
                <a16:creationId xmlns:a16="http://schemas.microsoft.com/office/drawing/2014/main" id="{B6DE28C7-4B79-2CD1-7472-DB098D42373E}"/>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187200" y="9441826"/>
            <a:ext cx="180000" cy="180000"/>
          </a:xfrm>
          <a:prstGeom prst="rect">
            <a:avLst/>
          </a:prstGeom>
        </p:spPr>
      </p:pic>
      <p:pic>
        <p:nvPicPr>
          <p:cNvPr id="50" name="Picture 49" descr="A red green and yellow circle with a black background&#10;&#10;Description automatically generated">
            <a:extLst>
              <a:ext uri="{FF2B5EF4-FFF2-40B4-BE49-F238E27FC236}">
                <a16:creationId xmlns:a16="http://schemas.microsoft.com/office/drawing/2014/main" id="{9132E830-B759-8EE8-237E-3A70987511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820" y="2705139"/>
            <a:ext cx="180000" cy="180000"/>
          </a:xfrm>
          <a:prstGeom prst="rect">
            <a:avLst/>
          </a:prstGeom>
        </p:spPr>
      </p:pic>
      <p:pic>
        <p:nvPicPr>
          <p:cNvPr id="52" name="Picture 51" descr="A flag in a circle&#10;&#10;Description automatically generated">
            <a:extLst>
              <a:ext uri="{FF2B5EF4-FFF2-40B4-BE49-F238E27FC236}">
                <a16:creationId xmlns:a16="http://schemas.microsoft.com/office/drawing/2014/main" id="{48AB7C3C-4F6A-45CC-BBD1-903D588C49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200" y="6060733"/>
            <a:ext cx="180000" cy="180000"/>
          </a:xfrm>
          <a:prstGeom prst="rect">
            <a:avLst/>
          </a:prstGeom>
        </p:spPr>
      </p:pic>
      <p:pic>
        <p:nvPicPr>
          <p:cNvPr id="53" name="Picture 52" descr="A circle with a flag and stars&#10;&#10;Description automatically generated">
            <a:extLst>
              <a:ext uri="{FF2B5EF4-FFF2-40B4-BE49-F238E27FC236}">
                <a16:creationId xmlns:a16="http://schemas.microsoft.com/office/drawing/2014/main" id="{FDD8DFA0-64D0-6413-BC11-E969EFF63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00" y="8587234"/>
            <a:ext cx="180000" cy="180000"/>
          </a:xfrm>
          <a:prstGeom prst="rect">
            <a:avLst/>
          </a:prstGeom>
        </p:spPr>
      </p:pic>
      <p:pic>
        <p:nvPicPr>
          <p:cNvPr id="54" name="Picture 53" descr="A blue circle with a yellow sun and a bird&#10;&#10;Description automatically generated">
            <a:extLst>
              <a:ext uri="{FF2B5EF4-FFF2-40B4-BE49-F238E27FC236}">
                <a16:creationId xmlns:a16="http://schemas.microsoft.com/office/drawing/2014/main" id="{5DF78C68-5958-E4E1-B41E-332AC43CCF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00" y="7759951"/>
            <a:ext cx="180000" cy="180000"/>
          </a:xfrm>
          <a:prstGeom prst="rect">
            <a:avLst/>
          </a:prstGeom>
        </p:spPr>
      </p:pic>
      <p:pic>
        <p:nvPicPr>
          <p:cNvPr id="56" name="Picture 55" descr="A red circle with a yellow sun in it&#10;&#10;Description automatically generated">
            <a:extLst>
              <a:ext uri="{FF2B5EF4-FFF2-40B4-BE49-F238E27FC236}">
                <a16:creationId xmlns:a16="http://schemas.microsoft.com/office/drawing/2014/main" id="{79F12213-1D1D-EDE3-65E1-47DEC778D0B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7200" y="6924712"/>
            <a:ext cx="180000" cy="180000"/>
          </a:xfrm>
          <a:prstGeom prst="rect">
            <a:avLst/>
          </a:prstGeom>
        </p:spPr>
      </p:pic>
      <p:sp>
        <p:nvSpPr>
          <p:cNvPr id="57" name="TextBox 56">
            <a:extLst>
              <a:ext uri="{FF2B5EF4-FFF2-40B4-BE49-F238E27FC236}">
                <a16:creationId xmlns:a16="http://schemas.microsoft.com/office/drawing/2014/main" id="{FFB8BC8D-90DB-A942-F808-B80EC1D7D39D}"/>
              </a:ext>
            </a:extLst>
          </p:cNvPr>
          <p:cNvSpPr txBox="1"/>
          <p:nvPr/>
        </p:nvSpPr>
        <p:spPr>
          <a:xfrm>
            <a:off x="114139" y="539153"/>
            <a:ext cx="1903256" cy="246221"/>
          </a:xfrm>
          <a:prstGeom prst="rect">
            <a:avLst/>
          </a:prstGeom>
          <a:noFill/>
        </p:spPr>
        <p:txBody>
          <a:bodyPr wrap="square" rtlCol="0">
            <a:spAutoFit/>
          </a:bodyPr>
          <a:lstStyle/>
          <a:p>
            <a:pPr algn="ctr"/>
            <a:r>
              <a:rPr lang="en-US" sz="1000" dirty="0">
                <a:solidFill>
                  <a:schemeClr val="accent4">
                    <a:lumMod val="20000"/>
                    <a:lumOff val="80000"/>
                  </a:schemeClr>
                </a:solidFill>
                <a:latin typeface="Source Sans Pro SemiBold" panose="020B0603030403020204" pitchFamily="34" charset="0"/>
                <a:ea typeface="Source Sans Pro SemiBold" panose="020B0603030403020204" pitchFamily="34" charset="0"/>
              </a:rPr>
              <a:t>INTEGRATION TEAM MEMBER</a:t>
            </a:r>
            <a:endParaRPr lang="en-US" dirty="0">
              <a:solidFill>
                <a:schemeClr val="accent4">
                  <a:lumMod val="20000"/>
                  <a:lumOff val="80000"/>
                </a:schemeClr>
              </a:solidFill>
              <a:latin typeface="Source Sans Pro SemiBold" panose="020B0603030403020204" pitchFamily="34" charset="0"/>
              <a:ea typeface="Source Sans Pro SemiBold" panose="020B0603030403020204" pitchFamily="34" charset="0"/>
            </a:endParaRPr>
          </a:p>
        </p:txBody>
      </p:sp>
      <p:sp>
        <p:nvSpPr>
          <p:cNvPr id="58" name="TextBox 57">
            <a:extLst>
              <a:ext uri="{FF2B5EF4-FFF2-40B4-BE49-F238E27FC236}">
                <a16:creationId xmlns:a16="http://schemas.microsoft.com/office/drawing/2014/main" id="{7F35DB42-4174-ECA2-1491-D852952A5796}"/>
              </a:ext>
            </a:extLst>
          </p:cNvPr>
          <p:cNvSpPr txBox="1"/>
          <p:nvPr/>
        </p:nvSpPr>
        <p:spPr>
          <a:xfrm>
            <a:off x="114138" y="1377236"/>
            <a:ext cx="1903256" cy="246221"/>
          </a:xfrm>
          <a:prstGeom prst="rect">
            <a:avLst/>
          </a:prstGeom>
          <a:noFill/>
        </p:spPr>
        <p:txBody>
          <a:bodyPr wrap="square" rtlCol="0">
            <a:spAutoFit/>
          </a:bodyPr>
          <a:lstStyle/>
          <a:p>
            <a:pPr algn="ctr"/>
            <a:r>
              <a:rPr lang="en-US" sz="1000" dirty="0">
                <a:solidFill>
                  <a:schemeClr val="accent4">
                    <a:lumMod val="20000"/>
                    <a:lumOff val="80000"/>
                  </a:schemeClr>
                </a:solidFill>
                <a:latin typeface="Source Sans Pro SemiBold" panose="020B0603030403020204" pitchFamily="34" charset="0"/>
                <a:ea typeface="Source Sans Pro SemiBold" panose="020B0603030403020204" pitchFamily="34" charset="0"/>
              </a:rPr>
              <a:t>POWER BI DEVELOPER</a:t>
            </a:r>
            <a:endParaRPr lang="en-US" dirty="0">
              <a:solidFill>
                <a:schemeClr val="accent4">
                  <a:lumMod val="20000"/>
                  <a:lumOff val="80000"/>
                </a:schemeClr>
              </a:solidFill>
              <a:latin typeface="Source Sans Pro SemiBold" panose="020B0603030403020204" pitchFamily="34" charset="0"/>
              <a:ea typeface="Source Sans Pro SemiBold" panose="020B0603030403020204" pitchFamily="34" charset="0"/>
            </a:endParaRPr>
          </a:p>
        </p:txBody>
      </p:sp>
      <p:sp>
        <p:nvSpPr>
          <p:cNvPr id="59" name="TextBox 58">
            <a:extLst>
              <a:ext uri="{FF2B5EF4-FFF2-40B4-BE49-F238E27FC236}">
                <a16:creationId xmlns:a16="http://schemas.microsoft.com/office/drawing/2014/main" id="{2FE2661B-D775-9728-DB00-E7CD0B306648}"/>
              </a:ext>
            </a:extLst>
          </p:cNvPr>
          <p:cNvSpPr txBox="1"/>
          <p:nvPr/>
        </p:nvSpPr>
        <p:spPr>
          <a:xfrm>
            <a:off x="114138" y="2224624"/>
            <a:ext cx="1903256" cy="246221"/>
          </a:xfrm>
          <a:prstGeom prst="rect">
            <a:avLst/>
          </a:prstGeom>
          <a:noFill/>
        </p:spPr>
        <p:txBody>
          <a:bodyPr wrap="square" rtlCol="0">
            <a:spAutoFit/>
          </a:bodyPr>
          <a:lstStyle/>
          <a:p>
            <a:pPr algn="ctr"/>
            <a:r>
              <a:rPr lang="en-US" sz="1000" dirty="0">
                <a:solidFill>
                  <a:schemeClr val="accent4">
                    <a:lumMod val="20000"/>
                    <a:lumOff val="80000"/>
                  </a:schemeClr>
                </a:solidFill>
                <a:latin typeface="Source Sans Pro SemiBold" panose="020B0603030403020204" pitchFamily="34" charset="0"/>
                <a:ea typeface="Source Sans Pro SemiBold" panose="020B0603030403020204" pitchFamily="34" charset="0"/>
              </a:rPr>
              <a:t>VBA DEVELOPER</a:t>
            </a:r>
          </a:p>
        </p:txBody>
      </p:sp>
      <p:sp>
        <p:nvSpPr>
          <p:cNvPr id="60" name="TextBox 59">
            <a:extLst>
              <a:ext uri="{FF2B5EF4-FFF2-40B4-BE49-F238E27FC236}">
                <a16:creationId xmlns:a16="http://schemas.microsoft.com/office/drawing/2014/main" id="{E1C35520-DA7D-A106-EA28-5F4F62B47F9E}"/>
              </a:ext>
            </a:extLst>
          </p:cNvPr>
          <p:cNvSpPr txBox="1"/>
          <p:nvPr/>
        </p:nvSpPr>
        <p:spPr>
          <a:xfrm>
            <a:off x="114138" y="3058554"/>
            <a:ext cx="1903256" cy="246221"/>
          </a:xfrm>
          <a:prstGeom prst="rect">
            <a:avLst/>
          </a:prstGeom>
          <a:noFill/>
        </p:spPr>
        <p:txBody>
          <a:bodyPr wrap="square" rtlCol="0">
            <a:spAutoFit/>
          </a:bodyPr>
          <a:lstStyle/>
          <a:p>
            <a:pPr algn="ctr"/>
            <a:r>
              <a:rPr lang="en-US" sz="1000" dirty="0">
                <a:solidFill>
                  <a:schemeClr val="accent4">
                    <a:lumMod val="20000"/>
                    <a:lumOff val="80000"/>
                  </a:schemeClr>
                </a:solidFill>
                <a:latin typeface="Source Sans Pro SemiBold" panose="020B0603030403020204" pitchFamily="34" charset="0"/>
                <a:ea typeface="Source Sans Pro SemiBold" panose="020B0603030403020204" pitchFamily="34" charset="0"/>
              </a:rPr>
              <a:t>POWER BI DEVELOPER</a:t>
            </a:r>
          </a:p>
        </p:txBody>
      </p:sp>
      <p:sp>
        <p:nvSpPr>
          <p:cNvPr id="61" name="TextBox 60">
            <a:extLst>
              <a:ext uri="{FF2B5EF4-FFF2-40B4-BE49-F238E27FC236}">
                <a16:creationId xmlns:a16="http://schemas.microsoft.com/office/drawing/2014/main" id="{44A34A30-A682-6907-0825-686587919A0A}"/>
              </a:ext>
            </a:extLst>
          </p:cNvPr>
          <p:cNvSpPr txBox="1"/>
          <p:nvPr/>
        </p:nvSpPr>
        <p:spPr>
          <a:xfrm>
            <a:off x="114138" y="3909194"/>
            <a:ext cx="1903256" cy="246221"/>
          </a:xfrm>
          <a:prstGeom prst="rect">
            <a:avLst/>
          </a:prstGeom>
          <a:noFill/>
        </p:spPr>
        <p:txBody>
          <a:bodyPr wrap="square" rtlCol="0">
            <a:spAutoFit/>
          </a:bodyPr>
          <a:lstStyle/>
          <a:p>
            <a:pPr algn="ctr"/>
            <a:r>
              <a:rPr lang="en-US" sz="1000" dirty="0">
                <a:solidFill>
                  <a:schemeClr val="accent4">
                    <a:lumMod val="20000"/>
                    <a:lumOff val="80000"/>
                  </a:schemeClr>
                </a:solidFill>
                <a:latin typeface="Source Sans Pro SemiBold" panose="020B0603030403020204" pitchFamily="34" charset="0"/>
                <a:ea typeface="Source Sans Pro SemiBold" panose="020B0603030403020204" pitchFamily="34" charset="0"/>
              </a:rPr>
              <a:t>SAP BI DEVELOPER</a:t>
            </a:r>
            <a:endParaRPr lang="en-US" dirty="0">
              <a:solidFill>
                <a:schemeClr val="accent4">
                  <a:lumMod val="20000"/>
                  <a:lumOff val="80000"/>
                </a:schemeClr>
              </a:solidFill>
              <a:latin typeface="Source Sans Pro SemiBold" panose="020B0603030403020204" pitchFamily="34" charset="0"/>
              <a:ea typeface="Source Sans Pro SemiBold" panose="020B0603030403020204" pitchFamily="34" charset="0"/>
            </a:endParaRPr>
          </a:p>
        </p:txBody>
      </p:sp>
      <p:sp>
        <p:nvSpPr>
          <p:cNvPr id="62" name="TextBox 61">
            <a:extLst>
              <a:ext uri="{FF2B5EF4-FFF2-40B4-BE49-F238E27FC236}">
                <a16:creationId xmlns:a16="http://schemas.microsoft.com/office/drawing/2014/main" id="{69106FC6-6092-3B14-257E-63DF9B2FD452}"/>
              </a:ext>
            </a:extLst>
          </p:cNvPr>
          <p:cNvSpPr txBox="1"/>
          <p:nvPr/>
        </p:nvSpPr>
        <p:spPr>
          <a:xfrm>
            <a:off x="114138" y="4743950"/>
            <a:ext cx="1903256" cy="246221"/>
          </a:xfrm>
          <a:prstGeom prst="rect">
            <a:avLst/>
          </a:prstGeom>
          <a:noFill/>
        </p:spPr>
        <p:txBody>
          <a:bodyPr wrap="square" rtlCol="0">
            <a:spAutoFit/>
          </a:bodyPr>
          <a:lstStyle/>
          <a:p>
            <a:pPr algn="ctr"/>
            <a:r>
              <a:rPr lang="en-US" sz="1000" dirty="0">
                <a:solidFill>
                  <a:schemeClr val="accent4">
                    <a:lumMod val="20000"/>
                    <a:lumOff val="80000"/>
                  </a:schemeClr>
                </a:solidFill>
                <a:latin typeface="Source Sans Pro SemiBold" panose="020B0603030403020204" pitchFamily="34" charset="0"/>
                <a:ea typeface="Source Sans Pro SemiBold" panose="020B0603030403020204" pitchFamily="34" charset="0"/>
              </a:rPr>
              <a:t>SAP BPC/BW CONSULTANT</a:t>
            </a:r>
            <a:endParaRPr lang="en-US" dirty="0">
              <a:solidFill>
                <a:schemeClr val="accent4">
                  <a:lumMod val="20000"/>
                  <a:lumOff val="80000"/>
                </a:schemeClr>
              </a:solidFill>
              <a:latin typeface="Source Sans Pro SemiBold" panose="020B0603030403020204" pitchFamily="34" charset="0"/>
              <a:ea typeface="Source Sans Pro SemiBold" panose="020B0603030403020204" pitchFamily="34" charset="0"/>
            </a:endParaRPr>
          </a:p>
        </p:txBody>
      </p:sp>
      <p:sp>
        <p:nvSpPr>
          <p:cNvPr id="63" name="TextBox 62">
            <a:extLst>
              <a:ext uri="{FF2B5EF4-FFF2-40B4-BE49-F238E27FC236}">
                <a16:creationId xmlns:a16="http://schemas.microsoft.com/office/drawing/2014/main" id="{DBAD8372-310D-1040-3E40-E4BDA20DF7FC}"/>
              </a:ext>
            </a:extLst>
          </p:cNvPr>
          <p:cNvSpPr txBox="1"/>
          <p:nvPr/>
        </p:nvSpPr>
        <p:spPr>
          <a:xfrm>
            <a:off x="114138" y="5585295"/>
            <a:ext cx="1903256" cy="246221"/>
          </a:xfrm>
          <a:prstGeom prst="rect">
            <a:avLst/>
          </a:prstGeom>
          <a:noFill/>
        </p:spPr>
        <p:txBody>
          <a:bodyPr wrap="square" rtlCol="0">
            <a:spAutoFit/>
          </a:bodyPr>
          <a:lstStyle/>
          <a:p>
            <a:pPr algn="ctr"/>
            <a:r>
              <a:rPr lang="en-US" sz="1000" dirty="0">
                <a:solidFill>
                  <a:schemeClr val="accent4">
                    <a:lumMod val="20000"/>
                    <a:lumOff val="80000"/>
                  </a:schemeClr>
                </a:solidFill>
                <a:latin typeface="Source Sans Pro SemiBold" panose="020B0603030403020204" pitchFamily="34" charset="0"/>
                <a:ea typeface="Source Sans Pro SemiBold" panose="020B0603030403020204" pitchFamily="34" charset="0"/>
              </a:rPr>
              <a:t>POWER BI DEVELOPER</a:t>
            </a:r>
            <a:endParaRPr lang="en-US" dirty="0">
              <a:solidFill>
                <a:schemeClr val="accent4">
                  <a:lumMod val="20000"/>
                  <a:lumOff val="80000"/>
                </a:schemeClr>
              </a:solidFill>
              <a:latin typeface="Source Sans Pro SemiBold" panose="020B0603030403020204" pitchFamily="34" charset="0"/>
              <a:ea typeface="Source Sans Pro SemiBold" panose="020B0603030403020204" pitchFamily="34" charset="0"/>
            </a:endParaRPr>
          </a:p>
        </p:txBody>
      </p:sp>
      <p:sp>
        <p:nvSpPr>
          <p:cNvPr id="64" name="TextBox 63">
            <a:extLst>
              <a:ext uri="{FF2B5EF4-FFF2-40B4-BE49-F238E27FC236}">
                <a16:creationId xmlns:a16="http://schemas.microsoft.com/office/drawing/2014/main" id="{68DCC209-3125-2120-DE9C-96DA0F8CB2C2}"/>
              </a:ext>
            </a:extLst>
          </p:cNvPr>
          <p:cNvSpPr txBox="1"/>
          <p:nvPr/>
        </p:nvSpPr>
        <p:spPr>
          <a:xfrm>
            <a:off x="114138" y="7268219"/>
            <a:ext cx="1903256" cy="246221"/>
          </a:xfrm>
          <a:prstGeom prst="rect">
            <a:avLst/>
          </a:prstGeom>
          <a:noFill/>
        </p:spPr>
        <p:txBody>
          <a:bodyPr wrap="square" rtlCol="0">
            <a:spAutoFit/>
          </a:bodyPr>
          <a:lstStyle/>
          <a:p>
            <a:pPr algn="ctr"/>
            <a:r>
              <a:rPr lang="en-US" sz="1000" dirty="0">
                <a:solidFill>
                  <a:schemeClr val="accent4">
                    <a:lumMod val="20000"/>
                    <a:lumOff val="80000"/>
                  </a:schemeClr>
                </a:solidFill>
                <a:latin typeface="Source Sans Pro SemiBold" panose="020B0603030403020204" pitchFamily="34" charset="0"/>
                <a:ea typeface="Source Sans Pro SemiBold" panose="020B0603030403020204" pitchFamily="34" charset="0"/>
              </a:rPr>
              <a:t>POWER BI DEVELOPER</a:t>
            </a:r>
            <a:endParaRPr lang="en-US" dirty="0">
              <a:solidFill>
                <a:schemeClr val="accent4">
                  <a:lumMod val="20000"/>
                  <a:lumOff val="80000"/>
                </a:schemeClr>
              </a:solidFill>
              <a:latin typeface="Source Sans Pro SemiBold" panose="020B0603030403020204" pitchFamily="34" charset="0"/>
              <a:ea typeface="Source Sans Pro SemiBold" panose="020B0603030403020204" pitchFamily="34" charset="0"/>
            </a:endParaRPr>
          </a:p>
        </p:txBody>
      </p:sp>
      <p:sp>
        <p:nvSpPr>
          <p:cNvPr id="65" name="TextBox 64">
            <a:extLst>
              <a:ext uri="{FF2B5EF4-FFF2-40B4-BE49-F238E27FC236}">
                <a16:creationId xmlns:a16="http://schemas.microsoft.com/office/drawing/2014/main" id="{97CC6C54-F7E5-21F5-EEF6-04BDAE02AC84}"/>
              </a:ext>
            </a:extLst>
          </p:cNvPr>
          <p:cNvSpPr txBox="1"/>
          <p:nvPr/>
        </p:nvSpPr>
        <p:spPr>
          <a:xfrm>
            <a:off x="114138" y="6425819"/>
            <a:ext cx="1903256" cy="246221"/>
          </a:xfrm>
          <a:prstGeom prst="rect">
            <a:avLst/>
          </a:prstGeom>
          <a:noFill/>
        </p:spPr>
        <p:txBody>
          <a:bodyPr wrap="square" rtlCol="0">
            <a:spAutoFit/>
          </a:bodyPr>
          <a:lstStyle/>
          <a:p>
            <a:pPr algn="ctr"/>
            <a:r>
              <a:rPr lang="en-US" sz="1000" dirty="0">
                <a:solidFill>
                  <a:schemeClr val="accent4">
                    <a:lumMod val="20000"/>
                    <a:lumOff val="80000"/>
                  </a:schemeClr>
                </a:solidFill>
                <a:latin typeface="Source Sans Pro SemiBold" panose="020B0603030403020204" pitchFamily="34" charset="0"/>
                <a:ea typeface="Source Sans Pro SemiBold" panose="020B0603030403020204" pitchFamily="34" charset="0"/>
              </a:rPr>
              <a:t>SAP BPC/BW CONSULTANT</a:t>
            </a:r>
            <a:endParaRPr lang="en-US" dirty="0">
              <a:solidFill>
                <a:schemeClr val="accent4">
                  <a:lumMod val="20000"/>
                  <a:lumOff val="80000"/>
                </a:schemeClr>
              </a:solidFill>
              <a:latin typeface="Source Sans Pro SemiBold" panose="020B0603030403020204" pitchFamily="34" charset="0"/>
              <a:ea typeface="Source Sans Pro SemiBold" panose="020B0603030403020204" pitchFamily="34" charset="0"/>
            </a:endParaRPr>
          </a:p>
        </p:txBody>
      </p:sp>
      <p:sp>
        <p:nvSpPr>
          <p:cNvPr id="66" name="TextBox 65">
            <a:extLst>
              <a:ext uri="{FF2B5EF4-FFF2-40B4-BE49-F238E27FC236}">
                <a16:creationId xmlns:a16="http://schemas.microsoft.com/office/drawing/2014/main" id="{FC585656-0786-8B64-0155-F336733BE62A}"/>
              </a:ext>
            </a:extLst>
          </p:cNvPr>
          <p:cNvSpPr txBox="1"/>
          <p:nvPr/>
        </p:nvSpPr>
        <p:spPr>
          <a:xfrm>
            <a:off x="114138" y="8120600"/>
            <a:ext cx="1903256" cy="246221"/>
          </a:xfrm>
          <a:prstGeom prst="rect">
            <a:avLst/>
          </a:prstGeom>
          <a:noFill/>
        </p:spPr>
        <p:txBody>
          <a:bodyPr wrap="square" rtlCol="0">
            <a:spAutoFit/>
          </a:bodyPr>
          <a:lstStyle/>
          <a:p>
            <a:pPr algn="ctr"/>
            <a:r>
              <a:rPr lang="en-US" sz="1000" dirty="0">
                <a:solidFill>
                  <a:schemeClr val="accent4">
                    <a:lumMod val="20000"/>
                    <a:lumOff val="80000"/>
                  </a:schemeClr>
                </a:solidFill>
                <a:latin typeface="Source Sans Pro SemiBold" panose="020B0603030403020204" pitchFamily="34" charset="0"/>
                <a:ea typeface="Source Sans Pro SemiBold" panose="020B0603030403020204" pitchFamily="34" charset="0"/>
              </a:rPr>
              <a:t>SAP BPC/BW CONSULTANT</a:t>
            </a:r>
            <a:endParaRPr lang="en-US" dirty="0">
              <a:solidFill>
                <a:schemeClr val="accent4">
                  <a:lumMod val="20000"/>
                  <a:lumOff val="80000"/>
                </a:schemeClr>
              </a:solidFill>
              <a:latin typeface="Source Sans Pro SemiBold" panose="020B0603030403020204" pitchFamily="34" charset="0"/>
              <a:ea typeface="Source Sans Pro SemiBold" panose="020B0603030403020204" pitchFamily="34" charset="0"/>
            </a:endParaRPr>
          </a:p>
        </p:txBody>
      </p:sp>
      <p:sp>
        <p:nvSpPr>
          <p:cNvPr id="67" name="TextBox 66">
            <a:extLst>
              <a:ext uri="{FF2B5EF4-FFF2-40B4-BE49-F238E27FC236}">
                <a16:creationId xmlns:a16="http://schemas.microsoft.com/office/drawing/2014/main" id="{FF6E8AA6-F242-83A1-866D-FEBECD8C2FA1}"/>
              </a:ext>
            </a:extLst>
          </p:cNvPr>
          <p:cNvSpPr txBox="1"/>
          <p:nvPr/>
        </p:nvSpPr>
        <p:spPr>
          <a:xfrm>
            <a:off x="114138" y="8957864"/>
            <a:ext cx="1903256" cy="246221"/>
          </a:xfrm>
          <a:prstGeom prst="rect">
            <a:avLst/>
          </a:prstGeom>
          <a:noFill/>
        </p:spPr>
        <p:txBody>
          <a:bodyPr wrap="square" rtlCol="0">
            <a:spAutoFit/>
          </a:bodyPr>
          <a:lstStyle/>
          <a:p>
            <a:pPr algn="ctr"/>
            <a:r>
              <a:rPr lang="en-US" sz="1000" dirty="0">
                <a:solidFill>
                  <a:schemeClr val="accent4">
                    <a:lumMod val="20000"/>
                    <a:lumOff val="80000"/>
                  </a:schemeClr>
                </a:solidFill>
                <a:latin typeface="Source Sans Pro SemiBold" panose="020B0603030403020204" pitchFamily="34" charset="0"/>
                <a:ea typeface="Source Sans Pro SemiBold" panose="020B0603030403020204" pitchFamily="34" charset="0"/>
              </a:rPr>
              <a:t>DATA ANALYST</a:t>
            </a:r>
            <a:endParaRPr lang="en-US" dirty="0">
              <a:solidFill>
                <a:schemeClr val="accent4">
                  <a:lumMod val="20000"/>
                  <a:lumOff val="80000"/>
                </a:schemeClr>
              </a:solidFill>
              <a:latin typeface="Source Sans Pro SemiBold" panose="020B0603030403020204" pitchFamily="34" charset="0"/>
              <a:ea typeface="Source Sans Pro SemiBold" panose="020B0603030403020204" pitchFamily="34" charset="0"/>
            </a:endParaRPr>
          </a:p>
        </p:txBody>
      </p:sp>
      <p:sp>
        <p:nvSpPr>
          <p:cNvPr id="68" name="TextBox 67">
            <a:extLst>
              <a:ext uri="{FF2B5EF4-FFF2-40B4-BE49-F238E27FC236}">
                <a16:creationId xmlns:a16="http://schemas.microsoft.com/office/drawing/2014/main" id="{4813174B-4870-9EB2-76E7-F93E0AA18CA8}"/>
              </a:ext>
            </a:extLst>
          </p:cNvPr>
          <p:cNvSpPr txBox="1"/>
          <p:nvPr/>
        </p:nvSpPr>
        <p:spPr>
          <a:xfrm>
            <a:off x="113899" y="9151818"/>
            <a:ext cx="1903256" cy="246221"/>
          </a:xfrm>
          <a:prstGeom prst="rect">
            <a:avLst/>
          </a:prstGeom>
          <a:noFill/>
        </p:spPr>
        <p:txBody>
          <a:bodyPr wrap="square" rtlCol="0">
            <a:spAutoFit/>
          </a:bodyPr>
          <a:lstStyle/>
          <a:p>
            <a:pPr algn="ctr"/>
            <a:r>
              <a:rPr lang="en-US" sz="1000" dirty="0">
                <a:solidFill>
                  <a:schemeClr val="bg1"/>
                </a:solidFill>
                <a:latin typeface="Source Sans Pro SemiBold" panose="020B0603030403020204" pitchFamily="34" charset="0"/>
                <a:ea typeface="Source Sans Pro SemiBold" panose="020B0603030403020204" pitchFamily="34" charset="0"/>
              </a:rPr>
              <a:t>JAN 2019 – DEC 2020</a:t>
            </a:r>
          </a:p>
        </p:txBody>
      </p:sp>
      <p:sp>
        <p:nvSpPr>
          <p:cNvPr id="69" name="TextBox 68">
            <a:extLst>
              <a:ext uri="{FF2B5EF4-FFF2-40B4-BE49-F238E27FC236}">
                <a16:creationId xmlns:a16="http://schemas.microsoft.com/office/drawing/2014/main" id="{7611AF7F-5C1C-4BB4-1CC5-F1C5A7097AD3}"/>
              </a:ext>
            </a:extLst>
          </p:cNvPr>
          <p:cNvSpPr txBox="1"/>
          <p:nvPr/>
        </p:nvSpPr>
        <p:spPr>
          <a:xfrm>
            <a:off x="113899" y="8315971"/>
            <a:ext cx="1903256" cy="246221"/>
          </a:xfrm>
          <a:prstGeom prst="rect">
            <a:avLst/>
          </a:prstGeom>
          <a:noFill/>
        </p:spPr>
        <p:txBody>
          <a:bodyPr wrap="square" rtlCol="0">
            <a:spAutoFit/>
          </a:bodyPr>
          <a:lstStyle/>
          <a:p>
            <a:pPr algn="ctr"/>
            <a:r>
              <a:rPr lang="en-US" sz="1000" dirty="0">
                <a:solidFill>
                  <a:schemeClr val="bg1"/>
                </a:solidFill>
                <a:latin typeface="Source Sans Pro SemiBold" panose="020B0603030403020204" pitchFamily="34" charset="0"/>
                <a:ea typeface="Source Sans Pro SemiBold" panose="020B0603030403020204" pitchFamily="34" charset="0"/>
              </a:rPr>
              <a:t>DEC 2020 – JUN 2021</a:t>
            </a:r>
          </a:p>
        </p:txBody>
      </p:sp>
      <p:sp>
        <p:nvSpPr>
          <p:cNvPr id="70" name="TextBox 69">
            <a:extLst>
              <a:ext uri="{FF2B5EF4-FFF2-40B4-BE49-F238E27FC236}">
                <a16:creationId xmlns:a16="http://schemas.microsoft.com/office/drawing/2014/main" id="{011B8F2C-8FDD-21A8-E32D-D876D5B239C3}"/>
              </a:ext>
            </a:extLst>
          </p:cNvPr>
          <p:cNvSpPr txBox="1"/>
          <p:nvPr/>
        </p:nvSpPr>
        <p:spPr>
          <a:xfrm>
            <a:off x="113899" y="7468810"/>
            <a:ext cx="1903256" cy="246221"/>
          </a:xfrm>
          <a:prstGeom prst="rect">
            <a:avLst/>
          </a:prstGeom>
          <a:noFill/>
        </p:spPr>
        <p:txBody>
          <a:bodyPr wrap="square" rtlCol="0">
            <a:spAutoFit/>
          </a:bodyPr>
          <a:lstStyle/>
          <a:p>
            <a:pPr algn="ctr"/>
            <a:r>
              <a:rPr lang="en-US" sz="1000" dirty="0">
                <a:solidFill>
                  <a:schemeClr val="bg1"/>
                </a:solidFill>
                <a:latin typeface="Source Sans Pro SemiBold" panose="020B0603030403020204" pitchFamily="34" charset="0"/>
                <a:ea typeface="Source Sans Pro SemiBold" panose="020B0603030403020204" pitchFamily="34" charset="0"/>
              </a:rPr>
              <a:t>JUL 2021 – FEB 2023</a:t>
            </a:r>
          </a:p>
        </p:txBody>
      </p:sp>
      <p:sp>
        <p:nvSpPr>
          <p:cNvPr id="71" name="TextBox 70">
            <a:extLst>
              <a:ext uri="{FF2B5EF4-FFF2-40B4-BE49-F238E27FC236}">
                <a16:creationId xmlns:a16="http://schemas.microsoft.com/office/drawing/2014/main" id="{881FA5A0-DA69-DD47-5BD3-3F5D47617276}"/>
              </a:ext>
            </a:extLst>
          </p:cNvPr>
          <p:cNvSpPr txBox="1"/>
          <p:nvPr/>
        </p:nvSpPr>
        <p:spPr>
          <a:xfrm>
            <a:off x="113899" y="6633663"/>
            <a:ext cx="1903256" cy="246221"/>
          </a:xfrm>
          <a:prstGeom prst="rect">
            <a:avLst/>
          </a:prstGeom>
          <a:noFill/>
        </p:spPr>
        <p:txBody>
          <a:bodyPr wrap="square" rtlCol="0">
            <a:spAutoFit/>
          </a:bodyPr>
          <a:lstStyle/>
          <a:p>
            <a:pPr algn="ctr"/>
            <a:r>
              <a:rPr lang="en-US" sz="1000" dirty="0">
                <a:solidFill>
                  <a:schemeClr val="bg1"/>
                </a:solidFill>
                <a:latin typeface="Source Sans Pro SemiBold" panose="020B0603030403020204" pitchFamily="34" charset="0"/>
                <a:ea typeface="Source Sans Pro SemiBold" panose="020B0603030403020204" pitchFamily="34" charset="0"/>
              </a:rPr>
              <a:t>JUL 2021 – DEC 2021</a:t>
            </a:r>
          </a:p>
        </p:txBody>
      </p:sp>
      <p:sp>
        <p:nvSpPr>
          <p:cNvPr id="72" name="TextBox 71">
            <a:extLst>
              <a:ext uri="{FF2B5EF4-FFF2-40B4-BE49-F238E27FC236}">
                <a16:creationId xmlns:a16="http://schemas.microsoft.com/office/drawing/2014/main" id="{55D8B826-1ED1-08A4-E970-9CDAD026906F}"/>
              </a:ext>
            </a:extLst>
          </p:cNvPr>
          <p:cNvSpPr txBox="1"/>
          <p:nvPr/>
        </p:nvSpPr>
        <p:spPr>
          <a:xfrm>
            <a:off x="113899" y="5785802"/>
            <a:ext cx="1903256" cy="246221"/>
          </a:xfrm>
          <a:prstGeom prst="rect">
            <a:avLst/>
          </a:prstGeom>
          <a:noFill/>
        </p:spPr>
        <p:txBody>
          <a:bodyPr wrap="square" rtlCol="0">
            <a:spAutoFit/>
          </a:bodyPr>
          <a:lstStyle/>
          <a:p>
            <a:pPr algn="ctr"/>
            <a:r>
              <a:rPr lang="en-US" sz="1000" dirty="0">
                <a:solidFill>
                  <a:schemeClr val="bg1"/>
                </a:solidFill>
                <a:latin typeface="Source Sans Pro SemiBold" panose="020B0603030403020204" pitchFamily="34" charset="0"/>
                <a:ea typeface="Source Sans Pro SemiBold" panose="020B0603030403020204" pitchFamily="34" charset="0"/>
              </a:rPr>
              <a:t>FEB 2022 – JUL 2022</a:t>
            </a:r>
          </a:p>
        </p:txBody>
      </p:sp>
      <p:sp>
        <p:nvSpPr>
          <p:cNvPr id="73" name="TextBox 72">
            <a:extLst>
              <a:ext uri="{FF2B5EF4-FFF2-40B4-BE49-F238E27FC236}">
                <a16:creationId xmlns:a16="http://schemas.microsoft.com/office/drawing/2014/main" id="{DF2FFA6C-C0C6-FF39-A63B-E4E33040B855}"/>
              </a:ext>
            </a:extLst>
          </p:cNvPr>
          <p:cNvSpPr txBox="1"/>
          <p:nvPr/>
        </p:nvSpPr>
        <p:spPr>
          <a:xfrm>
            <a:off x="113899" y="4937198"/>
            <a:ext cx="1903256" cy="246221"/>
          </a:xfrm>
          <a:prstGeom prst="rect">
            <a:avLst/>
          </a:prstGeom>
          <a:noFill/>
        </p:spPr>
        <p:txBody>
          <a:bodyPr wrap="square" rtlCol="0">
            <a:spAutoFit/>
          </a:bodyPr>
          <a:lstStyle/>
          <a:p>
            <a:pPr algn="ctr"/>
            <a:r>
              <a:rPr lang="en-US" sz="1000" dirty="0">
                <a:solidFill>
                  <a:schemeClr val="bg1"/>
                </a:solidFill>
                <a:latin typeface="Source Sans Pro SemiBold" panose="020B0603030403020204" pitchFamily="34" charset="0"/>
                <a:ea typeface="Source Sans Pro SemiBold" panose="020B0603030403020204" pitchFamily="34" charset="0"/>
              </a:rPr>
              <a:t>MAR 2022 – SEP 2022</a:t>
            </a:r>
          </a:p>
        </p:txBody>
      </p:sp>
      <p:sp>
        <p:nvSpPr>
          <p:cNvPr id="74" name="TextBox 73">
            <a:extLst>
              <a:ext uri="{FF2B5EF4-FFF2-40B4-BE49-F238E27FC236}">
                <a16:creationId xmlns:a16="http://schemas.microsoft.com/office/drawing/2014/main" id="{94927E87-6D8B-1AE4-BB25-E582E1F4AD3E}"/>
              </a:ext>
            </a:extLst>
          </p:cNvPr>
          <p:cNvSpPr txBox="1"/>
          <p:nvPr/>
        </p:nvSpPr>
        <p:spPr>
          <a:xfrm>
            <a:off x="113899" y="4101289"/>
            <a:ext cx="1903256" cy="246221"/>
          </a:xfrm>
          <a:prstGeom prst="rect">
            <a:avLst/>
          </a:prstGeom>
          <a:noFill/>
        </p:spPr>
        <p:txBody>
          <a:bodyPr wrap="square" rtlCol="0">
            <a:spAutoFit/>
          </a:bodyPr>
          <a:lstStyle/>
          <a:p>
            <a:pPr algn="ctr"/>
            <a:r>
              <a:rPr lang="en-US" sz="1000" dirty="0">
                <a:solidFill>
                  <a:schemeClr val="bg1"/>
                </a:solidFill>
                <a:latin typeface="Source Sans Pro SemiBold" panose="020B0603030403020204" pitchFamily="34" charset="0"/>
                <a:ea typeface="Source Sans Pro SemiBold" panose="020B0603030403020204" pitchFamily="34" charset="0"/>
              </a:rPr>
              <a:t>AUG 2022 – JUN 2023</a:t>
            </a:r>
          </a:p>
        </p:txBody>
      </p:sp>
      <p:sp>
        <p:nvSpPr>
          <p:cNvPr id="75" name="TextBox 74">
            <a:extLst>
              <a:ext uri="{FF2B5EF4-FFF2-40B4-BE49-F238E27FC236}">
                <a16:creationId xmlns:a16="http://schemas.microsoft.com/office/drawing/2014/main" id="{E1382FB1-A2B6-0A39-1E58-9E9272C7FDFA}"/>
              </a:ext>
            </a:extLst>
          </p:cNvPr>
          <p:cNvSpPr txBox="1"/>
          <p:nvPr/>
        </p:nvSpPr>
        <p:spPr>
          <a:xfrm>
            <a:off x="113899" y="3260472"/>
            <a:ext cx="1903256" cy="246221"/>
          </a:xfrm>
          <a:prstGeom prst="rect">
            <a:avLst/>
          </a:prstGeom>
          <a:noFill/>
        </p:spPr>
        <p:txBody>
          <a:bodyPr wrap="square" rtlCol="0">
            <a:spAutoFit/>
          </a:bodyPr>
          <a:lstStyle/>
          <a:p>
            <a:pPr algn="ctr"/>
            <a:r>
              <a:rPr lang="en-US" sz="1000" dirty="0">
                <a:solidFill>
                  <a:schemeClr val="bg1"/>
                </a:solidFill>
                <a:latin typeface="Source Sans Pro SemiBold" panose="020B0603030403020204" pitchFamily="34" charset="0"/>
                <a:ea typeface="Source Sans Pro SemiBold" panose="020B0603030403020204" pitchFamily="34" charset="0"/>
              </a:rPr>
              <a:t>MAR 2023 – JUN 2023</a:t>
            </a:r>
          </a:p>
        </p:txBody>
      </p:sp>
      <p:sp>
        <p:nvSpPr>
          <p:cNvPr id="76" name="TextBox 75">
            <a:extLst>
              <a:ext uri="{FF2B5EF4-FFF2-40B4-BE49-F238E27FC236}">
                <a16:creationId xmlns:a16="http://schemas.microsoft.com/office/drawing/2014/main" id="{E0D29C7E-CC51-A29A-562C-21D80438D277}"/>
              </a:ext>
            </a:extLst>
          </p:cNvPr>
          <p:cNvSpPr txBox="1"/>
          <p:nvPr/>
        </p:nvSpPr>
        <p:spPr>
          <a:xfrm>
            <a:off x="113899" y="2411661"/>
            <a:ext cx="1903256" cy="246221"/>
          </a:xfrm>
          <a:prstGeom prst="rect">
            <a:avLst/>
          </a:prstGeom>
          <a:noFill/>
        </p:spPr>
        <p:txBody>
          <a:bodyPr wrap="square" rtlCol="0">
            <a:spAutoFit/>
          </a:bodyPr>
          <a:lstStyle/>
          <a:p>
            <a:pPr algn="ctr"/>
            <a:r>
              <a:rPr lang="en-US" sz="1000" dirty="0">
                <a:solidFill>
                  <a:schemeClr val="bg1"/>
                </a:solidFill>
                <a:latin typeface="Source Sans Pro SemiBold" panose="020B0603030403020204" pitchFamily="34" charset="0"/>
                <a:ea typeface="Source Sans Pro SemiBold" panose="020B0603030403020204" pitchFamily="34" charset="0"/>
              </a:rPr>
              <a:t>MAR 2023 – AUG 2023</a:t>
            </a:r>
          </a:p>
        </p:txBody>
      </p:sp>
      <p:sp>
        <p:nvSpPr>
          <p:cNvPr id="77" name="TextBox 76">
            <a:extLst>
              <a:ext uri="{FF2B5EF4-FFF2-40B4-BE49-F238E27FC236}">
                <a16:creationId xmlns:a16="http://schemas.microsoft.com/office/drawing/2014/main" id="{E5713D77-054A-ED6A-5B28-1EED54A528E8}"/>
              </a:ext>
            </a:extLst>
          </p:cNvPr>
          <p:cNvSpPr txBox="1"/>
          <p:nvPr/>
        </p:nvSpPr>
        <p:spPr>
          <a:xfrm>
            <a:off x="113899" y="1572010"/>
            <a:ext cx="1903256" cy="246221"/>
          </a:xfrm>
          <a:prstGeom prst="rect">
            <a:avLst/>
          </a:prstGeom>
          <a:noFill/>
        </p:spPr>
        <p:txBody>
          <a:bodyPr wrap="square" rtlCol="0">
            <a:spAutoFit/>
          </a:bodyPr>
          <a:lstStyle/>
          <a:p>
            <a:pPr algn="ctr"/>
            <a:r>
              <a:rPr lang="en-US" sz="1000" dirty="0">
                <a:solidFill>
                  <a:schemeClr val="bg1"/>
                </a:solidFill>
                <a:latin typeface="Source Sans Pro SemiBold" panose="020B0603030403020204" pitchFamily="34" charset="0"/>
                <a:ea typeface="Source Sans Pro SemiBold" panose="020B0603030403020204" pitchFamily="34" charset="0"/>
              </a:rPr>
              <a:t>JUL 2023 – SEP 2023</a:t>
            </a:r>
          </a:p>
        </p:txBody>
      </p:sp>
      <p:sp>
        <p:nvSpPr>
          <p:cNvPr id="78" name="TextBox 77">
            <a:extLst>
              <a:ext uri="{FF2B5EF4-FFF2-40B4-BE49-F238E27FC236}">
                <a16:creationId xmlns:a16="http://schemas.microsoft.com/office/drawing/2014/main" id="{67401637-9C96-7729-D985-511DBD250747}"/>
              </a:ext>
            </a:extLst>
          </p:cNvPr>
          <p:cNvSpPr txBox="1"/>
          <p:nvPr/>
        </p:nvSpPr>
        <p:spPr>
          <a:xfrm>
            <a:off x="113899" y="729575"/>
            <a:ext cx="1903256" cy="246221"/>
          </a:xfrm>
          <a:prstGeom prst="rect">
            <a:avLst/>
          </a:prstGeom>
          <a:noFill/>
        </p:spPr>
        <p:txBody>
          <a:bodyPr wrap="square" rtlCol="0">
            <a:spAutoFit/>
          </a:bodyPr>
          <a:lstStyle/>
          <a:p>
            <a:pPr algn="ctr"/>
            <a:r>
              <a:rPr lang="en-US" sz="1000" dirty="0">
                <a:solidFill>
                  <a:schemeClr val="bg1"/>
                </a:solidFill>
                <a:latin typeface="Source Sans Pro SemiBold" panose="020B0603030403020204" pitchFamily="34" charset="0"/>
                <a:ea typeface="Source Sans Pro SemiBold" panose="020B0603030403020204" pitchFamily="34" charset="0"/>
              </a:rPr>
              <a:t>SINCE JUN 2023</a:t>
            </a:r>
          </a:p>
        </p:txBody>
      </p:sp>
      <p:sp>
        <p:nvSpPr>
          <p:cNvPr id="92" name="TextBox 91">
            <a:extLst>
              <a:ext uri="{FF2B5EF4-FFF2-40B4-BE49-F238E27FC236}">
                <a16:creationId xmlns:a16="http://schemas.microsoft.com/office/drawing/2014/main" id="{97E58BEC-E98B-9142-251C-BF3B07E5E718}"/>
              </a:ext>
            </a:extLst>
          </p:cNvPr>
          <p:cNvSpPr txBox="1"/>
          <p:nvPr/>
        </p:nvSpPr>
        <p:spPr>
          <a:xfrm>
            <a:off x="360000" y="1000195"/>
            <a:ext cx="1334403" cy="215444"/>
          </a:xfrm>
          <a:prstGeom prst="rect">
            <a:avLst/>
          </a:prstGeom>
          <a:noFill/>
        </p:spPr>
        <p:txBody>
          <a:bodyPr wrap="square" rtlCol="0">
            <a:spAutoFit/>
          </a:bodyPr>
          <a:lstStyle/>
          <a:p>
            <a:r>
              <a:rPr lang="en-US" sz="800" dirty="0">
                <a:solidFill>
                  <a:schemeClr val="bg1"/>
                </a:solidFill>
                <a:latin typeface="Source Sans Pro Light" panose="020B0403030403020204" pitchFamily="34" charset="0"/>
                <a:ea typeface="Source Sans Pro Light" panose="020B0403030403020204" pitchFamily="34" charset="0"/>
              </a:rPr>
              <a:t>Lithuania</a:t>
            </a:r>
          </a:p>
        </p:txBody>
      </p:sp>
      <p:sp>
        <p:nvSpPr>
          <p:cNvPr id="93" name="TextBox 92">
            <a:extLst>
              <a:ext uri="{FF2B5EF4-FFF2-40B4-BE49-F238E27FC236}">
                <a16:creationId xmlns:a16="http://schemas.microsoft.com/office/drawing/2014/main" id="{DEE4B243-7B7A-2436-0618-9ED19A91C904}"/>
              </a:ext>
            </a:extLst>
          </p:cNvPr>
          <p:cNvSpPr txBox="1"/>
          <p:nvPr/>
        </p:nvSpPr>
        <p:spPr>
          <a:xfrm>
            <a:off x="360000" y="2690063"/>
            <a:ext cx="1334403" cy="215444"/>
          </a:xfrm>
          <a:prstGeom prst="rect">
            <a:avLst/>
          </a:prstGeom>
          <a:noFill/>
        </p:spPr>
        <p:txBody>
          <a:bodyPr wrap="square" rtlCol="0">
            <a:spAutoFit/>
          </a:bodyPr>
          <a:lstStyle/>
          <a:p>
            <a:r>
              <a:rPr lang="en-US" sz="800" dirty="0">
                <a:solidFill>
                  <a:schemeClr val="bg1"/>
                </a:solidFill>
                <a:latin typeface="Source Sans Pro Light" panose="020B0403030403020204" pitchFamily="34" charset="0"/>
                <a:ea typeface="Source Sans Pro Light" panose="020B0403030403020204" pitchFamily="34" charset="0"/>
              </a:rPr>
              <a:t>Lithuania</a:t>
            </a:r>
          </a:p>
        </p:txBody>
      </p:sp>
      <p:sp>
        <p:nvSpPr>
          <p:cNvPr id="94" name="TextBox 93">
            <a:extLst>
              <a:ext uri="{FF2B5EF4-FFF2-40B4-BE49-F238E27FC236}">
                <a16:creationId xmlns:a16="http://schemas.microsoft.com/office/drawing/2014/main" id="{EDA0C649-5C3F-2A53-6EE3-34CDCDD33691}"/>
              </a:ext>
            </a:extLst>
          </p:cNvPr>
          <p:cNvSpPr txBox="1"/>
          <p:nvPr/>
        </p:nvSpPr>
        <p:spPr>
          <a:xfrm>
            <a:off x="360000" y="1848133"/>
            <a:ext cx="1334403" cy="215444"/>
          </a:xfrm>
          <a:prstGeom prst="rect">
            <a:avLst/>
          </a:prstGeom>
          <a:noFill/>
        </p:spPr>
        <p:txBody>
          <a:bodyPr wrap="square" rtlCol="0">
            <a:spAutoFit/>
          </a:bodyPr>
          <a:lstStyle/>
          <a:p>
            <a:r>
              <a:rPr lang="en-US" sz="800" dirty="0">
                <a:solidFill>
                  <a:schemeClr val="bg1"/>
                </a:solidFill>
                <a:latin typeface="Source Sans Pro Light" panose="020B0403030403020204" pitchFamily="34" charset="0"/>
                <a:ea typeface="Source Sans Pro Light" panose="020B0403030403020204" pitchFamily="34" charset="0"/>
              </a:rPr>
              <a:t>Japan</a:t>
            </a:r>
          </a:p>
        </p:txBody>
      </p:sp>
      <p:sp>
        <p:nvSpPr>
          <p:cNvPr id="95" name="TextBox 94">
            <a:extLst>
              <a:ext uri="{FF2B5EF4-FFF2-40B4-BE49-F238E27FC236}">
                <a16:creationId xmlns:a16="http://schemas.microsoft.com/office/drawing/2014/main" id="{01EC542D-2805-BD2B-FBC6-BBF2EE186956}"/>
              </a:ext>
            </a:extLst>
          </p:cNvPr>
          <p:cNvSpPr txBox="1"/>
          <p:nvPr/>
        </p:nvSpPr>
        <p:spPr>
          <a:xfrm>
            <a:off x="360000" y="3531735"/>
            <a:ext cx="1334403" cy="215444"/>
          </a:xfrm>
          <a:prstGeom prst="rect">
            <a:avLst/>
          </a:prstGeom>
          <a:noFill/>
        </p:spPr>
        <p:txBody>
          <a:bodyPr wrap="square" rtlCol="0">
            <a:spAutoFit/>
          </a:bodyPr>
          <a:lstStyle/>
          <a:p>
            <a:r>
              <a:rPr lang="en-US" sz="800" dirty="0">
                <a:solidFill>
                  <a:schemeClr val="bg1"/>
                </a:solidFill>
                <a:latin typeface="Source Sans Pro Light" panose="020B0403030403020204" pitchFamily="34" charset="0"/>
                <a:ea typeface="Source Sans Pro Light" panose="020B0403030403020204" pitchFamily="34" charset="0"/>
              </a:rPr>
              <a:t>Switzerland</a:t>
            </a:r>
          </a:p>
        </p:txBody>
      </p:sp>
      <p:sp>
        <p:nvSpPr>
          <p:cNvPr id="96" name="TextBox 95">
            <a:extLst>
              <a:ext uri="{FF2B5EF4-FFF2-40B4-BE49-F238E27FC236}">
                <a16:creationId xmlns:a16="http://schemas.microsoft.com/office/drawing/2014/main" id="{0B9C91A7-E633-C294-0B97-BD0B360C5CA8}"/>
              </a:ext>
            </a:extLst>
          </p:cNvPr>
          <p:cNvSpPr txBox="1"/>
          <p:nvPr/>
        </p:nvSpPr>
        <p:spPr>
          <a:xfrm>
            <a:off x="360000" y="4367907"/>
            <a:ext cx="1334403" cy="215444"/>
          </a:xfrm>
          <a:prstGeom prst="rect">
            <a:avLst/>
          </a:prstGeom>
          <a:noFill/>
        </p:spPr>
        <p:txBody>
          <a:bodyPr wrap="square" rtlCol="0">
            <a:spAutoFit/>
          </a:bodyPr>
          <a:lstStyle/>
          <a:p>
            <a:r>
              <a:rPr lang="en-US" sz="800" dirty="0">
                <a:solidFill>
                  <a:schemeClr val="bg1"/>
                </a:solidFill>
                <a:latin typeface="Source Sans Pro Light" panose="020B0403030403020204" pitchFamily="34" charset="0"/>
                <a:ea typeface="Source Sans Pro Light" panose="020B0403030403020204" pitchFamily="34" charset="0"/>
              </a:rPr>
              <a:t>Uzbekistan</a:t>
            </a:r>
          </a:p>
        </p:txBody>
      </p:sp>
      <p:sp>
        <p:nvSpPr>
          <p:cNvPr id="97" name="TextBox 96">
            <a:extLst>
              <a:ext uri="{FF2B5EF4-FFF2-40B4-BE49-F238E27FC236}">
                <a16:creationId xmlns:a16="http://schemas.microsoft.com/office/drawing/2014/main" id="{0ACD8B16-ED50-8AE0-282E-76CD501EC7DB}"/>
              </a:ext>
            </a:extLst>
          </p:cNvPr>
          <p:cNvSpPr txBox="1"/>
          <p:nvPr/>
        </p:nvSpPr>
        <p:spPr>
          <a:xfrm>
            <a:off x="360000" y="5215298"/>
            <a:ext cx="1334403" cy="215444"/>
          </a:xfrm>
          <a:prstGeom prst="rect">
            <a:avLst/>
          </a:prstGeom>
          <a:noFill/>
        </p:spPr>
        <p:txBody>
          <a:bodyPr wrap="square" rtlCol="0">
            <a:spAutoFit/>
          </a:bodyPr>
          <a:lstStyle/>
          <a:p>
            <a:r>
              <a:rPr lang="en-US" sz="800" dirty="0">
                <a:solidFill>
                  <a:schemeClr val="bg1"/>
                </a:solidFill>
                <a:latin typeface="Source Sans Pro Light" panose="020B0403030403020204" pitchFamily="34" charset="0"/>
                <a:ea typeface="Source Sans Pro Light" panose="020B0403030403020204" pitchFamily="34" charset="0"/>
              </a:rPr>
              <a:t>Kazakhstan</a:t>
            </a:r>
          </a:p>
        </p:txBody>
      </p:sp>
      <p:sp>
        <p:nvSpPr>
          <p:cNvPr id="98" name="TextBox 97">
            <a:extLst>
              <a:ext uri="{FF2B5EF4-FFF2-40B4-BE49-F238E27FC236}">
                <a16:creationId xmlns:a16="http://schemas.microsoft.com/office/drawing/2014/main" id="{8DAC13FD-3C70-B113-1E77-20CA8EDCF4C2}"/>
              </a:ext>
            </a:extLst>
          </p:cNvPr>
          <p:cNvSpPr txBox="1"/>
          <p:nvPr/>
        </p:nvSpPr>
        <p:spPr>
          <a:xfrm>
            <a:off x="360000" y="6070548"/>
            <a:ext cx="1334403" cy="215444"/>
          </a:xfrm>
          <a:prstGeom prst="rect">
            <a:avLst/>
          </a:prstGeom>
          <a:noFill/>
        </p:spPr>
        <p:txBody>
          <a:bodyPr wrap="square" rtlCol="0">
            <a:spAutoFit/>
          </a:bodyPr>
          <a:lstStyle/>
          <a:p>
            <a:r>
              <a:rPr lang="en-US" sz="800" dirty="0">
                <a:solidFill>
                  <a:schemeClr val="bg1"/>
                </a:solidFill>
                <a:latin typeface="Source Sans Pro Light" panose="020B0403030403020204" pitchFamily="34" charset="0"/>
                <a:ea typeface="Source Sans Pro Light" panose="020B0403030403020204" pitchFamily="34" charset="0"/>
              </a:rPr>
              <a:t>The United States</a:t>
            </a:r>
          </a:p>
        </p:txBody>
      </p:sp>
      <p:pic>
        <p:nvPicPr>
          <p:cNvPr id="100" name="Picture 99" descr="A white circle with blue text&#10;&#10;Description automatically generated">
            <a:extLst>
              <a:ext uri="{FF2B5EF4-FFF2-40B4-BE49-F238E27FC236}">
                <a16:creationId xmlns:a16="http://schemas.microsoft.com/office/drawing/2014/main" id="{A4C41FB3-527F-42F8-1F41-1C331191F9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20800" y="9378000"/>
            <a:ext cx="252000" cy="252000"/>
          </a:xfrm>
          <a:prstGeom prst="rect">
            <a:avLst/>
          </a:prstGeom>
        </p:spPr>
      </p:pic>
      <p:pic>
        <p:nvPicPr>
          <p:cNvPr id="102" name="Picture 101" descr="A white circle with black text and blue letters&#10;&#10;Description automatically generated">
            <a:extLst>
              <a:ext uri="{FF2B5EF4-FFF2-40B4-BE49-F238E27FC236}">
                <a16:creationId xmlns:a16="http://schemas.microsoft.com/office/drawing/2014/main" id="{4E263FE9-64A2-06AD-E119-1CB652E84126}"/>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1720800" y="952499"/>
            <a:ext cx="252000" cy="252000"/>
          </a:xfrm>
          <a:prstGeom prst="rect">
            <a:avLst/>
          </a:prstGeom>
        </p:spPr>
      </p:pic>
      <p:pic>
        <p:nvPicPr>
          <p:cNvPr id="103" name="Picture 102" descr="A white circle with black text and blue letters&#10;&#10;Description automatically generated">
            <a:extLst>
              <a:ext uri="{FF2B5EF4-FFF2-40B4-BE49-F238E27FC236}">
                <a16:creationId xmlns:a16="http://schemas.microsoft.com/office/drawing/2014/main" id="{CA881738-99E2-E1DF-84B7-43507F07BCE2}"/>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1720800" y="1796400"/>
            <a:ext cx="252000" cy="252000"/>
          </a:xfrm>
          <a:prstGeom prst="rect">
            <a:avLst/>
          </a:prstGeom>
        </p:spPr>
      </p:pic>
      <p:pic>
        <p:nvPicPr>
          <p:cNvPr id="104" name="Picture 103" descr="A white circle with black text and blue letters&#10;&#10;Description automatically generated">
            <a:extLst>
              <a:ext uri="{FF2B5EF4-FFF2-40B4-BE49-F238E27FC236}">
                <a16:creationId xmlns:a16="http://schemas.microsoft.com/office/drawing/2014/main" id="{80A3D683-C7DB-79A4-79D3-A079016F3AB9}"/>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1720800" y="2638800"/>
            <a:ext cx="252000" cy="252000"/>
          </a:xfrm>
          <a:prstGeom prst="rect">
            <a:avLst/>
          </a:prstGeom>
        </p:spPr>
      </p:pic>
      <p:pic>
        <p:nvPicPr>
          <p:cNvPr id="105" name="Picture 104" descr="A white circle with black text and blue letters&#10;&#10;Description automatically generated">
            <a:extLst>
              <a:ext uri="{FF2B5EF4-FFF2-40B4-BE49-F238E27FC236}">
                <a16:creationId xmlns:a16="http://schemas.microsoft.com/office/drawing/2014/main" id="{3850DD42-6DA5-39FE-8E56-AE8567473620}"/>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1720800" y="3481200"/>
            <a:ext cx="252000" cy="252000"/>
          </a:xfrm>
          <a:prstGeom prst="rect">
            <a:avLst/>
          </a:prstGeom>
        </p:spPr>
      </p:pic>
      <p:pic>
        <p:nvPicPr>
          <p:cNvPr id="106" name="Picture 105" descr="A white circle with black text and blue letters&#10;&#10;Description automatically generated">
            <a:extLst>
              <a:ext uri="{FF2B5EF4-FFF2-40B4-BE49-F238E27FC236}">
                <a16:creationId xmlns:a16="http://schemas.microsoft.com/office/drawing/2014/main" id="{D417D324-85FF-F21B-1CFB-F0963C36B6F0}"/>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1720800" y="4323600"/>
            <a:ext cx="252000" cy="252000"/>
          </a:xfrm>
          <a:prstGeom prst="rect">
            <a:avLst/>
          </a:prstGeom>
        </p:spPr>
      </p:pic>
      <p:pic>
        <p:nvPicPr>
          <p:cNvPr id="107" name="Picture 106" descr="A white circle with black text and blue letters&#10;&#10;Description automatically generated">
            <a:extLst>
              <a:ext uri="{FF2B5EF4-FFF2-40B4-BE49-F238E27FC236}">
                <a16:creationId xmlns:a16="http://schemas.microsoft.com/office/drawing/2014/main" id="{18C6F9F1-9713-3985-094D-FAEDB8DA2391}"/>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1720800" y="5166000"/>
            <a:ext cx="252000" cy="252000"/>
          </a:xfrm>
          <a:prstGeom prst="rect">
            <a:avLst/>
          </a:prstGeom>
        </p:spPr>
      </p:pic>
      <p:pic>
        <p:nvPicPr>
          <p:cNvPr id="108" name="Picture 107" descr="A white circle with black text and blue letters&#10;&#10;Description automatically generated">
            <a:extLst>
              <a:ext uri="{FF2B5EF4-FFF2-40B4-BE49-F238E27FC236}">
                <a16:creationId xmlns:a16="http://schemas.microsoft.com/office/drawing/2014/main" id="{3C86E6C7-A6B7-40EB-6406-AE948D593C9A}"/>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1720800" y="6008400"/>
            <a:ext cx="252000" cy="252000"/>
          </a:xfrm>
          <a:prstGeom prst="rect">
            <a:avLst/>
          </a:prstGeom>
        </p:spPr>
      </p:pic>
      <p:pic>
        <p:nvPicPr>
          <p:cNvPr id="109" name="Picture 108" descr="A white circle with black text and blue letters&#10;&#10;Description automatically generated">
            <a:extLst>
              <a:ext uri="{FF2B5EF4-FFF2-40B4-BE49-F238E27FC236}">
                <a16:creationId xmlns:a16="http://schemas.microsoft.com/office/drawing/2014/main" id="{C9237B48-A6F9-6B58-C4FF-95631DBBC617}"/>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1720800" y="6850800"/>
            <a:ext cx="252000" cy="252000"/>
          </a:xfrm>
          <a:prstGeom prst="rect">
            <a:avLst/>
          </a:prstGeom>
        </p:spPr>
      </p:pic>
      <p:pic>
        <p:nvPicPr>
          <p:cNvPr id="110" name="Picture 109" descr="A white circle with black text and blue letters&#10;&#10;Description automatically generated">
            <a:extLst>
              <a:ext uri="{FF2B5EF4-FFF2-40B4-BE49-F238E27FC236}">
                <a16:creationId xmlns:a16="http://schemas.microsoft.com/office/drawing/2014/main" id="{D56CDF37-D413-8207-DA1E-ED2CB0197927}"/>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1720800" y="7693200"/>
            <a:ext cx="252000" cy="252000"/>
          </a:xfrm>
          <a:prstGeom prst="rect">
            <a:avLst/>
          </a:prstGeom>
        </p:spPr>
      </p:pic>
      <p:pic>
        <p:nvPicPr>
          <p:cNvPr id="111" name="Picture 110" descr="A white circle with black text and blue letters&#10;&#10;Description automatically generated">
            <a:extLst>
              <a:ext uri="{FF2B5EF4-FFF2-40B4-BE49-F238E27FC236}">
                <a16:creationId xmlns:a16="http://schemas.microsoft.com/office/drawing/2014/main" id="{5F6FEB33-B1F7-0F6E-C34D-C6A2A17A285D}"/>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1720800" y="8535600"/>
            <a:ext cx="252000" cy="252000"/>
          </a:xfrm>
          <a:prstGeom prst="rect">
            <a:avLst/>
          </a:prstGeom>
        </p:spPr>
      </p:pic>
      <p:sp>
        <p:nvSpPr>
          <p:cNvPr id="112" name="TextBox 111">
            <a:extLst>
              <a:ext uri="{FF2B5EF4-FFF2-40B4-BE49-F238E27FC236}">
                <a16:creationId xmlns:a16="http://schemas.microsoft.com/office/drawing/2014/main" id="{C6CB75FF-1609-96FA-3C2E-0E3AABA6A3C0}"/>
              </a:ext>
            </a:extLst>
          </p:cNvPr>
          <p:cNvSpPr txBox="1"/>
          <p:nvPr/>
        </p:nvSpPr>
        <p:spPr>
          <a:xfrm>
            <a:off x="360000" y="6908919"/>
            <a:ext cx="1334403" cy="215444"/>
          </a:xfrm>
          <a:prstGeom prst="rect">
            <a:avLst/>
          </a:prstGeom>
          <a:noFill/>
        </p:spPr>
        <p:txBody>
          <a:bodyPr wrap="square" rtlCol="0">
            <a:spAutoFit/>
          </a:bodyPr>
          <a:lstStyle/>
          <a:p>
            <a:r>
              <a:rPr lang="en-US" sz="800" dirty="0">
                <a:solidFill>
                  <a:schemeClr val="bg1"/>
                </a:solidFill>
                <a:latin typeface="Source Sans Pro Light" panose="020B0403030403020204" pitchFamily="34" charset="0"/>
                <a:ea typeface="Source Sans Pro Light" panose="020B0403030403020204" pitchFamily="34" charset="0"/>
              </a:rPr>
              <a:t>Kyrgyzstan</a:t>
            </a:r>
          </a:p>
        </p:txBody>
      </p:sp>
      <p:sp>
        <p:nvSpPr>
          <p:cNvPr id="114" name="TextBox 113">
            <a:extLst>
              <a:ext uri="{FF2B5EF4-FFF2-40B4-BE49-F238E27FC236}">
                <a16:creationId xmlns:a16="http://schemas.microsoft.com/office/drawing/2014/main" id="{406D6C8E-796D-64D4-E306-422F750C30D5}"/>
              </a:ext>
            </a:extLst>
          </p:cNvPr>
          <p:cNvSpPr txBox="1"/>
          <p:nvPr/>
        </p:nvSpPr>
        <p:spPr>
          <a:xfrm>
            <a:off x="360000" y="7744841"/>
            <a:ext cx="1334403" cy="215444"/>
          </a:xfrm>
          <a:prstGeom prst="rect">
            <a:avLst/>
          </a:prstGeom>
          <a:noFill/>
        </p:spPr>
        <p:txBody>
          <a:bodyPr wrap="square" rtlCol="0">
            <a:spAutoFit/>
          </a:bodyPr>
          <a:lstStyle/>
          <a:p>
            <a:r>
              <a:rPr lang="en-US" sz="800" dirty="0">
                <a:solidFill>
                  <a:schemeClr val="bg1"/>
                </a:solidFill>
                <a:latin typeface="Source Sans Pro Light" panose="020B0403030403020204" pitchFamily="34" charset="0"/>
                <a:ea typeface="Source Sans Pro Light" panose="020B0403030403020204" pitchFamily="34" charset="0"/>
              </a:rPr>
              <a:t>Kazakhstan</a:t>
            </a:r>
          </a:p>
        </p:txBody>
      </p:sp>
      <p:sp>
        <p:nvSpPr>
          <p:cNvPr id="115" name="TextBox 114">
            <a:extLst>
              <a:ext uri="{FF2B5EF4-FFF2-40B4-BE49-F238E27FC236}">
                <a16:creationId xmlns:a16="http://schemas.microsoft.com/office/drawing/2014/main" id="{48EAFFF3-54FB-ABC0-6C84-2459030FE31B}"/>
              </a:ext>
            </a:extLst>
          </p:cNvPr>
          <p:cNvSpPr txBox="1"/>
          <p:nvPr/>
        </p:nvSpPr>
        <p:spPr>
          <a:xfrm>
            <a:off x="360000" y="8576870"/>
            <a:ext cx="1334403" cy="215444"/>
          </a:xfrm>
          <a:prstGeom prst="rect">
            <a:avLst/>
          </a:prstGeom>
          <a:noFill/>
        </p:spPr>
        <p:txBody>
          <a:bodyPr wrap="square" rtlCol="0">
            <a:spAutoFit/>
          </a:bodyPr>
          <a:lstStyle/>
          <a:p>
            <a:r>
              <a:rPr lang="en-US" sz="800" dirty="0">
                <a:solidFill>
                  <a:schemeClr val="bg1"/>
                </a:solidFill>
                <a:latin typeface="Source Sans Pro Light" panose="020B0403030403020204" pitchFamily="34" charset="0"/>
                <a:ea typeface="Source Sans Pro Light" panose="020B0403030403020204" pitchFamily="34" charset="0"/>
              </a:rPr>
              <a:t>Uzbekistan</a:t>
            </a:r>
          </a:p>
        </p:txBody>
      </p:sp>
      <p:sp>
        <p:nvSpPr>
          <p:cNvPr id="116" name="TextBox 115">
            <a:extLst>
              <a:ext uri="{FF2B5EF4-FFF2-40B4-BE49-F238E27FC236}">
                <a16:creationId xmlns:a16="http://schemas.microsoft.com/office/drawing/2014/main" id="{E02C8D59-DDF6-2897-D443-CBDE6798B4E6}"/>
              </a:ext>
            </a:extLst>
          </p:cNvPr>
          <p:cNvSpPr txBox="1"/>
          <p:nvPr/>
        </p:nvSpPr>
        <p:spPr>
          <a:xfrm>
            <a:off x="360000" y="9424909"/>
            <a:ext cx="1334403" cy="215444"/>
          </a:xfrm>
          <a:prstGeom prst="rect">
            <a:avLst/>
          </a:prstGeom>
          <a:noFill/>
        </p:spPr>
        <p:txBody>
          <a:bodyPr wrap="square" rtlCol="0">
            <a:spAutoFit/>
          </a:bodyPr>
          <a:lstStyle/>
          <a:p>
            <a:r>
              <a:rPr lang="en-US" sz="800" dirty="0">
                <a:solidFill>
                  <a:schemeClr val="bg1"/>
                </a:solidFill>
                <a:latin typeface="Source Sans Pro Light" panose="020B0403030403020204" pitchFamily="34" charset="0"/>
                <a:ea typeface="Source Sans Pro Light" panose="020B0403030403020204" pitchFamily="34" charset="0"/>
              </a:rPr>
              <a:t>CIS</a:t>
            </a:r>
          </a:p>
        </p:txBody>
      </p:sp>
      <p:sp>
        <p:nvSpPr>
          <p:cNvPr id="117" name="TextBox 116">
            <a:extLst>
              <a:ext uri="{FF2B5EF4-FFF2-40B4-BE49-F238E27FC236}">
                <a16:creationId xmlns:a16="http://schemas.microsoft.com/office/drawing/2014/main" id="{42EC2B44-43B5-BD88-4406-FA32D4E92F64}"/>
              </a:ext>
            </a:extLst>
          </p:cNvPr>
          <p:cNvSpPr txBox="1"/>
          <p:nvPr/>
        </p:nvSpPr>
        <p:spPr>
          <a:xfrm>
            <a:off x="2414016" y="520865"/>
            <a:ext cx="3438144" cy="215444"/>
          </a:xfrm>
          <a:prstGeom prst="rect">
            <a:avLst/>
          </a:prstGeom>
          <a:noFill/>
        </p:spPr>
        <p:txBody>
          <a:bodyPr wrap="square" rtlCol="0">
            <a:spAutoFit/>
          </a:bodyPr>
          <a:lstStyle/>
          <a:p>
            <a:r>
              <a:rPr lang="en-US" sz="800" dirty="0">
                <a:latin typeface="Source Sans Pro SemiBold" panose="020B0603030403020204" pitchFamily="34" charset="0"/>
                <a:ea typeface="Source Sans Pro SemiBold" panose="020B0603030403020204" pitchFamily="34" charset="0"/>
              </a:rPr>
              <a:t>Integration of the HR Department systems</a:t>
            </a:r>
          </a:p>
        </p:txBody>
      </p:sp>
      <p:sp>
        <p:nvSpPr>
          <p:cNvPr id="118" name="TextBox 117">
            <a:extLst>
              <a:ext uri="{FF2B5EF4-FFF2-40B4-BE49-F238E27FC236}">
                <a16:creationId xmlns:a16="http://schemas.microsoft.com/office/drawing/2014/main" id="{592622ED-71C3-3AE0-2878-A433431EFDC6}"/>
              </a:ext>
            </a:extLst>
          </p:cNvPr>
          <p:cNvSpPr txBox="1"/>
          <p:nvPr/>
        </p:nvSpPr>
        <p:spPr>
          <a:xfrm>
            <a:off x="2414016" y="1366047"/>
            <a:ext cx="3334512" cy="215444"/>
          </a:xfrm>
          <a:prstGeom prst="rect">
            <a:avLst/>
          </a:prstGeom>
          <a:noFill/>
        </p:spPr>
        <p:txBody>
          <a:bodyPr wrap="square" rtlCol="0">
            <a:spAutoFit/>
          </a:bodyPr>
          <a:lstStyle/>
          <a:p>
            <a:r>
              <a:rPr lang="en-US" sz="800" dirty="0">
                <a:latin typeface="Source Sans Pro SemiBold" panose="020B0603030403020204" pitchFamily="34" charset="0"/>
                <a:ea typeface="Source Sans Pro SemiBold" panose="020B0603030403020204" pitchFamily="34" charset="0"/>
              </a:rPr>
              <a:t>Dashboard Development for the Sales Department</a:t>
            </a:r>
          </a:p>
        </p:txBody>
      </p:sp>
      <p:sp>
        <p:nvSpPr>
          <p:cNvPr id="119" name="TextBox 118">
            <a:extLst>
              <a:ext uri="{FF2B5EF4-FFF2-40B4-BE49-F238E27FC236}">
                <a16:creationId xmlns:a16="http://schemas.microsoft.com/office/drawing/2014/main" id="{3207F61B-7D7D-7D87-2D52-6CD23937DA53}"/>
              </a:ext>
            </a:extLst>
          </p:cNvPr>
          <p:cNvSpPr txBox="1"/>
          <p:nvPr/>
        </p:nvSpPr>
        <p:spPr>
          <a:xfrm>
            <a:off x="2415600" y="2203437"/>
            <a:ext cx="2877312" cy="215444"/>
          </a:xfrm>
          <a:prstGeom prst="rect">
            <a:avLst/>
          </a:prstGeom>
          <a:noFill/>
        </p:spPr>
        <p:txBody>
          <a:bodyPr wrap="square" rtlCol="0">
            <a:spAutoFit/>
          </a:bodyPr>
          <a:lstStyle/>
          <a:p>
            <a:r>
              <a:rPr lang="en-US" sz="800" dirty="0">
                <a:latin typeface="Source Sans Pro SemiBold" panose="020B0603030403020204" pitchFamily="34" charset="0"/>
                <a:ea typeface="Source Sans Pro SemiBold" panose="020B0603030403020204" pitchFamily="34" charset="0"/>
              </a:rPr>
              <a:t>Timesheet Tool Development for the HR Department</a:t>
            </a:r>
          </a:p>
        </p:txBody>
      </p:sp>
      <p:sp>
        <p:nvSpPr>
          <p:cNvPr id="120" name="TextBox 119">
            <a:extLst>
              <a:ext uri="{FF2B5EF4-FFF2-40B4-BE49-F238E27FC236}">
                <a16:creationId xmlns:a16="http://schemas.microsoft.com/office/drawing/2014/main" id="{53B79368-2DAB-DB5A-9974-B6571C336894}"/>
              </a:ext>
            </a:extLst>
          </p:cNvPr>
          <p:cNvSpPr txBox="1"/>
          <p:nvPr/>
        </p:nvSpPr>
        <p:spPr>
          <a:xfrm>
            <a:off x="2426209" y="3048619"/>
            <a:ext cx="3740853" cy="215444"/>
          </a:xfrm>
          <a:prstGeom prst="rect">
            <a:avLst/>
          </a:prstGeom>
          <a:noFill/>
        </p:spPr>
        <p:txBody>
          <a:bodyPr wrap="square" rtlCol="0">
            <a:spAutoFit/>
          </a:bodyPr>
          <a:lstStyle/>
          <a:p>
            <a:r>
              <a:rPr lang="en-US" sz="800" dirty="0">
                <a:latin typeface="Source Sans Pro SemiBold" panose="020B0603030403020204" pitchFamily="34" charset="0"/>
                <a:ea typeface="Source Sans Pro SemiBold" panose="020B0603030403020204" pitchFamily="34" charset="0"/>
              </a:rPr>
              <a:t>Dashboard Development for the Purchasing Department</a:t>
            </a:r>
          </a:p>
        </p:txBody>
      </p:sp>
      <p:sp>
        <p:nvSpPr>
          <p:cNvPr id="121" name="TextBox 120">
            <a:extLst>
              <a:ext uri="{FF2B5EF4-FFF2-40B4-BE49-F238E27FC236}">
                <a16:creationId xmlns:a16="http://schemas.microsoft.com/office/drawing/2014/main" id="{222EA0B2-9E27-47CE-C68F-DFE490FADCC9}"/>
              </a:ext>
            </a:extLst>
          </p:cNvPr>
          <p:cNvSpPr txBox="1"/>
          <p:nvPr/>
        </p:nvSpPr>
        <p:spPr>
          <a:xfrm>
            <a:off x="2426209" y="3879299"/>
            <a:ext cx="3465755" cy="215444"/>
          </a:xfrm>
          <a:prstGeom prst="rect">
            <a:avLst/>
          </a:prstGeom>
          <a:noFill/>
        </p:spPr>
        <p:txBody>
          <a:bodyPr wrap="square" rtlCol="0">
            <a:spAutoFit/>
          </a:bodyPr>
          <a:lstStyle/>
          <a:p>
            <a:r>
              <a:rPr lang="en-US" sz="800" dirty="0">
                <a:latin typeface="Source Sans Pro SemiBold" panose="020B0603030403020204" pitchFamily="34" charset="0"/>
                <a:ea typeface="Source Sans Pro SemiBold" panose="020B0603030403020204" pitchFamily="34" charset="0"/>
              </a:rPr>
              <a:t>Developing dashboards and models for the Purchasing Department</a:t>
            </a:r>
          </a:p>
        </p:txBody>
      </p:sp>
      <p:sp>
        <p:nvSpPr>
          <p:cNvPr id="122" name="TextBox 121">
            <a:extLst>
              <a:ext uri="{FF2B5EF4-FFF2-40B4-BE49-F238E27FC236}">
                <a16:creationId xmlns:a16="http://schemas.microsoft.com/office/drawing/2014/main" id="{64860031-7A45-BB7A-C7C7-8EA12408C429}"/>
              </a:ext>
            </a:extLst>
          </p:cNvPr>
          <p:cNvSpPr txBox="1"/>
          <p:nvPr/>
        </p:nvSpPr>
        <p:spPr>
          <a:xfrm>
            <a:off x="2426209" y="4724481"/>
            <a:ext cx="3159763" cy="215444"/>
          </a:xfrm>
          <a:prstGeom prst="rect">
            <a:avLst/>
          </a:prstGeom>
          <a:noFill/>
        </p:spPr>
        <p:txBody>
          <a:bodyPr wrap="square" rtlCol="0">
            <a:spAutoFit/>
          </a:bodyPr>
          <a:lstStyle/>
          <a:p>
            <a:r>
              <a:rPr lang="en-US" sz="800" dirty="0">
                <a:latin typeface="Source Sans Pro SemiBold" panose="020B0603030403020204" pitchFamily="34" charset="0"/>
                <a:ea typeface="Source Sans Pro SemiBold" panose="020B0603030403020204" pitchFamily="34" charset="0"/>
              </a:rPr>
              <a:t>Development of a budgeting system for the Retail Trade Company</a:t>
            </a:r>
          </a:p>
        </p:txBody>
      </p:sp>
      <p:sp>
        <p:nvSpPr>
          <p:cNvPr id="123" name="TextBox 122">
            <a:extLst>
              <a:ext uri="{FF2B5EF4-FFF2-40B4-BE49-F238E27FC236}">
                <a16:creationId xmlns:a16="http://schemas.microsoft.com/office/drawing/2014/main" id="{342DE5CB-8235-29B5-C342-1FC788F4F9F4}"/>
              </a:ext>
            </a:extLst>
          </p:cNvPr>
          <p:cNvSpPr txBox="1"/>
          <p:nvPr/>
        </p:nvSpPr>
        <p:spPr>
          <a:xfrm>
            <a:off x="2426400" y="5565600"/>
            <a:ext cx="2877312" cy="215444"/>
          </a:xfrm>
          <a:prstGeom prst="rect">
            <a:avLst/>
          </a:prstGeom>
          <a:noFill/>
        </p:spPr>
        <p:txBody>
          <a:bodyPr wrap="square" rtlCol="0">
            <a:spAutoFit/>
          </a:bodyPr>
          <a:lstStyle/>
          <a:p>
            <a:r>
              <a:rPr lang="en-US" sz="800" dirty="0">
                <a:latin typeface="Source Sans Pro SemiBold" panose="020B0603030403020204" pitchFamily="34" charset="0"/>
                <a:ea typeface="Source Sans Pro SemiBold" panose="020B0603030403020204" pitchFamily="34" charset="0"/>
              </a:rPr>
              <a:t>Dashboard Development for the Purchasing Department</a:t>
            </a:r>
          </a:p>
        </p:txBody>
      </p:sp>
      <p:sp>
        <p:nvSpPr>
          <p:cNvPr id="124" name="TextBox 123">
            <a:extLst>
              <a:ext uri="{FF2B5EF4-FFF2-40B4-BE49-F238E27FC236}">
                <a16:creationId xmlns:a16="http://schemas.microsoft.com/office/drawing/2014/main" id="{0B8E124A-D706-1EE3-16FF-6AA90C5A6E9A}"/>
              </a:ext>
            </a:extLst>
          </p:cNvPr>
          <p:cNvSpPr txBox="1"/>
          <p:nvPr/>
        </p:nvSpPr>
        <p:spPr>
          <a:xfrm>
            <a:off x="2426400" y="6407053"/>
            <a:ext cx="4109949" cy="215444"/>
          </a:xfrm>
          <a:prstGeom prst="rect">
            <a:avLst/>
          </a:prstGeom>
          <a:noFill/>
        </p:spPr>
        <p:txBody>
          <a:bodyPr wrap="square" rtlCol="0">
            <a:spAutoFit/>
          </a:bodyPr>
          <a:lstStyle/>
          <a:p>
            <a:r>
              <a:rPr lang="en-US" sz="800" dirty="0">
                <a:latin typeface="Source Sans Pro SemiBold" panose="020B0603030403020204" pitchFamily="34" charset="0"/>
                <a:ea typeface="Source Sans Pro SemiBold" panose="020B0603030403020204" pitchFamily="34" charset="0"/>
              </a:rPr>
              <a:t>Development of the reporting system for the Production Group of Companies</a:t>
            </a:r>
          </a:p>
        </p:txBody>
      </p:sp>
      <p:sp>
        <p:nvSpPr>
          <p:cNvPr id="125" name="TextBox 124">
            <a:extLst>
              <a:ext uri="{FF2B5EF4-FFF2-40B4-BE49-F238E27FC236}">
                <a16:creationId xmlns:a16="http://schemas.microsoft.com/office/drawing/2014/main" id="{6053D66C-9B1B-21CF-4B0F-3483E13779DA}"/>
              </a:ext>
            </a:extLst>
          </p:cNvPr>
          <p:cNvSpPr txBox="1"/>
          <p:nvPr/>
        </p:nvSpPr>
        <p:spPr>
          <a:xfrm>
            <a:off x="2426400" y="7255598"/>
            <a:ext cx="3235722" cy="215444"/>
          </a:xfrm>
          <a:prstGeom prst="rect">
            <a:avLst/>
          </a:prstGeom>
          <a:noFill/>
        </p:spPr>
        <p:txBody>
          <a:bodyPr wrap="square" rtlCol="0">
            <a:spAutoFit/>
          </a:bodyPr>
          <a:lstStyle/>
          <a:p>
            <a:r>
              <a:rPr lang="en-US" sz="800" dirty="0">
                <a:latin typeface="Source Sans Pro SemiBold" panose="020B0603030403020204" pitchFamily="34" charset="0"/>
                <a:ea typeface="Source Sans Pro SemiBold" panose="020B0603030403020204" pitchFamily="34" charset="0"/>
              </a:rPr>
              <a:t>Interactive Dashboard Development for the Purchasing Department</a:t>
            </a:r>
          </a:p>
        </p:txBody>
      </p:sp>
      <p:sp>
        <p:nvSpPr>
          <p:cNvPr id="126" name="TextBox 125">
            <a:extLst>
              <a:ext uri="{FF2B5EF4-FFF2-40B4-BE49-F238E27FC236}">
                <a16:creationId xmlns:a16="http://schemas.microsoft.com/office/drawing/2014/main" id="{CB80B5F3-A6A4-1CAD-AA0E-9B67836933AB}"/>
              </a:ext>
            </a:extLst>
          </p:cNvPr>
          <p:cNvSpPr txBox="1"/>
          <p:nvPr/>
        </p:nvSpPr>
        <p:spPr>
          <a:xfrm>
            <a:off x="2426400" y="8092988"/>
            <a:ext cx="3663690" cy="215444"/>
          </a:xfrm>
          <a:prstGeom prst="rect">
            <a:avLst/>
          </a:prstGeom>
          <a:noFill/>
        </p:spPr>
        <p:txBody>
          <a:bodyPr wrap="square" rtlCol="0">
            <a:spAutoFit/>
          </a:bodyPr>
          <a:lstStyle/>
          <a:p>
            <a:r>
              <a:rPr lang="en-US" sz="800" dirty="0">
                <a:latin typeface="Source Sans Pro SemiBold" panose="020B0603030403020204" pitchFamily="34" charset="0"/>
                <a:ea typeface="Source Sans Pro SemiBold" panose="020B0603030403020204" pitchFamily="34" charset="0"/>
              </a:rPr>
              <a:t>Budgeting system development for the Manufacturing Company</a:t>
            </a:r>
          </a:p>
        </p:txBody>
      </p:sp>
      <p:sp>
        <p:nvSpPr>
          <p:cNvPr id="127" name="TextBox 126">
            <a:extLst>
              <a:ext uri="{FF2B5EF4-FFF2-40B4-BE49-F238E27FC236}">
                <a16:creationId xmlns:a16="http://schemas.microsoft.com/office/drawing/2014/main" id="{70108009-7E00-10BF-200C-7DA5CA8D7938}"/>
              </a:ext>
            </a:extLst>
          </p:cNvPr>
          <p:cNvSpPr txBox="1"/>
          <p:nvPr/>
        </p:nvSpPr>
        <p:spPr>
          <a:xfrm>
            <a:off x="2426400" y="8938170"/>
            <a:ext cx="2877312" cy="215444"/>
          </a:xfrm>
          <a:prstGeom prst="rect">
            <a:avLst/>
          </a:prstGeom>
          <a:noFill/>
        </p:spPr>
        <p:txBody>
          <a:bodyPr wrap="square" rtlCol="0">
            <a:spAutoFit/>
          </a:bodyPr>
          <a:lstStyle/>
          <a:p>
            <a:r>
              <a:rPr lang="en-US" sz="800" dirty="0">
                <a:latin typeface="Source Sans Pro SemiBold" panose="020B0603030403020204" pitchFamily="34" charset="0"/>
                <a:ea typeface="Source Sans Pro SemiBold" panose="020B0603030403020204" pitchFamily="34" charset="0"/>
              </a:rPr>
              <a:t>Working for the Consulting department of Audit Company</a:t>
            </a:r>
          </a:p>
        </p:txBody>
      </p:sp>
      <p:sp>
        <p:nvSpPr>
          <p:cNvPr id="128" name="TextBox 127">
            <a:extLst>
              <a:ext uri="{FF2B5EF4-FFF2-40B4-BE49-F238E27FC236}">
                <a16:creationId xmlns:a16="http://schemas.microsoft.com/office/drawing/2014/main" id="{C6441631-2FC3-C1E1-9EE8-8BF9F828C66E}"/>
              </a:ext>
            </a:extLst>
          </p:cNvPr>
          <p:cNvSpPr txBox="1"/>
          <p:nvPr/>
        </p:nvSpPr>
        <p:spPr>
          <a:xfrm>
            <a:off x="2407929" y="677535"/>
            <a:ext cx="4075531" cy="415498"/>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Integration of SAP SuccessFactors with customer's third-party systems. Gathering of requirements, estimation of effort for integration implementation. Validation check of REST API access using Postman and Compound API using SoapUI. Building business rules in SAP SuccessFactors based on requirements.</a:t>
            </a:r>
          </a:p>
        </p:txBody>
      </p:sp>
      <p:pic>
        <p:nvPicPr>
          <p:cNvPr id="129" name="Picture 128" descr="A white figure in a helmet&#10;&#10;Description automatically generated">
            <a:extLst>
              <a:ext uri="{FF2B5EF4-FFF2-40B4-BE49-F238E27FC236}">
                <a16:creationId xmlns:a16="http://schemas.microsoft.com/office/drawing/2014/main" id="{C7EABAF5-A089-C624-AFF1-B318706D26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66128" y="1102704"/>
            <a:ext cx="108164" cy="108000"/>
          </a:xfrm>
          <a:prstGeom prst="rect">
            <a:avLst/>
          </a:prstGeom>
        </p:spPr>
      </p:pic>
      <p:pic>
        <p:nvPicPr>
          <p:cNvPr id="130" name="Picture 129" descr="A yellow heart with a white center&#10;&#10;Description automatically generated">
            <a:extLst>
              <a:ext uri="{FF2B5EF4-FFF2-40B4-BE49-F238E27FC236}">
                <a16:creationId xmlns:a16="http://schemas.microsoft.com/office/drawing/2014/main" id="{42629120-EACE-1BBC-86C4-274264AA036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09780" y="1102808"/>
            <a:ext cx="104735" cy="108000"/>
          </a:xfrm>
          <a:prstGeom prst="rect">
            <a:avLst/>
          </a:prstGeom>
        </p:spPr>
      </p:pic>
      <p:pic>
        <p:nvPicPr>
          <p:cNvPr id="131" name="Picture 130" descr="A yellow and blue logo&#10;&#10;Description automatically generated">
            <a:extLst>
              <a:ext uri="{FF2B5EF4-FFF2-40B4-BE49-F238E27FC236}">
                <a16:creationId xmlns:a16="http://schemas.microsoft.com/office/drawing/2014/main" id="{34A2C59A-904A-B6B8-8D8A-DAFB2A712BA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66480" y="1101543"/>
            <a:ext cx="108000" cy="108000"/>
          </a:xfrm>
          <a:prstGeom prst="rect">
            <a:avLst/>
          </a:prstGeom>
        </p:spPr>
      </p:pic>
      <p:pic>
        <p:nvPicPr>
          <p:cNvPr id="132" name="Picture 131" descr="A yellow rectangular objects on a black background&#10;&#10;Description automatically generated">
            <a:extLst>
              <a:ext uri="{FF2B5EF4-FFF2-40B4-BE49-F238E27FC236}">
                <a16:creationId xmlns:a16="http://schemas.microsoft.com/office/drawing/2014/main" id="{B77006B4-2905-99FB-8480-7105C5FD4AD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15148" y="1944000"/>
            <a:ext cx="82629" cy="108000"/>
          </a:xfrm>
          <a:prstGeom prst="rect">
            <a:avLst/>
          </a:prstGeom>
        </p:spPr>
      </p:pic>
      <p:pic>
        <p:nvPicPr>
          <p:cNvPr id="133" name="Picture 132" descr="A green and white logo&#10;&#10;Description automatically generated">
            <a:extLst>
              <a:ext uri="{FF2B5EF4-FFF2-40B4-BE49-F238E27FC236}">
                <a16:creationId xmlns:a16="http://schemas.microsoft.com/office/drawing/2014/main" id="{103B0F69-98AF-E3C1-F0C1-7F137BA319D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683299" y="1944000"/>
            <a:ext cx="114821" cy="108000"/>
          </a:xfrm>
          <a:prstGeom prst="rect">
            <a:avLst/>
          </a:prstGeom>
        </p:spPr>
      </p:pic>
      <p:pic>
        <p:nvPicPr>
          <p:cNvPr id="134" name="Picture 133" descr="A green box with a white x and a white text&#10;&#10;Description automatically generated">
            <a:extLst>
              <a:ext uri="{FF2B5EF4-FFF2-40B4-BE49-F238E27FC236}">
                <a16:creationId xmlns:a16="http://schemas.microsoft.com/office/drawing/2014/main" id="{5CF1BC0C-59D2-9271-6689-C0758249F52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13176" y="2786400"/>
            <a:ext cx="104664" cy="108000"/>
          </a:xfrm>
          <a:prstGeom prst="rect">
            <a:avLst/>
          </a:prstGeom>
        </p:spPr>
      </p:pic>
      <p:pic>
        <p:nvPicPr>
          <p:cNvPr id="135" name="Picture 134" descr="A green and white logo&#10;&#10;Description automatically generated">
            <a:extLst>
              <a:ext uri="{FF2B5EF4-FFF2-40B4-BE49-F238E27FC236}">
                <a16:creationId xmlns:a16="http://schemas.microsoft.com/office/drawing/2014/main" id="{3D49A0FB-CAFD-8CE8-6A51-2F8E7FB2A0B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683600" y="2786400"/>
            <a:ext cx="114821" cy="108000"/>
          </a:xfrm>
          <a:prstGeom prst="rect">
            <a:avLst/>
          </a:prstGeom>
        </p:spPr>
      </p:pic>
      <p:pic>
        <p:nvPicPr>
          <p:cNvPr id="138" name="Picture 137" descr="A blue cylinder with white text&#10;&#10;Description automatically generated">
            <a:extLst>
              <a:ext uri="{FF2B5EF4-FFF2-40B4-BE49-F238E27FC236}">
                <a16:creationId xmlns:a16="http://schemas.microsoft.com/office/drawing/2014/main" id="{4A965F94-EC0D-E486-A707-700C85E19FB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311064" y="3628800"/>
            <a:ext cx="81360" cy="108000"/>
          </a:xfrm>
          <a:prstGeom prst="rect">
            <a:avLst/>
          </a:prstGeom>
        </p:spPr>
      </p:pic>
      <p:pic>
        <p:nvPicPr>
          <p:cNvPr id="139" name="Picture 138" descr="A circular pattern with triangles&#10;&#10;Description automatically generated">
            <a:extLst>
              <a:ext uri="{FF2B5EF4-FFF2-40B4-BE49-F238E27FC236}">
                <a16:creationId xmlns:a16="http://schemas.microsoft.com/office/drawing/2014/main" id="{F36FDC57-7081-A7AE-71DD-6288236B28A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180961" y="4471200"/>
            <a:ext cx="107420" cy="108000"/>
          </a:xfrm>
          <a:prstGeom prst="rect">
            <a:avLst/>
          </a:prstGeom>
        </p:spPr>
      </p:pic>
      <p:pic>
        <p:nvPicPr>
          <p:cNvPr id="141" name="Picture 140" descr="A blue and black logo&#10;&#10;Description automatically generated">
            <a:extLst>
              <a:ext uri="{FF2B5EF4-FFF2-40B4-BE49-F238E27FC236}">
                <a16:creationId xmlns:a16="http://schemas.microsoft.com/office/drawing/2014/main" id="{3CB3A611-57E2-CDB9-677C-AEC0D9070C2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147681" y="4471200"/>
            <a:ext cx="136742" cy="108000"/>
          </a:xfrm>
          <a:prstGeom prst="rect">
            <a:avLst/>
          </a:prstGeom>
        </p:spPr>
      </p:pic>
      <p:pic>
        <p:nvPicPr>
          <p:cNvPr id="142" name="Picture 141" descr="A blue and white cloud with a graph in the center&#10;&#10;Description automatically generated">
            <a:extLst>
              <a:ext uri="{FF2B5EF4-FFF2-40B4-BE49-F238E27FC236}">
                <a16:creationId xmlns:a16="http://schemas.microsoft.com/office/drawing/2014/main" id="{9D5B70D9-FC78-20A3-D050-ECACD0CCE34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031767" y="4471200"/>
            <a:ext cx="142391" cy="108000"/>
          </a:xfrm>
          <a:prstGeom prst="rect">
            <a:avLst/>
          </a:prstGeom>
        </p:spPr>
      </p:pic>
      <p:pic>
        <p:nvPicPr>
          <p:cNvPr id="143" name="Picture 142" descr="A blue and white logo&#10;&#10;Description automatically generated">
            <a:extLst>
              <a:ext uri="{FF2B5EF4-FFF2-40B4-BE49-F238E27FC236}">
                <a16:creationId xmlns:a16="http://schemas.microsoft.com/office/drawing/2014/main" id="{489C8989-2689-5E2A-D348-6C320E7D3728}"/>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705853" y="5313600"/>
            <a:ext cx="120896" cy="108000"/>
          </a:xfrm>
          <a:prstGeom prst="rect">
            <a:avLst/>
          </a:prstGeom>
        </p:spPr>
      </p:pic>
      <p:pic>
        <p:nvPicPr>
          <p:cNvPr id="144" name="Picture 143" descr="A blue and white logo&#10;&#10;Description automatically generated">
            <a:extLst>
              <a:ext uri="{FF2B5EF4-FFF2-40B4-BE49-F238E27FC236}">
                <a16:creationId xmlns:a16="http://schemas.microsoft.com/office/drawing/2014/main" id="{6F761040-15B6-B864-B677-BDFE0A9DD9C3}"/>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758051" y="5317200"/>
            <a:ext cx="119705" cy="108000"/>
          </a:xfrm>
          <a:prstGeom prst="rect">
            <a:avLst/>
          </a:prstGeom>
        </p:spPr>
      </p:pic>
      <p:pic>
        <p:nvPicPr>
          <p:cNvPr id="152" name="Picture 151" descr="A blue and white logo&#10;&#10;Description automatically generated">
            <a:extLst>
              <a:ext uri="{FF2B5EF4-FFF2-40B4-BE49-F238E27FC236}">
                <a16:creationId xmlns:a16="http://schemas.microsoft.com/office/drawing/2014/main" id="{143710B2-8A1B-28B2-D836-0FA9A75D17D9}"/>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325881" y="7840800"/>
            <a:ext cx="95213" cy="108000"/>
          </a:xfrm>
          <a:prstGeom prst="rect">
            <a:avLst/>
          </a:prstGeom>
        </p:spPr>
      </p:pic>
      <p:pic>
        <p:nvPicPr>
          <p:cNvPr id="153" name="Picture 152" descr="A logo of a website&#10;&#10;Description automatically generated">
            <a:extLst>
              <a:ext uri="{FF2B5EF4-FFF2-40B4-BE49-F238E27FC236}">
                <a16:creationId xmlns:a16="http://schemas.microsoft.com/office/drawing/2014/main" id="{F6D48BCA-0A16-C9A3-F121-CEF4EBEC9A66}"/>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694856" y="7840800"/>
            <a:ext cx="94957" cy="108000"/>
          </a:xfrm>
          <a:prstGeom prst="rect">
            <a:avLst/>
          </a:prstGeom>
        </p:spPr>
      </p:pic>
      <p:pic>
        <p:nvPicPr>
          <p:cNvPr id="154" name="Picture 153" descr="A yellow and black logo&#10;&#10;Description automatically generated">
            <a:extLst>
              <a:ext uri="{FF2B5EF4-FFF2-40B4-BE49-F238E27FC236}">
                <a16:creationId xmlns:a16="http://schemas.microsoft.com/office/drawing/2014/main" id="{C3ABC631-4331-BBDE-991E-2DCC148EC5B4}"/>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888623" y="7840800"/>
            <a:ext cx="95171" cy="108000"/>
          </a:xfrm>
          <a:prstGeom prst="rect">
            <a:avLst/>
          </a:prstGeom>
        </p:spPr>
      </p:pic>
      <p:pic>
        <p:nvPicPr>
          <p:cNvPr id="156" name="Picture 155" descr="A purple and pink diamond shapes&#10;&#10;Description automatically generated">
            <a:extLst>
              <a:ext uri="{FF2B5EF4-FFF2-40B4-BE49-F238E27FC236}">
                <a16:creationId xmlns:a16="http://schemas.microsoft.com/office/drawing/2014/main" id="{A76267E8-8680-233B-C798-49EF87F9AF6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564825" y="7840800"/>
            <a:ext cx="108000" cy="108000"/>
          </a:xfrm>
          <a:prstGeom prst="rect">
            <a:avLst/>
          </a:prstGeom>
        </p:spPr>
      </p:pic>
      <p:pic>
        <p:nvPicPr>
          <p:cNvPr id="159" name="Picture 158" descr="A group of colorful crosses&#10;&#10;Description automatically generated">
            <a:extLst>
              <a:ext uri="{FF2B5EF4-FFF2-40B4-BE49-F238E27FC236}">
                <a16:creationId xmlns:a16="http://schemas.microsoft.com/office/drawing/2014/main" id="{88D10C1F-8631-F1D7-4A66-B4A59A07ECF9}"/>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025845" y="10333931"/>
            <a:ext cx="180000" cy="180000"/>
          </a:xfrm>
          <a:prstGeom prst="rect">
            <a:avLst/>
          </a:prstGeom>
        </p:spPr>
      </p:pic>
      <p:sp>
        <p:nvSpPr>
          <p:cNvPr id="163" name="TextBox 162">
            <a:extLst>
              <a:ext uri="{FF2B5EF4-FFF2-40B4-BE49-F238E27FC236}">
                <a16:creationId xmlns:a16="http://schemas.microsoft.com/office/drawing/2014/main" id="{7816F9C6-C14C-013E-A7D9-A25D8BF79E1E}"/>
              </a:ext>
            </a:extLst>
          </p:cNvPr>
          <p:cNvSpPr txBox="1"/>
          <p:nvPr/>
        </p:nvSpPr>
        <p:spPr>
          <a:xfrm>
            <a:off x="3070704" y="1056568"/>
            <a:ext cx="1022065"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SAP SuccessFactors</a:t>
            </a:r>
          </a:p>
        </p:txBody>
      </p:sp>
      <p:sp>
        <p:nvSpPr>
          <p:cNvPr id="164" name="TextBox 163">
            <a:extLst>
              <a:ext uri="{FF2B5EF4-FFF2-40B4-BE49-F238E27FC236}">
                <a16:creationId xmlns:a16="http://schemas.microsoft.com/office/drawing/2014/main" id="{D9506D62-C4E9-92B4-1962-B1C2D503DB1F}"/>
              </a:ext>
            </a:extLst>
          </p:cNvPr>
          <p:cNvSpPr txBox="1"/>
          <p:nvPr/>
        </p:nvSpPr>
        <p:spPr>
          <a:xfrm>
            <a:off x="4438129" y="1055904"/>
            <a:ext cx="849794"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Postman</a:t>
            </a:r>
          </a:p>
        </p:txBody>
      </p:sp>
      <p:sp>
        <p:nvSpPr>
          <p:cNvPr id="165" name="TextBox 164">
            <a:extLst>
              <a:ext uri="{FF2B5EF4-FFF2-40B4-BE49-F238E27FC236}">
                <a16:creationId xmlns:a16="http://schemas.microsoft.com/office/drawing/2014/main" id="{651C46CF-7CFA-7815-DAF3-2AD1C2299440}"/>
              </a:ext>
            </a:extLst>
          </p:cNvPr>
          <p:cNvSpPr txBox="1"/>
          <p:nvPr/>
        </p:nvSpPr>
        <p:spPr>
          <a:xfrm>
            <a:off x="5526288" y="1055904"/>
            <a:ext cx="1022065"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SoapUI</a:t>
            </a:r>
            <a:endParaRPr lang="en-US" sz="800" dirty="0">
              <a:latin typeface="Source Sans Pro Light" panose="020B0403030403020204" pitchFamily="34" charset="0"/>
              <a:ea typeface="Source Sans Pro Light" panose="020B0403030403020204" pitchFamily="34" charset="0"/>
            </a:endParaRPr>
          </a:p>
        </p:txBody>
      </p:sp>
      <p:sp>
        <p:nvSpPr>
          <p:cNvPr id="166" name="TextBox 165">
            <a:extLst>
              <a:ext uri="{FF2B5EF4-FFF2-40B4-BE49-F238E27FC236}">
                <a16:creationId xmlns:a16="http://schemas.microsoft.com/office/drawing/2014/main" id="{1D6861C4-64BE-8C98-3DD5-E4356F0D5184}"/>
              </a:ext>
            </a:extLst>
          </p:cNvPr>
          <p:cNvSpPr txBox="1"/>
          <p:nvPr/>
        </p:nvSpPr>
        <p:spPr>
          <a:xfrm>
            <a:off x="3351072" y="1900800"/>
            <a:ext cx="1022065"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Microsoft Power BI</a:t>
            </a:r>
          </a:p>
        </p:txBody>
      </p:sp>
      <p:sp>
        <p:nvSpPr>
          <p:cNvPr id="167" name="TextBox 166">
            <a:extLst>
              <a:ext uri="{FF2B5EF4-FFF2-40B4-BE49-F238E27FC236}">
                <a16:creationId xmlns:a16="http://schemas.microsoft.com/office/drawing/2014/main" id="{866E2950-7BBB-8140-9193-16AC137CEDA0}"/>
              </a:ext>
            </a:extLst>
          </p:cNvPr>
          <p:cNvSpPr txBox="1"/>
          <p:nvPr/>
        </p:nvSpPr>
        <p:spPr>
          <a:xfrm>
            <a:off x="4755648" y="1900800"/>
            <a:ext cx="1022065"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Microsoft Power Query</a:t>
            </a:r>
          </a:p>
        </p:txBody>
      </p:sp>
      <p:sp>
        <p:nvSpPr>
          <p:cNvPr id="168" name="TextBox 167">
            <a:extLst>
              <a:ext uri="{FF2B5EF4-FFF2-40B4-BE49-F238E27FC236}">
                <a16:creationId xmlns:a16="http://schemas.microsoft.com/office/drawing/2014/main" id="{02C5F459-1B3E-250B-1BFC-B3F15B4990D9}"/>
              </a:ext>
            </a:extLst>
          </p:cNvPr>
          <p:cNvSpPr txBox="1"/>
          <p:nvPr/>
        </p:nvSpPr>
        <p:spPr>
          <a:xfrm>
            <a:off x="2407928" y="1519200"/>
            <a:ext cx="4075531" cy="415498"/>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Gathering project requirements, analyzing source systems, developing tabular data model. Formalization of forms and description of their algorithms. Coordination of design of prototype reports using DAX-queries. Development of personalized dashboards in Power BI.</a:t>
            </a:r>
          </a:p>
        </p:txBody>
      </p:sp>
      <p:sp>
        <p:nvSpPr>
          <p:cNvPr id="170" name="TextBox 169">
            <a:extLst>
              <a:ext uri="{FF2B5EF4-FFF2-40B4-BE49-F238E27FC236}">
                <a16:creationId xmlns:a16="http://schemas.microsoft.com/office/drawing/2014/main" id="{AE664BA8-F9DC-CE46-8AF9-E9178D765933}"/>
              </a:ext>
            </a:extLst>
          </p:cNvPr>
          <p:cNvSpPr txBox="1"/>
          <p:nvPr/>
        </p:nvSpPr>
        <p:spPr>
          <a:xfrm>
            <a:off x="2408400" y="2361600"/>
            <a:ext cx="4075531" cy="415498"/>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Requirement gathering, data extraction from SAP HCM and external web services to Excel using REST API, setting up authorization system in Excel-based tool using SAML authorization, modeling and transformation of data in Power Query, building reports using VBA.</a:t>
            </a:r>
          </a:p>
        </p:txBody>
      </p:sp>
      <p:sp>
        <p:nvSpPr>
          <p:cNvPr id="171" name="TextBox 170">
            <a:extLst>
              <a:ext uri="{FF2B5EF4-FFF2-40B4-BE49-F238E27FC236}">
                <a16:creationId xmlns:a16="http://schemas.microsoft.com/office/drawing/2014/main" id="{E67A5EFE-6F04-B9F2-3264-7D88573C5600}"/>
              </a:ext>
            </a:extLst>
          </p:cNvPr>
          <p:cNvSpPr txBox="1"/>
          <p:nvPr/>
        </p:nvSpPr>
        <p:spPr>
          <a:xfrm>
            <a:off x="4755648" y="2743200"/>
            <a:ext cx="1022065"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Microsoft Power Query</a:t>
            </a:r>
          </a:p>
        </p:txBody>
      </p:sp>
      <p:sp>
        <p:nvSpPr>
          <p:cNvPr id="172" name="TextBox 171">
            <a:extLst>
              <a:ext uri="{FF2B5EF4-FFF2-40B4-BE49-F238E27FC236}">
                <a16:creationId xmlns:a16="http://schemas.microsoft.com/office/drawing/2014/main" id="{2F489CFA-58A6-3908-83AB-D1563F1CF8F1}"/>
              </a:ext>
            </a:extLst>
          </p:cNvPr>
          <p:cNvSpPr txBox="1"/>
          <p:nvPr/>
        </p:nvSpPr>
        <p:spPr>
          <a:xfrm>
            <a:off x="3366027" y="2743200"/>
            <a:ext cx="1022065"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Microsoft Excel (VBA)</a:t>
            </a:r>
          </a:p>
        </p:txBody>
      </p:sp>
      <p:pic>
        <p:nvPicPr>
          <p:cNvPr id="173" name="Picture 172" descr="A yellow rectangular objects on a black background&#10;&#10;Description automatically generated">
            <a:extLst>
              <a:ext uri="{FF2B5EF4-FFF2-40B4-BE49-F238E27FC236}">
                <a16:creationId xmlns:a16="http://schemas.microsoft.com/office/drawing/2014/main" id="{42C0B6A3-2B8D-AAE1-C1B8-70BD3FD48BE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55038" y="3628800"/>
            <a:ext cx="82629" cy="108000"/>
          </a:xfrm>
          <a:prstGeom prst="rect">
            <a:avLst/>
          </a:prstGeom>
        </p:spPr>
      </p:pic>
      <p:sp>
        <p:nvSpPr>
          <p:cNvPr id="174" name="TextBox 173">
            <a:extLst>
              <a:ext uri="{FF2B5EF4-FFF2-40B4-BE49-F238E27FC236}">
                <a16:creationId xmlns:a16="http://schemas.microsoft.com/office/drawing/2014/main" id="{391C1EA5-25A1-F09A-698A-5982C78AD38C}"/>
              </a:ext>
            </a:extLst>
          </p:cNvPr>
          <p:cNvSpPr txBox="1"/>
          <p:nvPr/>
        </p:nvSpPr>
        <p:spPr>
          <a:xfrm>
            <a:off x="3090962" y="3585600"/>
            <a:ext cx="1022065"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Microsoft Power BI</a:t>
            </a:r>
          </a:p>
        </p:txBody>
      </p:sp>
      <p:pic>
        <p:nvPicPr>
          <p:cNvPr id="175" name="Picture 174" descr="A green and white logo&#10;&#10;Description automatically generated">
            <a:extLst>
              <a:ext uri="{FF2B5EF4-FFF2-40B4-BE49-F238E27FC236}">
                <a16:creationId xmlns:a16="http://schemas.microsoft.com/office/drawing/2014/main" id="{A5663AEC-B2FF-B154-6FBE-5B7B7F5E5CD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072949" y="3628800"/>
            <a:ext cx="114821" cy="108000"/>
          </a:xfrm>
          <a:prstGeom prst="rect">
            <a:avLst/>
          </a:prstGeom>
        </p:spPr>
      </p:pic>
      <p:sp>
        <p:nvSpPr>
          <p:cNvPr id="176" name="TextBox 175">
            <a:extLst>
              <a:ext uri="{FF2B5EF4-FFF2-40B4-BE49-F238E27FC236}">
                <a16:creationId xmlns:a16="http://schemas.microsoft.com/office/drawing/2014/main" id="{0A963E82-9814-0253-5A99-059E1B75285C}"/>
              </a:ext>
            </a:extLst>
          </p:cNvPr>
          <p:cNvSpPr txBox="1"/>
          <p:nvPr/>
        </p:nvSpPr>
        <p:spPr>
          <a:xfrm>
            <a:off x="5144997" y="3585600"/>
            <a:ext cx="1022065"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Microsoft Power Query</a:t>
            </a:r>
          </a:p>
        </p:txBody>
      </p:sp>
      <p:sp>
        <p:nvSpPr>
          <p:cNvPr id="177" name="TextBox 176">
            <a:extLst>
              <a:ext uri="{FF2B5EF4-FFF2-40B4-BE49-F238E27FC236}">
                <a16:creationId xmlns:a16="http://schemas.microsoft.com/office/drawing/2014/main" id="{D4E74F6C-3B2F-76BA-7A91-4359B8919E0F}"/>
              </a:ext>
            </a:extLst>
          </p:cNvPr>
          <p:cNvSpPr txBox="1"/>
          <p:nvPr/>
        </p:nvSpPr>
        <p:spPr>
          <a:xfrm>
            <a:off x="4364174" y="3585600"/>
            <a:ext cx="537909"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SQL</a:t>
            </a:r>
          </a:p>
        </p:txBody>
      </p:sp>
      <p:sp>
        <p:nvSpPr>
          <p:cNvPr id="178" name="TextBox 177">
            <a:extLst>
              <a:ext uri="{FF2B5EF4-FFF2-40B4-BE49-F238E27FC236}">
                <a16:creationId xmlns:a16="http://schemas.microsoft.com/office/drawing/2014/main" id="{465D2FFD-0ED1-A688-E03A-E9584CA2E220}"/>
              </a:ext>
            </a:extLst>
          </p:cNvPr>
          <p:cNvSpPr txBox="1"/>
          <p:nvPr/>
        </p:nvSpPr>
        <p:spPr>
          <a:xfrm>
            <a:off x="2426209" y="3204000"/>
            <a:ext cx="4075531" cy="415498"/>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Migration of SAP data to the Power BI dashboard using SQL. Source systems analysis, requirements gathering and formalization, methodology description for calculating indicators, prototypes reports alignment with the customer, tabular data model creation using DAX and dashboard development in Power BI.</a:t>
            </a:r>
          </a:p>
        </p:txBody>
      </p:sp>
      <p:sp>
        <p:nvSpPr>
          <p:cNvPr id="179" name="TextBox 178">
            <a:extLst>
              <a:ext uri="{FF2B5EF4-FFF2-40B4-BE49-F238E27FC236}">
                <a16:creationId xmlns:a16="http://schemas.microsoft.com/office/drawing/2014/main" id="{3F9CFD2B-67A3-6786-6835-AFE1BDE69CB1}"/>
              </a:ext>
            </a:extLst>
          </p:cNvPr>
          <p:cNvSpPr txBox="1"/>
          <p:nvPr/>
        </p:nvSpPr>
        <p:spPr>
          <a:xfrm>
            <a:off x="3122577" y="4428000"/>
            <a:ext cx="1022065"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SAP Analytics Cloud</a:t>
            </a:r>
          </a:p>
        </p:txBody>
      </p:sp>
      <p:sp>
        <p:nvSpPr>
          <p:cNvPr id="180" name="TextBox 179">
            <a:extLst>
              <a:ext uri="{FF2B5EF4-FFF2-40B4-BE49-F238E27FC236}">
                <a16:creationId xmlns:a16="http://schemas.microsoft.com/office/drawing/2014/main" id="{A5F4D3E1-F763-450C-7BA0-0EDD8D784101}"/>
              </a:ext>
            </a:extLst>
          </p:cNvPr>
          <p:cNvSpPr txBox="1"/>
          <p:nvPr/>
        </p:nvSpPr>
        <p:spPr>
          <a:xfrm>
            <a:off x="4231107" y="4428000"/>
            <a:ext cx="807247"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SAP Datasphere</a:t>
            </a:r>
          </a:p>
        </p:txBody>
      </p:sp>
      <p:sp>
        <p:nvSpPr>
          <p:cNvPr id="182" name="TextBox 181">
            <a:extLst>
              <a:ext uri="{FF2B5EF4-FFF2-40B4-BE49-F238E27FC236}">
                <a16:creationId xmlns:a16="http://schemas.microsoft.com/office/drawing/2014/main" id="{06037260-8A07-A1F1-5115-7F8C1E3912B3}"/>
              </a:ext>
            </a:extLst>
          </p:cNvPr>
          <p:cNvSpPr txBox="1"/>
          <p:nvPr/>
        </p:nvSpPr>
        <p:spPr>
          <a:xfrm>
            <a:off x="5241310" y="4428000"/>
            <a:ext cx="805585"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R-Visualization</a:t>
            </a:r>
          </a:p>
        </p:txBody>
      </p:sp>
      <p:sp>
        <p:nvSpPr>
          <p:cNvPr id="183" name="TextBox 182">
            <a:extLst>
              <a:ext uri="{FF2B5EF4-FFF2-40B4-BE49-F238E27FC236}">
                <a16:creationId xmlns:a16="http://schemas.microsoft.com/office/drawing/2014/main" id="{D12AC7BE-B360-B556-C309-7AE780462FA2}"/>
              </a:ext>
            </a:extLst>
          </p:cNvPr>
          <p:cNvSpPr txBox="1"/>
          <p:nvPr/>
        </p:nvSpPr>
        <p:spPr>
          <a:xfrm>
            <a:off x="2426209" y="4046400"/>
            <a:ext cx="4075531" cy="415498"/>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Analysis of source systems, collection and formalization of requirements within customer methodology. Data migration from BW system to SAP Datasphere tables, creation of views and data models in SAP Datasphere. Development of the dashboard mobile version and custom visual elements using R-visualization.</a:t>
            </a:r>
          </a:p>
        </p:txBody>
      </p:sp>
      <p:sp>
        <p:nvSpPr>
          <p:cNvPr id="184" name="TextBox 183">
            <a:extLst>
              <a:ext uri="{FF2B5EF4-FFF2-40B4-BE49-F238E27FC236}">
                <a16:creationId xmlns:a16="http://schemas.microsoft.com/office/drawing/2014/main" id="{9FE4DD14-9729-564C-9A99-C09427E99989}"/>
              </a:ext>
            </a:extLst>
          </p:cNvPr>
          <p:cNvSpPr txBox="1"/>
          <p:nvPr/>
        </p:nvSpPr>
        <p:spPr>
          <a:xfrm>
            <a:off x="3771407" y="5270400"/>
            <a:ext cx="681319"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SAP BPC</a:t>
            </a:r>
          </a:p>
        </p:txBody>
      </p:sp>
      <p:sp>
        <p:nvSpPr>
          <p:cNvPr id="185" name="TextBox 184">
            <a:extLst>
              <a:ext uri="{FF2B5EF4-FFF2-40B4-BE49-F238E27FC236}">
                <a16:creationId xmlns:a16="http://schemas.microsoft.com/office/drawing/2014/main" id="{6E4E1CBE-BCFA-2EB9-D502-72B96ECC8CC5}"/>
              </a:ext>
            </a:extLst>
          </p:cNvPr>
          <p:cNvSpPr txBox="1"/>
          <p:nvPr/>
        </p:nvSpPr>
        <p:spPr>
          <a:xfrm>
            <a:off x="4825633" y="5270400"/>
            <a:ext cx="681319"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SAP BW</a:t>
            </a:r>
          </a:p>
        </p:txBody>
      </p:sp>
      <p:sp>
        <p:nvSpPr>
          <p:cNvPr id="186" name="TextBox 185">
            <a:extLst>
              <a:ext uri="{FF2B5EF4-FFF2-40B4-BE49-F238E27FC236}">
                <a16:creationId xmlns:a16="http://schemas.microsoft.com/office/drawing/2014/main" id="{AAF2C701-8897-FC3B-1418-91AD8C6F9250}"/>
              </a:ext>
            </a:extLst>
          </p:cNvPr>
          <p:cNvSpPr txBox="1"/>
          <p:nvPr/>
        </p:nvSpPr>
        <p:spPr>
          <a:xfrm>
            <a:off x="2426400" y="4888800"/>
            <a:ext cx="4075531" cy="415498"/>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Gathering requirements and formalizing tasks, conceptualizing design, agreeing approaches with the customer, setting up the system, training users, commissioning. Implementation of indicator calculation logic by means of MS Excel workbooks, measurement logic and scripting logic.</a:t>
            </a:r>
          </a:p>
        </p:txBody>
      </p:sp>
      <p:pic>
        <p:nvPicPr>
          <p:cNvPr id="187" name="Picture 186" descr="A blue cylinder with white text&#10;&#10;Description automatically generated">
            <a:extLst>
              <a:ext uri="{FF2B5EF4-FFF2-40B4-BE49-F238E27FC236}">
                <a16:creationId xmlns:a16="http://schemas.microsoft.com/office/drawing/2014/main" id="{079861DD-EB8F-DD72-D7BD-7FCF01B7737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311064" y="6156000"/>
            <a:ext cx="81360" cy="108000"/>
          </a:xfrm>
          <a:prstGeom prst="rect">
            <a:avLst/>
          </a:prstGeom>
        </p:spPr>
      </p:pic>
      <p:pic>
        <p:nvPicPr>
          <p:cNvPr id="188" name="Picture 187" descr="A yellow rectangular objects on a black background&#10;&#10;Description automatically generated">
            <a:extLst>
              <a:ext uri="{FF2B5EF4-FFF2-40B4-BE49-F238E27FC236}">
                <a16:creationId xmlns:a16="http://schemas.microsoft.com/office/drawing/2014/main" id="{57548333-EED4-105E-11DF-DC40E8EEC5E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55038" y="6156000"/>
            <a:ext cx="82629" cy="108000"/>
          </a:xfrm>
          <a:prstGeom prst="rect">
            <a:avLst/>
          </a:prstGeom>
        </p:spPr>
      </p:pic>
      <p:sp>
        <p:nvSpPr>
          <p:cNvPr id="189" name="TextBox 188">
            <a:extLst>
              <a:ext uri="{FF2B5EF4-FFF2-40B4-BE49-F238E27FC236}">
                <a16:creationId xmlns:a16="http://schemas.microsoft.com/office/drawing/2014/main" id="{B41ADA03-DBED-D329-500A-1AB05AE6D970}"/>
              </a:ext>
            </a:extLst>
          </p:cNvPr>
          <p:cNvSpPr txBox="1"/>
          <p:nvPr/>
        </p:nvSpPr>
        <p:spPr>
          <a:xfrm>
            <a:off x="3090962" y="6112800"/>
            <a:ext cx="1022065"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Microsoft Power BI</a:t>
            </a:r>
          </a:p>
        </p:txBody>
      </p:sp>
      <p:pic>
        <p:nvPicPr>
          <p:cNvPr id="190" name="Picture 189" descr="A green and white logo&#10;&#10;Description automatically generated">
            <a:extLst>
              <a:ext uri="{FF2B5EF4-FFF2-40B4-BE49-F238E27FC236}">
                <a16:creationId xmlns:a16="http://schemas.microsoft.com/office/drawing/2014/main" id="{49F83C20-D04F-87D3-5B9C-31E69CC2883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072949" y="6156000"/>
            <a:ext cx="114821" cy="108000"/>
          </a:xfrm>
          <a:prstGeom prst="rect">
            <a:avLst/>
          </a:prstGeom>
        </p:spPr>
      </p:pic>
      <p:sp>
        <p:nvSpPr>
          <p:cNvPr id="191" name="TextBox 190">
            <a:extLst>
              <a:ext uri="{FF2B5EF4-FFF2-40B4-BE49-F238E27FC236}">
                <a16:creationId xmlns:a16="http://schemas.microsoft.com/office/drawing/2014/main" id="{D0477AC2-99D5-99E4-5E1C-BBBD23FC6305}"/>
              </a:ext>
            </a:extLst>
          </p:cNvPr>
          <p:cNvSpPr txBox="1"/>
          <p:nvPr/>
        </p:nvSpPr>
        <p:spPr>
          <a:xfrm>
            <a:off x="5144997" y="6112800"/>
            <a:ext cx="1022065"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Microsoft Power Query</a:t>
            </a:r>
          </a:p>
        </p:txBody>
      </p:sp>
      <p:sp>
        <p:nvSpPr>
          <p:cNvPr id="192" name="TextBox 191">
            <a:extLst>
              <a:ext uri="{FF2B5EF4-FFF2-40B4-BE49-F238E27FC236}">
                <a16:creationId xmlns:a16="http://schemas.microsoft.com/office/drawing/2014/main" id="{F7CC83C2-0BCE-4A81-E54B-2CAAEF2B3671}"/>
              </a:ext>
            </a:extLst>
          </p:cNvPr>
          <p:cNvSpPr txBox="1"/>
          <p:nvPr/>
        </p:nvSpPr>
        <p:spPr>
          <a:xfrm>
            <a:off x="4364174" y="6112800"/>
            <a:ext cx="537909"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SQL</a:t>
            </a:r>
          </a:p>
        </p:txBody>
      </p:sp>
      <p:sp>
        <p:nvSpPr>
          <p:cNvPr id="193" name="TextBox 192">
            <a:extLst>
              <a:ext uri="{FF2B5EF4-FFF2-40B4-BE49-F238E27FC236}">
                <a16:creationId xmlns:a16="http://schemas.microsoft.com/office/drawing/2014/main" id="{87E26062-29F8-F87A-59D5-747E16D98587}"/>
              </a:ext>
            </a:extLst>
          </p:cNvPr>
          <p:cNvSpPr txBox="1"/>
          <p:nvPr/>
        </p:nvSpPr>
        <p:spPr>
          <a:xfrm>
            <a:off x="2426400" y="5731200"/>
            <a:ext cx="4075531" cy="415498"/>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Source systems analysis, requirements gathering and formalization, methodology description for calculating indicators, prototypes reports alignment with the customer, migration of SAP data to the Power BI dashboard using SQL, tabular data model creation using DAX and dashboard development in Power BI.</a:t>
            </a:r>
          </a:p>
        </p:txBody>
      </p:sp>
      <p:pic>
        <p:nvPicPr>
          <p:cNvPr id="194" name="Picture 193" descr="A blue and white logo&#10;&#10;Description automatically generated">
            <a:extLst>
              <a:ext uri="{FF2B5EF4-FFF2-40B4-BE49-F238E27FC236}">
                <a16:creationId xmlns:a16="http://schemas.microsoft.com/office/drawing/2014/main" id="{716490AC-B32B-04EB-B88C-8FA0C6E4DE5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705853" y="6998400"/>
            <a:ext cx="120896" cy="108000"/>
          </a:xfrm>
          <a:prstGeom prst="rect">
            <a:avLst/>
          </a:prstGeom>
        </p:spPr>
      </p:pic>
      <p:pic>
        <p:nvPicPr>
          <p:cNvPr id="195" name="Picture 194" descr="A blue and white logo&#10;&#10;Description automatically generated">
            <a:extLst>
              <a:ext uri="{FF2B5EF4-FFF2-40B4-BE49-F238E27FC236}">
                <a16:creationId xmlns:a16="http://schemas.microsoft.com/office/drawing/2014/main" id="{AE09C9A5-E3A3-B5F9-35E9-1E9C47C7D60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758051" y="6998400"/>
            <a:ext cx="119705" cy="108000"/>
          </a:xfrm>
          <a:prstGeom prst="rect">
            <a:avLst/>
          </a:prstGeom>
        </p:spPr>
      </p:pic>
      <p:sp>
        <p:nvSpPr>
          <p:cNvPr id="196" name="TextBox 195">
            <a:extLst>
              <a:ext uri="{FF2B5EF4-FFF2-40B4-BE49-F238E27FC236}">
                <a16:creationId xmlns:a16="http://schemas.microsoft.com/office/drawing/2014/main" id="{3B1E9738-E38A-C5E6-AC9B-45B9650E1681}"/>
              </a:ext>
            </a:extLst>
          </p:cNvPr>
          <p:cNvSpPr txBox="1"/>
          <p:nvPr/>
        </p:nvSpPr>
        <p:spPr>
          <a:xfrm>
            <a:off x="3771407" y="6955200"/>
            <a:ext cx="681319"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SAP BPC</a:t>
            </a:r>
          </a:p>
        </p:txBody>
      </p:sp>
      <p:sp>
        <p:nvSpPr>
          <p:cNvPr id="197" name="TextBox 196">
            <a:extLst>
              <a:ext uri="{FF2B5EF4-FFF2-40B4-BE49-F238E27FC236}">
                <a16:creationId xmlns:a16="http://schemas.microsoft.com/office/drawing/2014/main" id="{5ACF6386-66D4-1AF5-AF7A-A52FE819A48B}"/>
              </a:ext>
            </a:extLst>
          </p:cNvPr>
          <p:cNvSpPr txBox="1"/>
          <p:nvPr/>
        </p:nvSpPr>
        <p:spPr>
          <a:xfrm>
            <a:off x="4825633" y="6955200"/>
            <a:ext cx="681319"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SAP BW</a:t>
            </a:r>
          </a:p>
        </p:txBody>
      </p:sp>
      <p:sp>
        <p:nvSpPr>
          <p:cNvPr id="198" name="TextBox 197">
            <a:extLst>
              <a:ext uri="{FF2B5EF4-FFF2-40B4-BE49-F238E27FC236}">
                <a16:creationId xmlns:a16="http://schemas.microsoft.com/office/drawing/2014/main" id="{9A3C8B91-CF08-F4EA-62A3-4EC8053D6358}"/>
              </a:ext>
            </a:extLst>
          </p:cNvPr>
          <p:cNvSpPr txBox="1"/>
          <p:nvPr/>
        </p:nvSpPr>
        <p:spPr>
          <a:xfrm>
            <a:off x="2426400" y="6573600"/>
            <a:ext cx="4075531" cy="415498"/>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Preparing data collection templates, configuring the loading of transactional and master data from flat files, loading background information from ERP, implementing transformations, preparing reports, and configuring the loading of transformed data into the consolidation system.</a:t>
            </a:r>
          </a:p>
        </p:txBody>
      </p:sp>
      <p:pic>
        <p:nvPicPr>
          <p:cNvPr id="199" name="Picture 198" descr="A yellow rectangular objects on a black background&#10;&#10;Description automatically generated">
            <a:extLst>
              <a:ext uri="{FF2B5EF4-FFF2-40B4-BE49-F238E27FC236}">
                <a16:creationId xmlns:a16="http://schemas.microsoft.com/office/drawing/2014/main" id="{48AB02BE-1FB5-7CFB-09FE-5E1B9AC9645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40480" y="7840800"/>
            <a:ext cx="82629" cy="108000"/>
          </a:xfrm>
          <a:prstGeom prst="rect">
            <a:avLst/>
          </a:prstGeom>
        </p:spPr>
      </p:pic>
      <p:sp>
        <p:nvSpPr>
          <p:cNvPr id="200" name="TextBox 199">
            <a:extLst>
              <a:ext uri="{FF2B5EF4-FFF2-40B4-BE49-F238E27FC236}">
                <a16:creationId xmlns:a16="http://schemas.microsoft.com/office/drawing/2014/main" id="{A70066BA-A70D-2B31-7C5E-AFC69CC03BF0}"/>
              </a:ext>
            </a:extLst>
          </p:cNvPr>
          <p:cNvSpPr txBox="1"/>
          <p:nvPr/>
        </p:nvSpPr>
        <p:spPr>
          <a:xfrm>
            <a:off x="2576404" y="7797600"/>
            <a:ext cx="878449"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Microsoft Power BI</a:t>
            </a:r>
          </a:p>
        </p:txBody>
      </p:sp>
      <p:sp>
        <p:nvSpPr>
          <p:cNvPr id="201" name="TextBox 200">
            <a:extLst>
              <a:ext uri="{FF2B5EF4-FFF2-40B4-BE49-F238E27FC236}">
                <a16:creationId xmlns:a16="http://schemas.microsoft.com/office/drawing/2014/main" id="{6A0C68A7-9122-A566-A5DD-5FC7C4E13157}"/>
              </a:ext>
            </a:extLst>
          </p:cNvPr>
          <p:cNvSpPr txBox="1"/>
          <p:nvPr/>
        </p:nvSpPr>
        <p:spPr>
          <a:xfrm>
            <a:off x="3611587" y="7797600"/>
            <a:ext cx="1022065"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Microsoft PowerApps</a:t>
            </a:r>
          </a:p>
        </p:txBody>
      </p:sp>
      <p:sp>
        <p:nvSpPr>
          <p:cNvPr id="202" name="TextBox 201">
            <a:extLst>
              <a:ext uri="{FF2B5EF4-FFF2-40B4-BE49-F238E27FC236}">
                <a16:creationId xmlns:a16="http://schemas.microsoft.com/office/drawing/2014/main" id="{6AA94102-B1FD-415B-A70E-850943D03352}"/>
              </a:ext>
            </a:extLst>
          </p:cNvPr>
          <p:cNvSpPr txBox="1"/>
          <p:nvPr/>
        </p:nvSpPr>
        <p:spPr>
          <a:xfrm>
            <a:off x="4738580" y="7797600"/>
            <a:ext cx="458012"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HTML</a:t>
            </a:r>
          </a:p>
        </p:txBody>
      </p:sp>
      <p:sp>
        <p:nvSpPr>
          <p:cNvPr id="203" name="TextBox 202">
            <a:extLst>
              <a:ext uri="{FF2B5EF4-FFF2-40B4-BE49-F238E27FC236}">
                <a16:creationId xmlns:a16="http://schemas.microsoft.com/office/drawing/2014/main" id="{219685E8-60E9-8644-F7EB-403FFFD5BB85}"/>
              </a:ext>
            </a:extLst>
          </p:cNvPr>
          <p:cNvSpPr txBox="1"/>
          <p:nvPr/>
        </p:nvSpPr>
        <p:spPr>
          <a:xfrm>
            <a:off x="5373620" y="7797600"/>
            <a:ext cx="458012"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CSS</a:t>
            </a:r>
          </a:p>
        </p:txBody>
      </p:sp>
      <p:sp>
        <p:nvSpPr>
          <p:cNvPr id="204" name="TextBox 203">
            <a:extLst>
              <a:ext uri="{FF2B5EF4-FFF2-40B4-BE49-F238E27FC236}">
                <a16:creationId xmlns:a16="http://schemas.microsoft.com/office/drawing/2014/main" id="{E6D9EDF0-C4DE-7B63-73C4-BDDD4292587A}"/>
              </a:ext>
            </a:extLst>
          </p:cNvPr>
          <p:cNvSpPr txBox="1"/>
          <p:nvPr/>
        </p:nvSpPr>
        <p:spPr>
          <a:xfrm>
            <a:off x="5943038" y="7797600"/>
            <a:ext cx="632434"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JavaScript</a:t>
            </a:r>
          </a:p>
        </p:txBody>
      </p:sp>
      <p:sp>
        <p:nvSpPr>
          <p:cNvPr id="205" name="TextBox 204">
            <a:extLst>
              <a:ext uri="{FF2B5EF4-FFF2-40B4-BE49-F238E27FC236}">
                <a16:creationId xmlns:a16="http://schemas.microsoft.com/office/drawing/2014/main" id="{28F06439-0AD7-F804-32D2-58EFC131F1DD}"/>
              </a:ext>
            </a:extLst>
          </p:cNvPr>
          <p:cNvSpPr txBox="1"/>
          <p:nvPr/>
        </p:nvSpPr>
        <p:spPr>
          <a:xfrm>
            <a:off x="2426400" y="7416000"/>
            <a:ext cx="4075531" cy="415498"/>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Project requirements collection, source systems analysis, data loading from SAP systems into a SQL server, multidimensional data model and dashboards development using SQL and Power BI. Creating a dashboard role model in SQL Analysis Services and a communication tool custom visual using Microsoft PowerApps.</a:t>
            </a:r>
          </a:p>
        </p:txBody>
      </p:sp>
      <p:pic>
        <p:nvPicPr>
          <p:cNvPr id="206" name="Picture 205" descr="A blue and white logo&#10;&#10;Description automatically generated">
            <a:extLst>
              <a:ext uri="{FF2B5EF4-FFF2-40B4-BE49-F238E27FC236}">
                <a16:creationId xmlns:a16="http://schemas.microsoft.com/office/drawing/2014/main" id="{11E56E5B-8C6B-1698-11BC-08CE9A1FA33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705853" y="8683200"/>
            <a:ext cx="120896" cy="108000"/>
          </a:xfrm>
          <a:prstGeom prst="rect">
            <a:avLst/>
          </a:prstGeom>
        </p:spPr>
      </p:pic>
      <p:pic>
        <p:nvPicPr>
          <p:cNvPr id="207" name="Picture 206" descr="A blue and white logo&#10;&#10;Description automatically generated">
            <a:extLst>
              <a:ext uri="{FF2B5EF4-FFF2-40B4-BE49-F238E27FC236}">
                <a16:creationId xmlns:a16="http://schemas.microsoft.com/office/drawing/2014/main" id="{482C2654-38C6-CAC6-C98A-2D8E07851EB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758051" y="8683200"/>
            <a:ext cx="119705" cy="108000"/>
          </a:xfrm>
          <a:prstGeom prst="rect">
            <a:avLst/>
          </a:prstGeom>
        </p:spPr>
      </p:pic>
      <p:sp>
        <p:nvSpPr>
          <p:cNvPr id="208" name="TextBox 207">
            <a:extLst>
              <a:ext uri="{FF2B5EF4-FFF2-40B4-BE49-F238E27FC236}">
                <a16:creationId xmlns:a16="http://schemas.microsoft.com/office/drawing/2014/main" id="{5139F83A-3E4D-4F53-BFAE-DC090ABFC0D4}"/>
              </a:ext>
            </a:extLst>
          </p:cNvPr>
          <p:cNvSpPr txBox="1"/>
          <p:nvPr/>
        </p:nvSpPr>
        <p:spPr>
          <a:xfrm>
            <a:off x="3771407" y="8640000"/>
            <a:ext cx="681319"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SAP BPC</a:t>
            </a:r>
          </a:p>
        </p:txBody>
      </p:sp>
      <p:sp>
        <p:nvSpPr>
          <p:cNvPr id="209" name="TextBox 208">
            <a:extLst>
              <a:ext uri="{FF2B5EF4-FFF2-40B4-BE49-F238E27FC236}">
                <a16:creationId xmlns:a16="http://schemas.microsoft.com/office/drawing/2014/main" id="{976A05ED-B052-6A73-189D-A437B137AC08}"/>
              </a:ext>
            </a:extLst>
          </p:cNvPr>
          <p:cNvSpPr txBox="1"/>
          <p:nvPr/>
        </p:nvSpPr>
        <p:spPr>
          <a:xfrm>
            <a:off x="4825633" y="8640000"/>
            <a:ext cx="681319"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SAP BW</a:t>
            </a:r>
          </a:p>
        </p:txBody>
      </p:sp>
      <p:sp>
        <p:nvSpPr>
          <p:cNvPr id="210" name="TextBox 209">
            <a:extLst>
              <a:ext uri="{FF2B5EF4-FFF2-40B4-BE49-F238E27FC236}">
                <a16:creationId xmlns:a16="http://schemas.microsoft.com/office/drawing/2014/main" id="{383FE056-2B89-83CE-154F-2FF6CBC9F54E}"/>
              </a:ext>
            </a:extLst>
          </p:cNvPr>
          <p:cNvSpPr txBox="1"/>
          <p:nvPr/>
        </p:nvSpPr>
        <p:spPr>
          <a:xfrm>
            <a:off x="2426400" y="8258400"/>
            <a:ext cx="4075531" cy="415498"/>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Requirement gathering, planning system prototype development and demonstration, methodology refinement based on production system data. Setting up of forms and reports, script logic and VBA macros development to implement calculations.</a:t>
            </a:r>
          </a:p>
        </p:txBody>
      </p:sp>
      <p:pic>
        <p:nvPicPr>
          <p:cNvPr id="211" name="Picture 210" descr="A group of colorful crosses&#10;&#10;Description automatically generated">
            <a:extLst>
              <a:ext uri="{FF2B5EF4-FFF2-40B4-BE49-F238E27FC236}">
                <a16:creationId xmlns:a16="http://schemas.microsoft.com/office/drawing/2014/main" id="{23FA1306-DDDB-2499-AB06-5EF942E74992}"/>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459315" y="9511530"/>
            <a:ext cx="108000" cy="108000"/>
          </a:xfrm>
          <a:prstGeom prst="rect">
            <a:avLst/>
          </a:prstGeom>
        </p:spPr>
      </p:pic>
      <p:pic>
        <p:nvPicPr>
          <p:cNvPr id="212" name="Picture 211" descr="A yellow rectangular objects on a black background&#10;&#10;Description automatically generated">
            <a:extLst>
              <a:ext uri="{FF2B5EF4-FFF2-40B4-BE49-F238E27FC236}">
                <a16:creationId xmlns:a16="http://schemas.microsoft.com/office/drawing/2014/main" id="{7C7A7A65-C0C0-85E9-1A8E-A5486D3D934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40480" y="9515880"/>
            <a:ext cx="82629" cy="108000"/>
          </a:xfrm>
          <a:prstGeom prst="rect">
            <a:avLst/>
          </a:prstGeom>
        </p:spPr>
      </p:pic>
      <p:sp>
        <p:nvSpPr>
          <p:cNvPr id="213" name="TextBox 212">
            <a:extLst>
              <a:ext uri="{FF2B5EF4-FFF2-40B4-BE49-F238E27FC236}">
                <a16:creationId xmlns:a16="http://schemas.microsoft.com/office/drawing/2014/main" id="{FEEA3D8C-F647-ED6C-A752-55DCA82A2B50}"/>
              </a:ext>
            </a:extLst>
          </p:cNvPr>
          <p:cNvSpPr txBox="1"/>
          <p:nvPr/>
        </p:nvSpPr>
        <p:spPr>
          <a:xfrm>
            <a:off x="2558116" y="9472680"/>
            <a:ext cx="878449"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Microsoft Power BI</a:t>
            </a:r>
          </a:p>
        </p:txBody>
      </p:sp>
      <p:sp>
        <p:nvSpPr>
          <p:cNvPr id="214" name="TextBox 213">
            <a:extLst>
              <a:ext uri="{FF2B5EF4-FFF2-40B4-BE49-F238E27FC236}">
                <a16:creationId xmlns:a16="http://schemas.microsoft.com/office/drawing/2014/main" id="{0ECBD811-21BC-49E2-1F48-2E02CB839984}"/>
              </a:ext>
            </a:extLst>
          </p:cNvPr>
          <p:cNvSpPr txBox="1"/>
          <p:nvPr/>
        </p:nvSpPr>
        <p:spPr>
          <a:xfrm>
            <a:off x="3502252" y="9471598"/>
            <a:ext cx="505174"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Tableau</a:t>
            </a:r>
          </a:p>
        </p:txBody>
      </p:sp>
      <p:pic>
        <p:nvPicPr>
          <p:cNvPr id="215" name="Picture 214" descr="A blue cylinder with white text&#10;&#10;Description automatically generated">
            <a:extLst>
              <a:ext uri="{FF2B5EF4-FFF2-40B4-BE49-F238E27FC236}">
                <a16:creationId xmlns:a16="http://schemas.microsoft.com/office/drawing/2014/main" id="{C071931E-70CF-77F9-CE54-882788DA88D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050164" y="9507824"/>
            <a:ext cx="81360" cy="108000"/>
          </a:xfrm>
          <a:prstGeom prst="rect">
            <a:avLst/>
          </a:prstGeom>
        </p:spPr>
      </p:pic>
      <p:sp>
        <p:nvSpPr>
          <p:cNvPr id="216" name="TextBox 215">
            <a:extLst>
              <a:ext uri="{FF2B5EF4-FFF2-40B4-BE49-F238E27FC236}">
                <a16:creationId xmlns:a16="http://schemas.microsoft.com/office/drawing/2014/main" id="{6D121D7F-5796-76DD-552D-478D4BE2E23D}"/>
              </a:ext>
            </a:extLst>
          </p:cNvPr>
          <p:cNvSpPr txBox="1"/>
          <p:nvPr/>
        </p:nvSpPr>
        <p:spPr>
          <a:xfrm>
            <a:off x="4072794" y="9464624"/>
            <a:ext cx="537909"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SQL</a:t>
            </a:r>
          </a:p>
        </p:txBody>
      </p:sp>
      <p:pic>
        <p:nvPicPr>
          <p:cNvPr id="217" name="Picture 216" descr="A blue and yellow snake logo&#10;&#10;Description automatically generated">
            <a:extLst>
              <a:ext uri="{FF2B5EF4-FFF2-40B4-BE49-F238E27FC236}">
                <a16:creationId xmlns:a16="http://schemas.microsoft.com/office/drawing/2014/main" id="{362A5A58-D990-3798-8083-373C564DE489}"/>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498057" y="9510836"/>
            <a:ext cx="106413" cy="108000"/>
          </a:xfrm>
          <a:prstGeom prst="rect">
            <a:avLst/>
          </a:prstGeom>
        </p:spPr>
      </p:pic>
      <p:sp>
        <p:nvSpPr>
          <p:cNvPr id="218" name="TextBox 217">
            <a:extLst>
              <a:ext uri="{FF2B5EF4-FFF2-40B4-BE49-F238E27FC236}">
                <a16:creationId xmlns:a16="http://schemas.microsoft.com/office/drawing/2014/main" id="{F992B020-37B2-AD40-FBFD-ACC4D846320F}"/>
              </a:ext>
            </a:extLst>
          </p:cNvPr>
          <p:cNvSpPr txBox="1"/>
          <p:nvPr/>
        </p:nvSpPr>
        <p:spPr>
          <a:xfrm>
            <a:off x="4572751" y="9467636"/>
            <a:ext cx="505173"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Python</a:t>
            </a:r>
          </a:p>
        </p:txBody>
      </p:sp>
      <p:pic>
        <p:nvPicPr>
          <p:cNvPr id="219" name="Picture 218" descr="A green box with a white x and a white text&#10;&#10;Description automatically generated">
            <a:extLst>
              <a:ext uri="{FF2B5EF4-FFF2-40B4-BE49-F238E27FC236}">
                <a16:creationId xmlns:a16="http://schemas.microsoft.com/office/drawing/2014/main" id="{345AB62B-ADB5-4ACB-5A1A-E05FC9153E5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105000" y="9515160"/>
            <a:ext cx="104664" cy="108000"/>
          </a:xfrm>
          <a:prstGeom prst="rect">
            <a:avLst/>
          </a:prstGeom>
        </p:spPr>
      </p:pic>
      <p:pic>
        <p:nvPicPr>
          <p:cNvPr id="220" name="Picture 219" descr="A green and white logo&#10;&#10;Description automatically generated">
            <a:extLst>
              <a:ext uri="{FF2B5EF4-FFF2-40B4-BE49-F238E27FC236}">
                <a16:creationId xmlns:a16="http://schemas.microsoft.com/office/drawing/2014/main" id="{E394DB0B-B322-546D-0065-52A3123AE2C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787361" y="9517359"/>
            <a:ext cx="114821" cy="108000"/>
          </a:xfrm>
          <a:prstGeom prst="rect">
            <a:avLst/>
          </a:prstGeom>
        </p:spPr>
      </p:pic>
      <p:sp>
        <p:nvSpPr>
          <p:cNvPr id="221" name="TextBox 220">
            <a:extLst>
              <a:ext uri="{FF2B5EF4-FFF2-40B4-BE49-F238E27FC236}">
                <a16:creationId xmlns:a16="http://schemas.microsoft.com/office/drawing/2014/main" id="{9EDFBF66-C764-6E3F-FA2C-1EA571A4DF71}"/>
              </a:ext>
            </a:extLst>
          </p:cNvPr>
          <p:cNvSpPr txBox="1"/>
          <p:nvPr/>
        </p:nvSpPr>
        <p:spPr>
          <a:xfrm>
            <a:off x="5859409" y="9474159"/>
            <a:ext cx="695039"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Power Query</a:t>
            </a:r>
          </a:p>
        </p:txBody>
      </p:sp>
      <p:sp>
        <p:nvSpPr>
          <p:cNvPr id="222" name="TextBox 221">
            <a:extLst>
              <a:ext uri="{FF2B5EF4-FFF2-40B4-BE49-F238E27FC236}">
                <a16:creationId xmlns:a16="http://schemas.microsoft.com/office/drawing/2014/main" id="{47A899F6-E8DB-C859-8758-F91DA25E7188}"/>
              </a:ext>
            </a:extLst>
          </p:cNvPr>
          <p:cNvSpPr txBox="1"/>
          <p:nvPr/>
        </p:nvSpPr>
        <p:spPr>
          <a:xfrm>
            <a:off x="5157851" y="9471960"/>
            <a:ext cx="1022065" cy="200055"/>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Excel (VBA)</a:t>
            </a:r>
          </a:p>
        </p:txBody>
      </p:sp>
      <p:sp>
        <p:nvSpPr>
          <p:cNvPr id="223" name="TextBox 222">
            <a:extLst>
              <a:ext uri="{FF2B5EF4-FFF2-40B4-BE49-F238E27FC236}">
                <a16:creationId xmlns:a16="http://schemas.microsoft.com/office/drawing/2014/main" id="{C2A192E4-9C7E-B5BD-E75E-26DD430FA06A}"/>
              </a:ext>
            </a:extLst>
          </p:cNvPr>
          <p:cNvSpPr txBox="1"/>
          <p:nvPr/>
        </p:nvSpPr>
        <p:spPr>
          <a:xfrm>
            <a:off x="2426400" y="9100800"/>
            <a:ext cx="4075531" cy="415498"/>
          </a:xfrm>
          <a:prstGeom prst="rect">
            <a:avLst/>
          </a:prstGeom>
          <a:noFill/>
        </p:spPr>
        <p:txBody>
          <a:bodyPr wrap="square" rtlCol="0">
            <a:spAutoFit/>
          </a:bodyPr>
          <a:lstStyle/>
          <a:p>
            <a:r>
              <a:rPr lang="en-US" sz="700" dirty="0">
                <a:latin typeface="Source Sans Pro Light" panose="020B0403030403020204" pitchFamily="34" charset="0"/>
                <a:ea typeface="Source Sans Pro Light" panose="020B0403030403020204" pitchFamily="34" charset="0"/>
              </a:rPr>
              <a:t>Dashboard and canvas development for performing clients audit tasks in Power BI and Tableau. Developments to automate the preparation of financial statements in accordance with IFRS. Financial data processing using Python, SQL and Power Query, audit procedures streamlining with VBA macros.</a:t>
            </a:r>
          </a:p>
        </p:txBody>
      </p:sp>
    </p:spTree>
    <p:extLst>
      <p:ext uri="{BB962C8B-B14F-4D97-AF65-F5344CB8AC3E}">
        <p14:creationId xmlns:p14="http://schemas.microsoft.com/office/powerpoint/2010/main" val="4477712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1063</TotalTime>
  <Words>920</Words>
  <Application>Microsoft Office PowerPoint</Application>
  <PresentationFormat>A4 Paper (210x297 mm)</PresentationFormat>
  <Paragraphs>189</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Abadi</vt:lpstr>
      <vt:lpstr>Arial</vt:lpstr>
      <vt:lpstr>Calibri</vt:lpstr>
      <vt:lpstr>Calibri Light</vt:lpstr>
      <vt:lpstr>Source Sans Pro</vt:lpstr>
      <vt:lpstr>Source Sans Pro Black</vt:lpstr>
      <vt:lpstr>Source Sans Pro Light</vt:lpstr>
      <vt:lpstr>Source Sans Pro SemiBold</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Dzianis Zmushka</dc:creator>
  <cp:lastModifiedBy>Dzianis Zmushka</cp:lastModifiedBy>
  <cp:revision>81</cp:revision>
  <dcterms:created xsi:type="dcterms:W3CDTF">2023-11-08T11:34:31Z</dcterms:created>
  <dcterms:modified xsi:type="dcterms:W3CDTF">2023-11-10T14:57:54Z</dcterms:modified>
</cp:coreProperties>
</file>