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8"/>
  </p:notesMasterIdLst>
  <p:handoutMasterIdLst>
    <p:handoutMasterId r:id="rId39"/>
  </p:handoutMasterIdLst>
  <p:sldIdLst>
    <p:sldId id="272" r:id="rId5"/>
    <p:sldId id="273" r:id="rId6"/>
    <p:sldId id="271" r:id="rId7"/>
    <p:sldId id="297" r:id="rId8"/>
    <p:sldId id="274" r:id="rId9"/>
    <p:sldId id="275" r:id="rId10"/>
    <p:sldId id="277" r:id="rId11"/>
    <p:sldId id="276" r:id="rId12"/>
    <p:sldId id="306" r:id="rId13"/>
    <p:sldId id="278" r:id="rId14"/>
    <p:sldId id="279" r:id="rId15"/>
    <p:sldId id="280" r:id="rId16"/>
    <p:sldId id="281" r:id="rId17"/>
    <p:sldId id="282" r:id="rId18"/>
    <p:sldId id="300" r:id="rId19"/>
    <p:sldId id="299" r:id="rId20"/>
    <p:sldId id="283" r:id="rId21"/>
    <p:sldId id="284" r:id="rId22"/>
    <p:sldId id="286" r:id="rId23"/>
    <p:sldId id="287" r:id="rId24"/>
    <p:sldId id="307" r:id="rId25"/>
    <p:sldId id="288" r:id="rId26"/>
    <p:sldId id="302" r:id="rId27"/>
    <p:sldId id="303" r:id="rId28"/>
    <p:sldId id="304" r:id="rId29"/>
    <p:sldId id="289" r:id="rId30"/>
    <p:sldId id="305" r:id="rId31"/>
    <p:sldId id="298" r:id="rId32"/>
    <p:sldId id="290" r:id="rId33"/>
    <p:sldId id="291" r:id="rId34"/>
    <p:sldId id="292" r:id="rId35"/>
    <p:sldId id="294" r:id="rId36"/>
    <p:sldId id="301" r:id="rId3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8FC04-BFB2-4D08-BF67-55DF1888FDFE}" v="3756" dt="2023-11-07T18:39:25.094"/>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23B1C9-A9D7-BF9A-026A-D2BE08B441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a:extLst>
              <a:ext uri="{FF2B5EF4-FFF2-40B4-BE49-F238E27FC236}">
                <a16:creationId xmlns:a16="http://schemas.microsoft.com/office/drawing/2014/main" id="{B2F40874-98F8-3B75-437D-3387915D7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0855D9-B529-4280-8CA9-FC66B1E59524}" type="datetimeFigureOut">
              <a:rPr lang="pl-PL" smtClean="0"/>
              <a:t>07.11.2023</a:t>
            </a:fld>
            <a:endParaRPr lang="pl-PL"/>
          </a:p>
        </p:txBody>
      </p:sp>
      <p:sp>
        <p:nvSpPr>
          <p:cNvPr id="4" name="Footer Placeholder 3">
            <a:extLst>
              <a:ext uri="{FF2B5EF4-FFF2-40B4-BE49-F238E27FC236}">
                <a16:creationId xmlns:a16="http://schemas.microsoft.com/office/drawing/2014/main" id="{773D1A1D-796E-634C-6D89-CB58D5AC05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What code readability, cohesion, and cyclomatic complexity have in common with Single Responsibility Principle? </a:t>
            </a:r>
            <a:endParaRPr lang="pl-PL"/>
          </a:p>
        </p:txBody>
      </p:sp>
      <p:sp>
        <p:nvSpPr>
          <p:cNvPr id="5" name="Slide Number Placeholder 4">
            <a:extLst>
              <a:ext uri="{FF2B5EF4-FFF2-40B4-BE49-F238E27FC236}">
                <a16:creationId xmlns:a16="http://schemas.microsoft.com/office/drawing/2014/main" id="{8D66F5CD-BE8F-80D2-78F5-CD3F7ACAEA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979CC-10B2-4454-AF9C-FFD67A6F1817}" type="slidenum">
              <a:rPr lang="pl-PL" smtClean="0"/>
              <a:t>‹#›</a:t>
            </a:fld>
            <a:endParaRPr lang="pl-PL"/>
          </a:p>
        </p:txBody>
      </p:sp>
    </p:spTree>
    <p:extLst>
      <p:ext uri="{BB962C8B-B14F-4D97-AF65-F5344CB8AC3E}">
        <p14:creationId xmlns:p14="http://schemas.microsoft.com/office/powerpoint/2010/main" val="16492693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B84FD-B1B1-49B0-9BA7-642022496FEA}" type="datetimeFigureOut">
              <a:t>07.11.2023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What code readability, cohesion, and cyclomatic complexity have in common with Single Responsibility Principle? </a:t>
            </a:r>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34F7B-26C8-4CEA-80D9-141FB8E00214}" type="slidenum">
              <a:t>‹#›</a:t>
            </a:fld>
            <a:endParaRPr lang="pl-PL"/>
          </a:p>
        </p:txBody>
      </p:sp>
    </p:spTree>
    <p:extLst>
      <p:ext uri="{BB962C8B-B14F-4D97-AF65-F5344CB8AC3E}">
        <p14:creationId xmlns:p14="http://schemas.microsoft.com/office/powerpoint/2010/main" val="23566472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Welcome to the workshop on SRP and other related topics. My name is Tomasz Dzidek and I'll show you how easy it is to see when to split a class, how to make your code more readable, and how not to complicate your code at the beginning, but only when business requirements require it.</a:t>
            </a:r>
            <a:endParaRPr lang="pl-PL" dirty="0"/>
          </a:p>
          <a:p>
            <a:endParaRPr lang="pl-PL" dirty="0"/>
          </a:p>
          <a:p>
            <a:r>
              <a:rPr lang="pl-PL" dirty="0"/>
              <a:t>Let’s start with the workshop plan...</a:t>
            </a:r>
            <a:endParaRPr lang="de-DE" dirty="0"/>
          </a:p>
        </p:txBody>
      </p:sp>
    </p:spTree>
    <p:extLst>
      <p:ext uri="{BB962C8B-B14F-4D97-AF65-F5344CB8AC3E}">
        <p14:creationId xmlns:p14="http://schemas.microsoft.com/office/powerpoint/2010/main" val="3859716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42347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07371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555081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91217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161769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28618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83368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541398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37343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89539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Maybe some of you are now thinking - Tomek, you are a liar</a:t>
            </a:r>
            <a:r>
              <a:rPr lang="pl-PL" b="1" i="0" dirty="0">
                <a:solidFill>
                  <a:srgbClr val="202122"/>
                </a:solidFill>
                <a:effectLst/>
                <a:latin typeface="Arial" panose="020B0604020202020204" pitchFamily="34" charset="0"/>
              </a:rPr>
              <a:t>, I know more then SRP</a:t>
            </a:r>
            <a:r>
              <a:rPr lang="en-US" b="1" i="0" dirty="0">
                <a:solidFill>
                  <a:srgbClr val="202122"/>
                </a:solidFill>
                <a:effectLst/>
                <a:latin typeface="Arial" panose="020B0604020202020204" pitchFamily="34" charset="0"/>
              </a:rPr>
              <a:t>...... But... Let's see and explore this topic</a:t>
            </a:r>
          </a:p>
        </p:txBody>
      </p:sp>
    </p:spTree>
    <p:extLst>
      <p:ext uri="{BB962C8B-B14F-4D97-AF65-F5344CB8AC3E}">
        <p14:creationId xmlns:p14="http://schemas.microsoft.com/office/powerpoint/2010/main" val="285389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8429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95542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673437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133367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16001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065387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206816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06865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053881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62874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Let’s start with workshop plan...</a:t>
            </a:r>
            <a:endParaRPr lang="de-DE" dirty="0"/>
          </a:p>
          <a:p>
            <a:endParaRPr lang="pl-PL" b="1" dirty="0"/>
          </a:p>
          <a:p>
            <a:r>
              <a:rPr lang="en-US" b="1" dirty="0"/>
              <a:t>What Single Responsibility Principle is? </a:t>
            </a:r>
          </a:p>
          <a:p>
            <a:r>
              <a:rPr lang="en-US" dirty="0"/>
              <a:t>I shortly describe what SOLID is and what SRP means in more detail.</a:t>
            </a:r>
          </a:p>
          <a:p>
            <a:endParaRPr lang="en-US" dirty="0"/>
          </a:p>
          <a:p>
            <a:r>
              <a:rPr lang="en-US" b="1" dirty="0"/>
              <a:t>Introduction to cohesion and coupling.</a:t>
            </a:r>
          </a:p>
          <a:p>
            <a:r>
              <a:rPr lang="en-US" dirty="0"/>
              <a:t>We will be talking about why coupling and cohesion are important in the context of SRP.</a:t>
            </a:r>
          </a:p>
          <a:p>
            <a:endParaRPr lang="en-US" dirty="0"/>
          </a:p>
          <a:p>
            <a:r>
              <a:rPr lang="en-US" b="1" dirty="0"/>
              <a:t>Exercises to use the knowledge you have just acquired.</a:t>
            </a:r>
          </a:p>
          <a:p>
            <a:r>
              <a:rPr lang="en-US" dirty="0"/>
              <a:t>We will practice the knowledge you have just acquired.</a:t>
            </a:r>
          </a:p>
          <a:p>
            <a:endParaRPr lang="en-US" dirty="0"/>
          </a:p>
          <a:p>
            <a:r>
              <a:rPr lang="en-US" b="1" dirty="0"/>
              <a:t>What is and how to measure cyclomatic complexity?</a:t>
            </a:r>
          </a:p>
          <a:p>
            <a:r>
              <a:rPr lang="en-US" dirty="0"/>
              <a:t>I will introduce what cyclomatic complexity is.</a:t>
            </a:r>
          </a:p>
          <a:p>
            <a:endParaRPr lang="en-US" dirty="0"/>
          </a:p>
          <a:p>
            <a:r>
              <a:rPr lang="en-US" b="1" dirty="0"/>
              <a:t>The hardest thing in programming is...</a:t>
            </a:r>
          </a:p>
          <a:p>
            <a:r>
              <a:rPr lang="en-US" dirty="0"/>
              <a:t>Ask people what they think is the hardest thing in programming.</a:t>
            </a:r>
          </a:p>
          <a:p>
            <a:endParaRPr lang="en-US" dirty="0"/>
          </a:p>
          <a:p>
            <a:r>
              <a:rPr lang="en-US" b="1" dirty="0"/>
              <a:t>Exercises to use the cyclomatic complexity.</a:t>
            </a:r>
          </a:p>
          <a:p>
            <a:r>
              <a:rPr lang="en-US" dirty="0"/>
              <a:t>Practice session with cyclomatic complexity.</a:t>
            </a:r>
          </a:p>
          <a:p>
            <a:endParaRPr lang="en-US" dirty="0"/>
          </a:p>
          <a:p>
            <a:r>
              <a:rPr lang="en-US" b="1" dirty="0"/>
              <a:t>When make the refactor of the current code?</a:t>
            </a:r>
          </a:p>
          <a:p>
            <a:r>
              <a:rPr lang="en-US" dirty="0"/>
              <a:t>My point of view of when we should make the refactor.</a:t>
            </a:r>
          </a:p>
          <a:p>
            <a:endParaRPr lang="en-US" dirty="0"/>
          </a:p>
          <a:p>
            <a:r>
              <a:rPr lang="en-US" b="1" dirty="0"/>
              <a:t>Practice session on how to deal with new business requirements.</a:t>
            </a:r>
          </a:p>
          <a:p>
            <a:r>
              <a:rPr lang="en-US" dirty="0"/>
              <a:t>We will practice our daily basis work - refactor the code when new requirements appear</a:t>
            </a:r>
            <a:r>
              <a:rPr lang="pl-PL" dirty="0"/>
              <a:t>.</a:t>
            </a:r>
          </a:p>
        </p:txBody>
      </p:sp>
    </p:spTree>
    <p:extLst>
      <p:ext uri="{BB962C8B-B14F-4D97-AF65-F5344CB8AC3E}">
        <p14:creationId xmlns:p14="http://schemas.microsoft.com/office/powerpoint/2010/main" val="29083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0308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880417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108598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6132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Single-responsibility principle</a:t>
            </a:r>
            <a:r>
              <a:rPr lang="pl-PL" b="1" dirty="0"/>
              <a:t>:</a:t>
            </a:r>
          </a:p>
          <a:p>
            <a:r>
              <a:rPr lang="pl-PL" b="0" dirty="0"/>
              <a:t>I will be talking about it in a minute</a:t>
            </a:r>
          </a:p>
          <a:p>
            <a:endParaRPr lang="pl-PL" b="1" dirty="0"/>
          </a:p>
          <a:p>
            <a:r>
              <a:rPr lang="en-US" b="1" dirty="0"/>
              <a:t>The Open–closed principle:</a:t>
            </a:r>
          </a:p>
          <a:p>
            <a:r>
              <a:rPr lang="en-US" b="0" dirty="0"/>
              <a:t>The class should allow its behavior to be extended without modifying its source code.</a:t>
            </a:r>
            <a:endParaRPr lang="pl-PL" b="0" dirty="0"/>
          </a:p>
          <a:p>
            <a:endParaRPr lang="pl-PL" b="0" dirty="0"/>
          </a:p>
          <a:p>
            <a:r>
              <a:rPr lang="en-US" b="1" dirty="0"/>
              <a:t>The </a:t>
            </a:r>
            <a:r>
              <a:rPr lang="en-US" b="1" dirty="0" err="1"/>
              <a:t>Liskov</a:t>
            </a:r>
            <a:r>
              <a:rPr lang="en-US" b="1" dirty="0"/>
              <a:t> substitution principle: </a:t>
            </a:r>
            <a:endParaRPr lang="pl-PL" b="1" dirty="0"/>
          </a:p>
          <a:p>
            <a:r>
              <a:rPr lang="en-US" b="0" i="0" dirty="0">
                <a:solidFill>
                  <a:srgbClr val="202124"/>
                </a:solidFill>
                <a:effectLst/>
                <a:latin typeface="Google Sans"/>
              </a:rPr>
              <a:t>Simply put, the </a:t>
            </a:r>
            <a:r>
              <a:rPr lang="en-US" b="0" i="0" dirty="0" err="1">
                <a:solidFill>
                  <a:srgbClr val="202124"/>
                </a:solidFill>
                <a:effectLst/>
                <a:latin typeface="Google Sans"/>
              </a:rPr>
              <a:t>Liskov</a:t>
            </a:r>
            <a:r>
              <a:rPr lang="en-US" b="0" i="0" dirty="0">
                <a:solidFill>
                  <a:srgbClr val="202124"/>
                </a:solidFill>
                <a:effectLst/>
                <a:latin typeface="Google Sans"/>
              </a:rPr>
              <a:t> Substitution Principle (LSP) states that </a:t>
            </a:r>
            <a:r>
              <a:rPr lang="en-US" b="0" i="0" dirty="0">
                <a:solidFill>
                  <a:srgbClr val="040C28"/>
                </a:solidFill>
                <a:effectLst/>
                <a:latin typeface="Google Sans"/>
              </a:rPr>
              <a:t>objects of a superclass should be replaceable with objects of its subclasses without breaking the application</a:t>
            </a:r>
            <a:r>
              <a:rPr lang="en-US" b="0" i="0" dirty="0">
                <a:solidFill>
                  <a:srgbClr val="202124"/>
                </a:solidFill>
                <a:effectLst/>
                <a:latin typeface="Google Sans"/>
              </a:rPr>
              <a:t>.</a:t>
            </a:r>
            <a:endParaRPr lang="pl-PL" b="0" i="0" dirty="0">
              <a:solidFill>
                <a:srgbClr val="202124"/>
              </a:solidFill>
              <a:effectLst/>
              <a:latin typeface="Google Sans"/>
            </a:endParaRPr>
          </a:p>
          <a:p>
            <a:endParaRPr lang="pl-PL" b="0" i="0" dirty="0">
              <a:solidFill>
                <a:srgbClr val="202124"/>
              </a:solidFill>
              <a:effectLst/>
              <a:latin typeface="Google Sans"/>
            </a:endParaRPr>
          </a:p>
          <a:p>
            <a:r>
              <a:rPr lang="en-US" b="1" dirty="0"/>
              <a:t>The Interface segregation principle: </a:t>
            </a:r>
            <a:endParaRPr lang="pl-PL" b="1" dirty="0"/>
          </a:p>
          <a:p>
            <a:r>
              <a:rPr lang="en-US" b="0" i="0" dirty="0">
                <a:solidFill>
                  <a:srgbClr val="202122"/>
                </a:solidFill>
                <a:effectLst/>
                <a:latin typeface="Arial" panose="020B0604020202020204" pitchFamily="34" charset="0"/>
              </a:rPr>
              <a:t>And no code should be forced to depend on methods it does not use.</a:t>
            </a:r>
            <a:r>
              <a:rPr lang="pl-PL" b="0" i="0" dirty="0">
                <a:solidFill>
                  <a:srgbClr val="202122"/>
                </a:solidFill>
                <a:effectLst/>
                <a:latin typeface="Arial" panose="020B0604020202020204" pitchFamily="34" charset="0"/>
              </a:rPr>
              <a:t> In other words </a:t>
            </a:r>
            <a:r>
              <a:rPr lang="en-US" b="0" i="0" dirty="0">
                <a:solidFill>
                  <a:srgbClr val="202122"/>
                </a:solidFill>
                <a:effectLst/>
                <a:latin typeface="Arial" panose="020B0604020202020204" pitchFamily="34" charset="0"/>
              </a:rPr>
              <a:t>ISP splits interfaces that are very large into smaller and more specific ones so that clients will only have to know about the methods that are of interest to them</a:t>
            </a:r>
            <a:endParaRPr lang="pl-PL" b="0" i="0" dirty="0">
              <a:solidFill>
                <a:srgbClr val="202122"/>
              </a:solidFill>
              <a:effectLst/>
              <a:latin typeface="Arial" panose="020B0604020202020204" pitchFamily="34" charset="0"/>
            </a:endParaRPr>
          </a:p>
          <a:p>
            <a:endParaRPr lang="pl-PL" b="0" i="0" dirty="0">
              <a:solidFill>
                <a:srgbClr val="202122"/>
              </a:solidFill>
              <a:effectLst/>
              <a:latin typeface="Arial" panose="020B0604020202020204" pitchFamily="34" charset="0"/>
            </a:endParaRPr>
          </a:p>
          <a:p>
            <a:r>
              <a:rPr lang="en-US" b="1" dirty="0"/>
              <a:t>The Dependency inversion principle</a:t>
            </a:r>
            <a:r>
              <a:rPr lang="pl-PL" b="1" dirty="0"/>
              <a:t>:</a:t>
            </a:r>
          </a:p>
          <a:p>
            <a:r>
              <a:rPr lang="pl-PL" b="0" i="0" dirty="0">
                <a:solidFill>
                  <a:srgbClr val="202122"/>
                </a:solidFill>
                <a:effectLst/>
                <a:latin typeface="Arial" panose="020B0604020202020204" pitchFamily="34" charset="0"/>
              </a:rPr>
              <a:t>We should composite (build) bigger functionality by using interfaces (contracts) not concrete implementations</a:t>
            </a:r>
          </a:p>
          <a:p>
            <a:endParaRPr lang="pl-PL" b="0" i="0" dirty="0">
              <a:solidFill>
                <a:srgbClr val="202122"/>
              </a:solidFill>
              <a:effectLst/>
              <a:latin typeface="Arial" panose="020B0604020202020204" pitchFamily="34" charset="0"/>
            </a:endParaRPr>
          </a:p>
          <a:p>
            <a:r>
              <a:rPr lang="pl-PL" b="1" i="0" dirty="0">
                <a:solidFill>
                  <a:srgbClr val="202122"/>
                </a:solidFill>
                <a:effectLst/>
                <a:latin typeface="Arial" panose="020B0604020202020204" pitchFamily="34" charset="0"/>
              </a:rPr>
              <a:t>Let’s talk about SRP</a:t>
            </a:r>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12178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45834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39801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50087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40736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56444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352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01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2468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673833"/>
      </p:ext>
    </p:extLst>
  </p:cSld>
  <p:clrMapOvr>
    <a:masterClrMapping/>
  </p:clrMapOvr>
  <p:transition spd="slow" advClick="0" advTm="1000">
    <p:push dir="r"/>
  </p:transition>
  <p:extLst>
    <p:ext uri="{DCECCB84-F9BA-43D5-87BE-67443E8EF086}">
      <p15:sldGuideLst xmlns:p15="http://schemas.microsoft.com/office/powerpoint/2012/main">
        <p15:guide id="1" orient="horz" pos="324">
          <p15:clr>
            <a:srgbClr val="FBAE40"/>
          </p15:clr>
        </p15:guide>
        <p15:guide id="2" pos="402">
          <p15:clr>
            <a:srgbClr val="FBAE40"/>
          </p15:clr>
        </p15:guide>
        <p15:guide id="3" pos="5355">
          <p15:clr>
            <a:srgbClr val="FBAE40"/>
          </p15:clr>
        </p15:guide>
        <p15:guide id="4" orient="horz" pos="29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416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12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957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83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864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258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99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What code readability, cohesion, and cyclomatic complexity have in common with Single Responsibility Principle?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57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What code readability, cohesion, and cyclomatic complexity have in common with Single Responsibility Principle?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62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learn.microsoft.com/en-us/visualstudio/code-quality/code-metrics-cyclomatic-complexity?view=vs-2022#nist235"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linkedin.com/posts/dzidektomasz_meaningfulnames-programming-softwareengineering-activity-7025817094642384896-H2m6?utm_source=share&amp;utm_medium=member_desktop" TargetMode="Externa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linkedin.com/posts/dzidektomasz_meaningfulnames-programming-softwareengineering-activity-7120800787659653120--JX9?utm_source=share&amp;utm_medium=member_desktop"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forms.gle/4Cghoe4cZyj5b121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geeksforgeeks.org/software-engineering-coupling-and-cohes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hub.packtpub.com/microsoft-visual-studio-2010-improving-class-quality-cohes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89142" y="1808663"/>
            <a:ext cx="6337679" cy="1154162"/>
          </a:xfrm>
          <a:prstGeom prst="rect">
            <a:avLst/>
          </a:prstGeom>
          <a:noFill/>
        </p:spPr>
        <p:txBody>
          <a:bodyPr wrap="square" lIns="0" tIns="0" rIns="0" bIns="0" rtlCol="0">
            <a:spAutoFit/>
          </a:bodyPr>
          <a:lstStyle/>
          <a:p>
            <a:pPr>
              <a:lnSpc>
                <a:spcPts val="4533"/>
              </a:lnSpc>
            </a:pPr>
            <a:r>
              <a:rPr lang="en-US" sz="4400" cap="all" spc="93" err="1">
                <a:solidFill>
                  <a:srgbClr val="E30513"/>
                </a:solidFill>
                <a:latin typeface="Ubuntu" panose="020B0504030602030204" pitchFamily="34" charset="0"/>
              </a:rPr>
              <a:t>macrix</a:t>
            </a:r>
            <a:r>
              <a:rPr lang="en-US" sz="4533" cap="all" spc="93">
                <a:solidFill>
                  <a:srgbClr val="C00000"/>
                </a:solidFill>
                <a:latin typeface="Ubuntu" panose="020B0504030602030204" pitchFamily="34" charset="0"/>
              </a:rPr>
              <a:t> </a:t>
            </a:r>
          </a:p>
          <a:p>
            <a:pPr>
              <a:lnSpc>
                <a:spcPts val="4533"/>
              </a:lnSpc>
            </a:pPr>
            <a:r>
              <a:rPr lang="en-US" sz="4400" cap="all" spc="93">
                <a:solidFill>
                  <a:schemeClr val="tx1">
                    <a:lumMod val="75000"/>
                    <a:lumOff val="25000"/>
                  </a:schemeClr>
                </a:solidFill>
                <a:latin typeface="Ubuntu" panose="020B0504030602030204" pitchFamily="34" charset="0"/>
              </a:rPr>
              <a:t>TECHNOLOGY</a:t>
            </a:r>
            <a:r>
              <a:rPr lang="en-US" sz="4533" cap="all" spc="93">
                <a:solidFill>
                  <a:schemeClr val="tx1">
                    <a:lumMod val="75000"/>
                    <a:lumOff val="25000"/>
                  </a:schemeClr>
                </a:solidFill>
                <a:latin typeface="Ubuntu" panose="020B0504030602030204" pitchFamily="34" charset="0"/>
              </a:rPr>
              <a:t> GROUP</a:t>
            </a:r>
          </a:p>
        </p:txBody>
      </p:sp>
      <p:cxnSp>
        <p:nvCxnSpPr>
          <p:cNvPr id="18" name="Straight Connector 17"/>
          <p:cNvCxnSpPr>
            <a:cxnSpLocks/>
          </p:cNvCxnSpPr>
          <p:nvPr/>
        </p:nvCxnSpPr>
        <p:spPr>
          <a:xfrm>
            <a:off x="389142" y="2962825"/>
            <a:ext cx="5938610" cy="0"/>
          </a:xfrm>
          <a:prstGeom prst="line">
            <a:avLst/>
          </a:prstGeom>
          <a:ln w="28575">
            <a:solidFill>
              <a:srgbClr val="E30513"/>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9142" y="3897362"/>
            <a:ext cx="10799318" cy="516360"/>
          </a:xfrm>
          <a:prstGeom prst="rect">
            <a:avLst/>
          </a:prstGeom>
          <a:noFill/>
        </p:spPr>
        <p:txBody>
          <a:bodyPr wrap="square" lIns="0" tIns="0" rIns="0" bIns="0" rtlCol="0" anchor="t">
            <a:spAutoFit/>
          </a:bodyPr>
          <a:lstStyle/>
          <a:p>
            <a:pPr>
              <a:lnSpc>
                <a:spcPts val="2133"/>
              </a:lnSpc>
            </a:pPr>
            <a:r>
              <a:rPr lang="en-US" sz="1600" cap="all" spc="27" dirty="0">
                <a:solidFill>
                  <a:schemeClr val="tx1">
                    <a:lumMod val="75000"/>
                    <a:lumOff val="25000"/>
                  </a:schemeClr>
                </a:solidFill>
                <a:latin typeface="Ubuntu"/>
              </a:rPr>
              <a:t>SRP has a superpower - understand it and take your code to the next level</a:t>
            </a:r>
            <a:endParaRPr lang="pl-PL" sz="1600" cap="all" spc="27" dirty="0">
              <a:solidFill>
                <a:schemeClr val="tx1">
                  <a:lumMod val="75000"/>
                  <a:lumOff val="25000"/>
                </a:schemeClr>
              </a:solidFill>
              <a:latin typeface="Ubuntu"/>
            </a:endParaRPr>
          </a:p>
          <a:p>
            <a:pPr>
              <a:lnSpc>
                <a:spcPts val="2133"/>
              </a:lnSpc>
            </a:pPr>
            <a:r>
              <a:rPr lang="en-US" sz="1400" dirty="0">
                <a:solidFill>
                  <a:srgbClr val="E30513"/>
                </a:solidFill>
                <a:cs typeface="Calibri"/>
              </a:rPr>
              <a:t>You will understand that SRP is like air, it surrounds you everywhere and is all you need</a:t>
            </a:r>
            <a:endParaRPr lang="de-DE" sz="1600" cap="all" spc="27" dirty="0">
              <a:solidFill>
                <a:schemeClr val="tx1">
                  <a:lumMod val="75000"/>
                  <a:lumOff val="25000"/>
                </a:schemeClr>
              </a:solidFill>
              <a:latin typeface="Ubuntu" panose="020B0504030602030204" pitchFamily="34" charset="0"/>
            </a:endParaRPr>
          </a:p>
        </p:txBody>
      </p:sp>
      <p:sp>
        <p:nvSpPr>
          <p:cNvPr id="6" name="Rectangle 5">
            <a:extLst>
              <a:ext uri="{FF2B5EF4-FFF2-40B4-BE49-F238E27FC236}">
                <a16:creationId xmlns:a16="http://schemas.microsoft.com/office/drawing/2014/main" id="{0FB5A55F-02E9-4F96-A2AE-C88D0435C2D9}"/>
              </a:ext>
            </a:extLst>
          </p:cNvPr>
          <p:cNvSpPr/>
          <p:nvPr/>
        </p:nvSpPr>
        <p:spPr>
          <a:xfrm>
            <a:off x="282816" y="5519702"/>
            <a:ext cx="3035575" cy="861774"/>
          </a:xfrm>
          <a:prstGeom prst="rect">
            <a:avLst/>
          </a:prstGeom>
        </p:spPr>
        <p:txBody>
          <a:bodyPr wrap="none">
            <a:spAutoFit/>
          </a:bodyPr>
          <a:lstStyle/>
          <a:p>
            <a:r>
              <a:rPr lang="pl-PL" sz="2400" spc="93">
                <a:solidFill>
                  <a:srgbClr val="E30513"/>
                </a:solidFill>
                <a:latin typeface="Ubuntu" panose="020B0504030602030204" pitchFamily="34" charset="0"/>
              </a:rPr>
              <a:t>We </a:t>
            </a:r>
            <a:r>
              <a:rPr lang="pl-PL" sz="2400" spc="93" err="1">
                <a:solidFill>
                  <a:srgbClr val="E30513"/>
                </a:solidFill>
                <a:latin typeface="Ubuntu" panose="020B0504030602030204" pitchFamily="34" charset="0"/>
              </a:rPr>
              <a:t>code</a:t>
            </a:r>
            <a:r>
              <a:rPr lang="pl-PL" sz="2400" spc="93">
                <a:solidFill>
                  <a:srgbClr val="E30513"/>
                </a:solidFill>
                <a:latin typeface="Ubuntu" panose="020B0504030602030204" pitchFamily="34" charset="0"/>
              </a:rPr>
              <a:t> IT </a:t>
            </a:r>
            <a:r>
              <a:rPr lang="pl-PL" sz="2400" spc="93" err="1">
                <a:solidFill>
                  <a:srgbClr val="E30513"/>
                </a:solidFill>
                <a:latin typeface="Ubuntu" panose="020B0504030602030204" pitchFamily="34" charset="0"/>
              </a:rPr>
              <a:t>happen</a:t>
            </a:r>
            <a:endParaRPr lang="pl-PL" sz="2400" spc="93">
              <a:solidFill>
                <a:srgbClr val="E30513"/>
              </a:solidFill>
              <a:latin typeface="Ubuntu" panose="020B0504030602030204" pitchFamily="34" charset="0"/>
            </a:endParaRPr>
          </a:p>
          <a:p>
            <a:endParaRPr lang="pl-PL" sz="1000" spc="93">
              <a:solidFill>
                <a:srgbClr val="E30513"/>
              </a:solidFill>
              <a:latin typeface="Ubuntu" panose="020B0504030602030204" pitchFamily="34" charset="0"/>
            </a:endParaRPr>
          </a:p>
          <a:p>
            <a:r>
              <a:rPr lang="pl-PL" sz="1400" spc="93">
                <a:solidFill>
                  <a:srgbClr val="E30513"/>
                </a:solidFill>
                <a:latin typeface="Ubuntu" panose="020B0504030602030204" pitchFamily="34" charset="0"/>
              </a:rPr>
              <a:t>macrix.eu</a:t>
            </a:r>
            <a:endParaRPr lang="pl-PL" sz="1400"/>
          </a:p>
        </p:txBody>
      </p:sp>
    </p:spTree>
    <p:extLst>
      <p:ext uri="{BB962C8B-B14F-4D97-AF65-F5344CB8AC3E}">
        <p14:creationId xmlns:p14="http://schemas.microsoft.com/office/powerpoint/2010/main" val="3026471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What is cyclomatic complexity?</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Cyclomatic complexity measures the number of linearly independent paths through the control flow graph of a program. </a:t>
            </a:r>
            <a:endParaRPr lang="pl-PL" dirty="0"/>
          </a:p>
          <a:p>
            <a:pPr fontAlgn="base"/>
            <a:endParaRPr lang="pl-PL" dirty="0"/>
          </a:p>
          <a:p>
            <a:pPr fontAlgn="base"/>
            <a:r>
              <a:rPr lang="en-US" dirty="0"/>
              <a:t>In practical terms, it can be interpreted as the minimum number of test cases required to achieve complete code coverage during testing. </a:t>
            </a:r>
            <a:endParaRPr lang="pl-PL" dirty="0"/>
          </a:p>
          <a:p>
            <a:pPr fontAlgn="base"/>
            <a:endParaRPr lang="pl-PL"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10</a:t>
            </a:fld>
            <a:endParaRPr lang="en-US" dirty="0"/>
          </a:p>
        </p:txBody>
      </p:sp>
      <p:pic>
        <p:nvPicPr>
          <p:cNvPr id="1026" name="Picture 2">
            <a:extLst>
              <a:ext uri="{FF2B5EF4-FFF2-40B4-BE49-F238E27FC236}">
                <a16:creationId xmlns:a16="http://schemas.microsoft.com/office/drawing/2014/main" id="{C2A987F5-E4E7-C047-742E-29D676FD6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265" y="3764326"/>
            <a:ext cx="73342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08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E30513"/>
                </a:solidFill>
                <a:latin typeface="Ubuntu"/>
              </a:rPr>
              <a:t>Is only the length of the method an indicator of maintainability?</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11</a:t>
            </a:fld>
            <a:endParaRPr lang="en-US" dirty="0"/>
          </a:p>
        </p:txBody>
      </p:sp>
      <p:sp>
        <p:nvSpPr>
          <p:cNvPr id="8" name="pole tekstowe 2">
            <a:extLst>
              <a:ext uri="{FF2B5EF4-FFF2-40B4-BE49-F238E27FC236}">
                <a16:creationId xmlns:a16="http://schemas.microsoft.com/office/drawing/2014/main" id="{A276505E-2F5D-3C19-0356-C6E24291A7AC}"/>
              </a:ext>
            </a:extLst>
          </p:cNvPr>
          <p:cNvSpPr txBox="1"/>
          <p:nvPr/>
        </p:nvSpPr>
        <p:spPr>
          <a:xfrm>
            <a:off x="401052" y="2056166"/>
            <a:ext cx="113497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b="1" dirty="0"/>
              <a:t>Higher cyclomatic complexity</a:t>
            </a:r>
            <a:r>
              <a:rPr lang="en-US" dirty="0"/>
              <a:t> values indicate</a:t>
            </a:r>
            <a:r>
              <a:rPr lang="pl-PL" dirty="0"/>
              <a:t> </a:t>
            </a:r>
            <a:r>
              <a:rPr lang="en-US" dirty="0"/>
              <a:t>a more complex program </a:t>
            </a:r>
            <a:endParaRPr lang="pl-PL" dirty="0"/>
          </a:p>
          <a:p>
            <a:pPr fontAlgn="base"/>
            <a:r>
              <a:rPr lang="en-US" dirty="0"/>
              <a:t>with a larger number of potential execution paths,</a:t>
            </a:r>
            <a:endParaRPr lang="pl-PL" dirty="0"/>
          </a:p>
          <a:p>
            <a:pPr fontAlgn="base"/>
            <a:r>
              <a:rPr lang="en-US" dirty="0"/>
              <a:t>which can make the </a:t>
            </a:r>
            <a:r>
              <a:rPr lang="en-US" b="1" dirty="0"/>
              <a:t>code more error-prone </a:t>
            </a:r>
            <a:endParaRPr lang="pl-PL" b="1" dirty="0"/>
          </a:p>
          <a:p>
            <a:pPr fontAlgn="base"/>
            <a:r>
              <a:rPr lang="en-US" dirty="0"/>
              <a:t>and </a:t>
            </a:r>
            <a:r>
              <a:rPr lang="en-US" b="1" dirty="0"/>
              <a:t>harder to maintain</a:t>
            </a:r>
            <a:r>
              <a:rPr lang="en-US" dirty="0"/>
              <a:t>.</a:t>
            </a:r>
            <a:endParaRPr lang="pl-PL" dirty="0"/>
          </a:p>
        </p:txBody>
      </p:sp>
      <p:sp>
        <p:nvSpPr>
          <p:cNvPr id="10" name="pole tekstowe 2">
            <a:extLst>
              <a:ext uri="{FF2B5EF4-FFF2-40B4-BE49-F238E27FC236}">
                <a16:creationId xmlns:a16="http://schemas.microsoft.com/office/drawing/2014/main" id="{7864C6C3-7095-F13D-FE00-E6BCC0EDDBE4}"/>
              </a:ext>
            </a:extLst>
          </p:cNvPr>
          <p:cNvSpPr txBox="1"/>
          <p:nvPr/>
        </p:nvSpPr>
        <p:spPr>
          <a:xfrm>
            <a:off x="401052" y="3712092"/>
            <a:ext cx="11349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b="1" dirty="0"/>
              <a:t>Cyclomatic complexity is </a:t>
            </a:r>
            <a:r>
              <a:rPr lang="en-US" dirty="0"/>
              <a:t>used by software developers and </a:t>
            </a:r>
            <a:r>
              <a:rPr lang="en-US" b="1" dirty="0"/>
              <a:t>quality assurance</a:t>
            </a:r>
            <a:r>
              <a:rPr lang="en-US" dirty="0"/>
              <a:t> teams to assess code complexity and can be a </a:t>
            </a:r>
            <a:r>
              <a:rPr lang="en-US" b="1" dirty="0"/>
              <a:t>helpful tool</a:t>
            </a:r>
            <a:r>
              <a:rPr lang="en-US" dirty="0"/>
              <a:t> in identifying areas of code that may need refactoring </a:t>
            </a:r>
            <a:endParaRPr lang="pl-PL" dirty="0"/>
          </a:p>
          <a:p>
            <a:pPr fontAlgn="base"/>
            <a:r>
              <a:rPr lang="en-US" dirty="0"/>
              <a:t>or additional testing to </a:t>
            </a:r>
            <a:r>
              <a:rPr lang="en-US" b="1" dirty="0"/>
              <a:t>improve software quality</a:t>
            </a:r>
            <a:r>
              <a:rPr lang="en-US" dirty="0"/>
              <a:t>.</a:t>
            </a:r>
            <a:endParaRPr lang="pl-PL" b="1" dirty="0"/>
          </a:p>
        </p:txBody>
      </p:sp>
    </p:spTree>
    <p:extLst>
      <p:ext uri="{BB962C8B-B14F-4D97-AF65-F5344CB8AC3E}">
        <p14:creationId xmlns:p14="http://schemas.microsoft.com/office/powerpoint/2010/main" val="362546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nodePh="1">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nodePh="1">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nodePh="1">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nodePh="1">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nodePh="1">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How to measure cyclomatix complexity</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12</a:t>
            </a:fld>
            <a:endParaRPr lang="en-US" dirty="0"/>
          </a:p>
        </p:txBody>
      </p:sp>
      <p:sp>
        <p:nvSpPr>
          <p:cNvPr id="3" name="pole tekstowe 2">
            <a:extLst>
              <a:ext uri="{FF2B5EF4-FFF2-40B4-BE49-F238E27FC236}">
                <a16:creationId xmlns:a16="http://schemas.microsoft.com/office/drawing/2014/main" id="{BD6C6D76-E2C9-4B5D-89E5-D7CD3F110296}"/>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The tool is build in into Visual Studio</a:t>
            </a:r>
            <a:endParaRPr lang="en-US" dirty="0"/>
          </a:p>
        </p:txBody>
      </p:sp>
      <p:pic>
        <p:nvPicPr>
          <p:cNvPr id="3074" name="Picture 2">
            <a:extLst>
              <a:ext uri="{FF2B5EF4-FFF2-40B4-BE49-F238E27FC236}">
                <a16:creationId xmlns:a16="http://schemas.microsoft.com/office/drawing/2014/main" id="{4C397982-8F74-5C6E-9D3F-4FA680F54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66" y="2488302"/>
            <a:ext cx="54197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2951AC2-7700-31D9-60AB-AED0FF9CA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199" y="56443"/>
            <a:ext cx="6146800" cy="68015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37EFCD-5911-ED42-AFA8-15D3E6E41387}"/>
              </a:ext>
            </a:extLst>
          </p:cNvPr>
          <p:cNvSpPr txBox="1"/>
          <p:nvPr/>
        </p:nvSpPr>
        <p:spPr>
          <a:xfrm>
            <a:off x="401052" y="4180083"/>
            <a:ext cx="4374659" cy="2308324"/>
          </a:xfrm>
          <a:prstGeom prst="rect">
            <a:avLst/>
          </a:prstGeom>
          <a:noFill/>
        </p:spPr>
        <p:txBody>
          <a:bodyPr wrap="none" rtlCol="0">
            <a:spAutoFit/>
          </a:bodyPr>
          <a:lstStyle/>
          <a:p>
            <a:pPr algn="l"/>
            <a:r>
              <a:rPr lang="en-US" b="1" i="0" dirty="0">
                <a:solidFill>
                  <a:srgbClr val="161616"/>
                </a:solidFill>
                <a:effectLst/>
              </a:rPr>
              <a:t>The Magic Number</a:t>
            </a:r>
          </a:p>
          <a:p>
            <a:pPr algn="l"/>
            <a:r>
              <a:rPr lang="en-US" b="0" i="0" dirty="0">
                <a:solidFill>
                  <a:srgbClr val="161616"/>
                </a:solidFill>
                <a:effectLst/>
              </a:rPr>
              <a:t>As with many metrics in this industry, </a:t>
            </a:r>
            <a:endParaRPr lang="pl-PL" b="0" i="0" dirty="0">
              <a:solidFill>
                <a:srgbClr val="161616"/>
              </a:solidFill>
              <a:effectLst/>
            </a:endParaRPr>
          </a:p>
          <a:p>
            <a:pPr algn="l"/>
            <a:r>
              <a:rPr lang="en-US" b="0" i="0" dirty="0">
                <a:solidFill>
                  <a:srgbClr val="161616"/>
                </a:solidFill>
                <a:effectLst/>
              </a:rPr>
              <a:t>there is no exact cyclomatic complexity limit </a:t>
            </a:r>
            <a:endParaRPr lang="pl-PL" b="0" i="0" dirty="0">
              <a:solidFill>
                <a:srgbClr val="161616"/>
              </a:solidFill>
              <a:effectLst/>
            </a:endParaRPr>
          </a:p>
          <a:p>
            <a:pPr algn="l"/>
            <a:r>
              <a:rPr lang="en-US" b="0" i="0" dirty="0">
                <a:solidFill>
                  <a:srgbClr val="161616"/>
                </a:solidFill>
                <a:effectLst/>
              </a:rPr>
              <a:t>that fits all organizations. </a:t>
            </a:r>
            <a:endParaRPr lang="pl-PL" b="0" i="0" dirty="0">
              <a:solidFill>
                <a:srgbClr val="161616"/>
              </a:solidFill>
              <a:effectLst/>
            </a:endParaRPr>
          </a:p>
          <a:p>
            <a:pPr algn="l"/>
            <a:endParaRPr lang="pl-PL" b="0" i="0" dirty="0">
              <a:solidFill>
                <a:srgbClr val="161616"/>
              </a:solidFill>
              <a:effectLst/>
            </a:endParaRPr>
          </a:p>
          <a:p>
            <a:pPr algn="l"/>
            <a:r>
              <a:rPr lang="en-US" b="0" i="0" dirty="0">
                <a:solidFill>
                  <a:srgbClr val="161616"/>
                </a:solidFill>
                <a:effectLst/>
              </a:rPr>
              <a:t>However, </a:t>
            </a:r>
            <a:r>
              <a:rPr lang="en-US" b="0" i="0" u="none" strike="noStrike" dirty="0">
                <a:solidFill>
                  <a:srgbClr val="161616"/>
                </a:solidFill>
                <a:effectLst/>
                <a:hlinkClick r:id="rId6"/>
              </a:rPr>
              <a:t>NIST235</a:t>
            </a:r>
            <a:r>
              <a:rPr lang="en-US" b="0" i="0" dirty="0">
                <a:solidFill>
                  <a:srgbClr val="161616"/>
                </a:solidFill>
                <a:effectLst/>
              </a:rPr>
              <a:t> does indicate that </a:t>
            </a:r>
            <a:endParaRPr lang="pl-PL" b="0" i="0" dirty="0">
              <a:solidFill>
                <a:srgbClr val="161616"/>
              </a:solidFill>
              <a:effectLst/>
            </a:endParaRPr>
          </a:p>
          <a:p>
            <a:pPr algn="l"/>
            <a:r>
              <a:rPr lang="en-US" b="0" i="0" dirty="0">
                <a:solidFill>
                  <a:srgbClr val="161616"/>
                </a:solidFill>
                <a:effectLst/>
              </a:rPr>
              <a:t>a </a:t>
            </a:r>
            <a:r>
              <a:rPr lang="en-US" b="1" i="0" dirty="0">
                <a:solidFill>
                  <a:srgbClr val="161616"/>
                </a:solidFill>
                <a:effectLst/>
              </a:rPr>
              <a:t>limit of 10 is a good starting point</a:t>
            </a:r>
            <a:r>
              <a:rPr lang="pl-PL" b="0" i="0" dirty="0">
                <a:solidFill>
                  <a:srgbClr val="161616"/>
                </a:solidFill>
                <a:effectLst/>
              </a:rPr>
              <a:t>.</a:t>
            </a:r>
            <a:endParaRPr lang="en-US" b="0" i="0" dirty="0">
              <a:solidFill>
                <a:srgbClr val="161616"/>
              </a:solidFill>
              <a:effectLst/>
            </a:endParaRPr>
          </a:p>
          <a:p>
            <a:endParaRPr lang="pl-PL" dirty="0"/>
          </a:p>
        </p:txBody>
      </p:sp>
    </p:spTree>
    <p:extLst>
      <p:ext uri="{BB962C8B-B14F-4D97-AF65-F5344CB8AC3E}">
        <p14:creationId xmlns:p14="http://schemas.microsoft.com/office/powerpoint/2010/main" val="241932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What is the </a:t>
            </a:r>
            <a:r>
              <a:rPr lang="pl-PL" sz="2000" dirty="0">
                <a:solidFill>
                  <a:srgbClr val="FF0000"/>
                </a:solidFill>
                <a:latin typeface="Ubuntu"/>
              </a:rPr>
              <a:t>hardest</a:t>
            </a:r>
            <a:r>
              <a:rPr lang="pl-PL" sz="2000" dirty="0">
                <a:solidFill>
                  <a:srgbClr val="E30513"/>
                </a:solidFill>
                <a:latin typeface="Ubuntu"/>
              </a:rPr>
              <a:t> thing in programming</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13</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47539"/>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Of course naiming...</a:t>
            </a:r>
            <a:endParaRPr lang="en-US" dirty="0"/>
          </a:p>
        </p:txBody>
      </p:sp>
      <p:sp>
        <p:nvSpPr>
          <p:cNvPr id="8" name="pole tekstowe 2">
            <a:extLst>
              <a:ext uri="{FF2B5EF4-FFF2-40B4-BE49-F238E27FC236}">
                <a16:creationId xmlns:a16="http://schemas.microsoft.com/office/drawing/2014/main" id="{8E610845-B849-19D9-E4A3-5FA598D1080F}"/>
              </a:ext>
            </a:extLst>
          </p:cNvPr>
          <p:cNvSpPr txBox="1"/>
          <p:nvPr/>
        </p:nvSpPr>
        <p:spPr>
          <a:xfrm>
            <a:off x="401052" y="2660617"/>
            <a:ext cx="113497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sz="3200" b="1" dirty="0"/>
              <a:t>But wait .......</a:t>
            </a:r>
            <a:endParaRPr lang="en-US" sz="3200" b="1" dirty="0"/>
          </a:p>
        </p:txBody>
      </p:sp>
      <p:sp>
        <p:nvSpPr>
          <p:cNvPr id="10" name="pole tekstowe 2">
            <a:extLst>
              <a:ext uri="{FF2B5EF4-FFF2-40B4-BE49-F238E27FC236}">
                <a16:creationId xmlns:a16="http://schemas.microsoft.com/office/drawing/2014/main" id="{6879FBC9-BEC9-7A9F-A6B9-157427EA3D1D}"/>
              </a:ext>
            </a:extLst>
          </p:cNvPr>
          <p:cNvSpPr txBox="1"/>
          <p:nvPr/>
        </p:nvSpPr>
        <p:spPr>
          <a:xfrm>
            <a:off x="401052" y="3596826"/>
            <a:ext cx="113497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sz="3200" b="1" dirty="0">
                <a:solidFill>
                  <a:srgbClr val="E30513"/>
                </a:solidFill>
              </a:rPr>
              <a:t>What does naming have in common with SRP?</a:t>
            </a:r>
          </a:p>
        </p:txBody>
      </p:sp>
    </p:spTree>
    <p:extLst>
      <p:ext uri="{BB962C8B-B14F-4D97-AF65-F5344CB8AC3E}">
        <p14:creationId xmlns:p14="http://schemas.microsoft.com/office/powerpoint/2010/main" val="13667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401052" y="1193379"/>
            <a:ext cx="8641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When we should split </a:t>
            </a:r>
          </a:p>
          <a:p>
            <a:r>
              <a:rPr lang="pl-PL" sz="2000" dirty="0">
                <a:solidFill>
                  <a:srgbClr val="E30513"/>
                </a:solidFill>
                <a:latin typeface="Ubuntu"/>
              </a:rPr>
              <a:t>our methods into smaller</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14</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fontAlgn="base">
              <a:buFont typeface="Arial" panose="020B0604020202020204" pitchFamily="34" charset="0"/>
              <a:buChar char="•"/>
            </a:pPr>
            <a:r>
              <a:rPr lang="en-US" dirty="0" err="1"/>
              <a:t>Splitted</a:t>
            </a:r>
            <a:r>
              <a:rPr lang="en-US" dirty="0"/>
              <a:t> methods have their </a:t>
            </a:r>
            <a:r>
              <a:rPr lang="en-US" dirty="0" err="1"/>
              <a:t>responsibilit</a:t>
            </a:r>
            <a:r>
              <a:rPr lang="pl-PL" dirty="0"/>
              <a:t>y</a:t>
            </a:r>
          </a:p>
          <a:p>
            <a:pPr marL="285750" indent="-285750" fontAlgn="base">
              <a:buFont typeface="Arial" panose="020B0604020202020204" pitchFamily="34" charset="0"/>
              <a:buChar char="•"/>
            </a:pPr>
            <a:r>
              <a:rPr lang="pl-PL" dirty="0"/>
              <a:t>Proper naming says us </a:t>
            </a:r>
          </a:p>
          <a:p>
            <a:pPr lvl="1" fontAlgn="base"/>
            <a:r>
              <a:rPr lang="pl-PL" dirty="0"/>
              <a:t>what the responsibility is</a:t>
            </a:r>
          </a:p>
          <a:p>
            <a:pPr marL="285750" indent="-285750" fontAlgn="base">
              <a:buFont typeface="Arial" panose="020B0604020202020204" pitchFamily="34" charset="0"/>
              <a:buChar char="•"/>
            </a:pPr>
            <a:r>
              <a:rPr lang="pl-PL" dirty="0"/>
              <a:t>Proper naming gives us information </a:t>
            </a:r>
          </a:p>
          <a:p>
            <a:pPr lvl="1" fontAlgn="base"/>
            <a:r>
              <a:rPr lang="pl-PL" dirty="0"/>
              <a:t>about intention</a:t>
            </a:r>
          </a:p>
          <a:p>
            <a:pPr marL="285750" indent="-285750" fontAlgn="base">
              <a:buFont typeface="Arial" panose="020B0604020202020204" pitchFamily="34" charset="0"/>
              <a:buChar char="•"/>
            </a:pPr>
            <a:r>
              <a:rPr lang="pl-PL" dirty="0"/>
              <a:t>Proper naming allows us</a:t>
            </a:r>
          </a:p>
          <a:p>
            <a:pPr lvl="1" fontAlgn="base"/>
            <a:r>
              <a:rPr lang="pl-PL" dirty="0"/>
              <a:t>to easily and quickly fix the bug</a:t>
            </a:r>
          </a:p>
          <a:p>
            <a:pPr marL="285750" indent="-285750" fontAlgn="base">
              <a:buFont typeface="Arial" panose="020B0604020202020204" pitchFamily="34" charset="0"/>
              <a:buChar char="•"/>
            </a:pPr>
            <a:endParaRPr lang="pl-PL" dirty="0"/>
          </a:p>
          <a:p>
            <a:pPr fontAlgn="base"/>
            <a:endParaRPr lang="en-US" dirty="0"/>
          </a:p>
        </p:txBody>
      </p:sp>
      <p:pic>
        <p:nvPicPr>
          <p:cNvPr id="5122" name="Picture 2" descr="Brak alternatywnego opisu tekstowego dla tego zdjęcia">
            <a:extLst>
              <a:ext uri="{FF2B5EF4-FFF2-40B4-BE49-F238E27FC236}">
                <a16:creationId xmlns:a16="http://schemas.microsoft.com/office/drawing/2014/main" id="{03E25C62-9121-3EBF-6A82-7F7793922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007" y="979054"/>
            <a:ext cx="7169727" cy="53772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0332A0-2B26-D801-6AB9-397CC7F3567F}"/>
              </a:ext>
            </a:extLst>
          </p:cNvPr>
          <p:cNvSpPr txBox="1"/>
          <p:nvPr/>
        </p:nvSpPr>
        <p:spPr>
          <a:xfrm>
            <a:off x="401052" y="4940894"/>
            <a:ext cx="3395288" cy="923330"/>
          </a:xfrm>
          <a:prstGeom prst="rect">
            <a:avLst/>
          </a:prstGeom>
          <a:noFill/>
        </p:spPr>
        <p:txBody>
          <a:bodyPr wrap="none" rtlCol="0">
            <a:spAutoFit/>
          </a:bodyPr>
          <a:lstStyle/>
          <a:p>
            <a:r>
              <a:rPr lang="en-US" b="1" dirty="0"/>
              <a:t>Proper naming is </a:t>
            </a:r>
            <a:r>
              <a:rPr lang="pl-PL" dirty="0"/>
              <a:t>a</a:t>
            </a:r>
            <a:r>
              <a:rPr lang="en-US" dirty="0"/>
              <a:t> easy way</a:t>
            </a:r>
          </a:p>
          <a:p>
            <a:r>
              <a:rPr lang="en-US" dirty="0"/>
              <a:t>to comply with </a:t>
            </a:r>
            <a:endParaRPr lang="pl-PL" dirty="0"/>
          </a:p>
          <a:p>
            <a:r>
              <a:rPr lang="en-US" b="1" dirty="0"/>
              <a:t>the </a:t>
            </a:r>
            <a:r>
              <a:rPr lang="pl-PL" b="1" dirty="0"/>
              <a:t>S</a:t>
            </a:r>
            <a:r>
              <a:rPr lang="en-US" b="1" dirty="0"/>
              <a:t>ingle </a:t>
            </a:r>
            <a:r>
              <a:rPr lang="pl-PL" b="1" dirty="0"/>
              <a:t>R</a:t>
            </a:r>
            <a:r>
              <a:rPr lang="en-US" b="1" dirty="0" err="1"/>
              <a:t>esponsibility</a:t>
            </a:r>
            <a:r>
              <a:rPr lang="pl-PL" b="1" dirty="0"/>
              <a:t> Principle</a:t>
            </a:r>
          </a:p>
        </p:txBody>
      </p:sp>
      <p:sp>
        <p:nvSpPr>
          <p:cNvPr id="12" name="TextBox 11">
            <a:extLst>
              <a:ext uri="{FF2B5EF4-FFF2-40B4-BE49-F238E27FC236}">
                <a16:creationId xmlns:a16="http://schemas.microsoft.com/office/drawing/2014/main" id="{958356EF-5BE0-6EFC-E7D0-186B9D348020}"/>
              </a:ext>
            </a:extLst>
          </p:cNvPr>
          <p:cNvSpPr txBox="1"/>
          <p:nvPr/>
        </p:nvSpPr>
        <p:spPr>
          <a:xfrm>
            <a:off x="401052" y="6356349"/>
            <a:ext cx="6604757" cy="369332"/>
          </a:xfrm>
          <a:prstGeom prst="rect">
            <a:avLst/>
          </a:prstGeom>
          <a:noFill/>
        </p:spPr>
        <p:txBody>
          <a:bodyPr wrap="none" rtlCol="0">
            <a:spAutoFit/>
          </a:bodyPr>
          <a:lstStyle/>
          <a:p>
            <a:r>
              <a:rPr lang="pl-PL" dirty="0"/>
              <a:t>More details: </a:t>
            </a:r>
            <a:r>
              <a:rPr lang="pl-PL" dirty="0">
                <a:hlinkClick r:id="rId5"/>
              </a:rPr>
              <a:t>https://www.linkedin.com/in/dzidektomasz/ComplexIf</a:t>
            </a:r>
            <a:endParaRPr lang="pl-PL" dirty="0"/>
          </a:p>
        </p:txBody>
      </p:sp>
    </p:spTree>
    <p:extLst>
      <p:ext uri="{BB962C8B-B14F-4D97-AF65-F5344CB8AC3E}">
        <p14:creationId xmlns:p14="http://schemas.microsoft.com/office/powerpoint/2010/main" val="281047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401052" y="1193379"/>
            <a:ext cx="8641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When we should split </a:t>
            </a:r>
          </a:p>
          <a:p>
            <a:r>
              <a:rPr lang="pl-PL" sz="2000" dirty="0">
                <a:solidFill>
                  <a:srgbClr val="E30513"/>
                </a:solidFill>
                <a:latin typeface="Ubuntu"/>
              </a:rPr>
              <a:t>our methods into smaller</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15</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fontAlgn="base">
              <a:buFont typeface="Arial" panose="020B0604020202020204" pitchFamily="34" charset="0"/>
              <a:buChar char="•"/>
            </a:pPr>
            <a:r>
              <a:rPr lang="en-US" dirty="0" err="1"/>
              <a:t>Splitted</a:t>
            </a:r>
            <a:r>
              <a:rPr lang="en-US" dirty="0"/>
              <a:t> methods have their </a:t>
            </a:r>
            <a:r>
              <a:rPr lang="en-US" dirty="0" err="1"/>
              <a:t>responsibilit</a:t>
            </a:r>
            <a:r>
              <a:rPr lang="pl-PL" dirty="0"/>
              <a:t>y</a:t>
            </a:r>
          </a:p>
          <a:p>
            <a:pPr marL="285750" indent="-285750" fontAlgn="base">
              <a:buFont typeface="Arial" panose="020B0604020202020204" pitchFamily="34" charset="0"/>
              <a:buChar char="•"/>
            </a:pPr>
            <a:r>
              <a:rPr lang="pl-PL" dirty="0"/>
              <a:t>Proper naming says us </a:t>
            </a:r>
          </a:p>
          <a:p>
            <a:pPr lvl="1" fontAlgn="base"/>
            <a:r>
              <a:rPr lang="pl-PL" dirty="0"/>
              <a:t>what the responsibility is</a:t>
            </a:r>
          </a:p>
          <a:p>
            <a:pPr marL="285750" indent="-285750" fontAlgn="base">
              <a:buFont typeface="Arial" panose="020B0604020202020204" pitchFamily="34" charset="0"/>
              <a:buChar char="•"/>
            </a:pPr>
            <a:r>
              <a:rPr lang="pl-PL" dirty="0"/>
              <a:t>Proper naming gives us information </a:t>
            </a:r>
          </a:p>
          <a:p>
            <a:pPr lvl="1" fontAlgn="base"/>
            <a:r>
              <a:rPr lang="pl-PL" dirty="0"/>
              <a:t>about intention</a:t>
            </a:r>
          </a:p>
          <a:p>
            <a:pPr marL="285750" indent="-285750" fontAlgn="base">
              <a:buFont typeface="Arial" panose="020B0604020202020204" pitchFamily="34" charset="0"/>
              <a:buChar char="•"/>
            </a:pPr>
            <a:r>
              <a:rPr lang="pl-PL" dirty="0"/>
              <a:t>Proper naming allows us</a:t>
            </a:r>
          </a:p>
          <a:p>
            <a:pPr lvl="1" fontAlgn="base"/>
            <a:r>
              <a:rPr lang="pl-PL" dirty="0"/>
              <a:t>to easily and quickly fix the bug</a:t>
            </a:r>
          </a:p>
          <a:p>
            <a:pPr marL="285750" indent="-285750" fontAlgn="base">
              <a:buFont typeface="Arial" panose="020B0604020202020204" pitchFamily="34" charset="0"/>
              <a:buChar char="•"/>
            </a:pPr>
            <a:endParaRPr lang="pl-PL" dirty="0"/>
          </a:p>
          <a:p>
            <a:pPr fontAlgn="base"/>
            <a:endParaRPr lang="en-US" dirty="0"/>
          </a:p>
        </p:txBody>
      </p:sp>
      <p:sp>
        <p:nvSpPr>
          <p:cNvPr id="8" name="TextBox 7">
            <a:extLst>
              <a:ext uri="{FF2B5EF4-FFF2-40B4-BE49-F238E27FC236}">
                <a16:creationId xmlns:a16="http://schemas.microsoft.com/office/drawing/2014/main" id="{A50332A0-2B26-D801-6AB9-397CC7F3567F}"/>
              </a:ext>
            </a:extLst>
          </p:cNvPr>
          <p:cNvSpPr txBox="1"/>
          <p:nvPr/>
        </p:nvSpPr>
        <p:spPr>
          <a:xfrm>
            <a:off x="401052" y="5379433"/>
            <a:ext cx="3395288" cy="923330"/>
          </a:xfrm>
          <a:prstGeom prst="rect">
            <a:avLst/>
          </a:prstGeom>
          <a:noFill/>
        </p:spPr>
        <p:txBody>
          <a:bodyPr wrap="none" rtlCol="0">
            <a:spAutoFit/>
          </a:bodyPr>
          <a:lstStyle/>
          <a:p>
            <a:r>
              <a:rPr lang="en-US" b="1" dirty="0"/>
              <a:t>Proper naming </a:t>
            </a:r>
            <a:r>
              <a:rPr lang="pl-PL" dirty="0"/>
              <a:t>as</a:t>
            </a:r>
            <a:r>
              <a:rPr lang="en-US" dirty="0"/>
              <a:t> </a:t>
            </a:r>
            <a:r>
              <a:rPr lang="pl-PL" dirty="0"/>
              <a:t>an</a:t>
            </a:r>
            <a:r>
              <a:rPr lang="en-US" dirty="0"/>
              <a:t> easy way</a:t>
            </a:r>
          </a:p>
          <a:p>
            <a:r>
              <a:rPr lang="en-US" dirty="0"/>
              <a:t>to comply with </a:t>
            </a:r>
            <a:endParaRPr lang="pl-PL" dirty="0"/>
          </a:p>
          <a:p>
            <a:r>
              <a:rPr lang="en-US" b="1" dirty="0"/>
              <a:t>the </a:t>
            </a:r>
            <a:r>
              <a:rPr lang="pl-PL" b="1" dirty="0"/>
              <a:t>S</a:t>
            </a:r>
            <a:r>
              <a:rPr lang="en-US" b="1" dirty="0"/>
              <a:t>ingle </a:t>
            </a:r>
            <a:r>
              <a:rPr lang="pl-PL" b="1" dirty="0"/>
              <a:t>R</a:t>
            </a:r>
            <a:r>
              <a:rPr lang="en-US" b="1" dirty="0" err="1"/>
              <a:t>esponsibility</a:t>
            </a:r>
            <a:r>
              <a:rPr lang="pl-PL" b="1" dirty="0"/>
              <a:t> Principle</a:t>
            </a:r>
          </a:p>
        </p:txBody>
      </p:sp>
      <p:pic>
        <p:nvPicPr>
          <p:cNvPr id="13" name="Picture 12" descr="A screenshot of a computer program">
            <a:extLst>
              <a:ext uri="{FF2B5EF4-FFF2-40B4-BE49-F238E27FC236}">
                <a16:creationId xmlns:a16="http://schemas.microsoft.com/office/drawing/2014/main" id="{EB08D8AC-6069-2C30-E30C-2AC4FC55B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917" y="247537"/>
            <a:ext cx="4791227" cy="6108814"/>
          </a:xfrm>
          <a:prstGeom prst="rect">
            <a:avLst/>
          </a:prstGeom>
        </p:spPr>
      </p:pic>
      <p:sp>
        <p:nvSpPr>
          <p:cNvPr id="16" name="TextBox 15">
            <a:extLst>
              <a:ext uri="{FF2B5EF4-FFF2-40B4-BE49-F238E27FC236}">
                <a16:creationId xmlns:a16="http://schemas.microsoft.com/office/drawing/2014/main" id="{B7AEDB06-0035-FBDB-DBD0-77624EDA6963}"/>
              </a:ext>
            </a:extLst>
          </p:cNvPr>
          <p:cNvSpPr txBox="1"/>
          <p:nvPr/>
        </p:nvSpPr>
        <p:spPr>
          <a:xfrm>
            <a:off x="401052" y="6356349"/>
            <a:ext cx="8072595" cy="369332"/>
          </a:xfrm>
          <a:prstGeom prst="rect">
            <a:avLst/>
          </a:prstGeom>
          <a:noFill/>
        </p:spPr>
        <p:txBody>
          <a:bodyPr wrap="none" rtlCol="0">
            <a:spAutoFit/>
          </a:bodyPr>
          <a:lstStyle/>
          <a:p>
            <a:r>
              <a:rPr lang="pl-PL" dirty="0"/>
              <a:t>More details: </a:t>
            </a:r>
            <a:r>
              <a:rPr lang="pl-PL" dirty="0">
                <a:hlinkClick r:id="rId5"/>
              </a:rPr>
              <a:t>https://www.linkedin.com/in/dzidektomasz/MethodsWithLoopsInside</a:t>
            </a:r>
            <a:endParaRPr lang="pl-PL" dirty="0"/>
          </a:p>
        </p:txBody>
      </p:sp>
    </p:spTree>
    <p:extLst>
      <p:ext uri="{BB962C8B-B14F-4D97-AF65-F5344CB8AC3E}">
        <p14:creationId xmlns:p14="http://schemas.microsoft.com/office/powerpoint/2010/main" val="409643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Code as table of content</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16</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3" y="2056166"/>
            <a:ext cx="662085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fontAlgn="base">
              <a:buFont typeface="Arial" panose="020B0604020202020204" pitchFamily="34" charset="0"/>
              <a:buChar char="•"/>
            </a:pPr>
            <a:r>
              <a:rPr lang="en-US" dirty="0"/>
              <a:t>We usually read code more often than we write it, and we should be able to easily and quickly identify a piece of our code that interests us, in order to implement new functionality there or fix a bug</a:t>
            </a:r>
          </a:p>
          <a:p>
            <a:pPr marL="285750" indent="-285750" fontAlgn="base">
              <a:buFont typeface="Arial" panose="020B0604020202020204" pitchFamily="34" charset="0"/>
              <a:buChar char="•"/>
            </a:pPr>
            <a:r>
              <a:rPr lang="en-US" dirty="0"/>
              <a:t>Smaller methods are the easiest to understand</a:t>
            </a:r>
          </a:p>
          <a:p>
            <a:pPr marL="285750" indent="-285750" fontAlgn="base">
              <a:buFont typeface="Arial" panose="020B0604020202020204" pitchFamily="34" charset="0"/>
              <a:buChar char="•"/>
            </a:pPr>
            <a:r>
              <a:rPr lang="en-US" dirty="0"/>
              <a:t>The extracted method shows the intention and describes to us what the method should do, which gives us the opportunity to easily find an error.</a:t>
            </a:r>
          </a:p>
          <a:p>
            <a:pPr marL="285750" indent="-285750" fontAlgn="base">
              <a:buFont typeface="Arial" panose="020B0604020202020204" pitchFamily="34" charset="0"/>
              <a:buChar char="•"/>
            </a:pPr>
            <a:r>
              <a:rPr lang="en-US" dirty="0"/>
              <a:t>Smaller methods allow us to read only the interesting part of the code, not the whole code</a:t>
            </a:r>
          </a:p>
        </p:txBody>
      </p:sp>
      <p:pic>
        <p:nvPicPr>
          <p:cNvPr id="1028" name="Picture 4">
            <a:extLst>
              <a:ext uri="{FF2B5EF4-FFF2-40B4-BE49-F238E27FC236}">
                <a16:creationId xmlns:a16="http://schemas.microsoft.com/office/drawing/2014/main" id="{9FAE7368-8056-F92F-86CB-91CD5F0E1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2825" y="136525"/>
            <a:ext cx="4969174" cy="62684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371605D-776B-8AE2-3BF5-9D02C9D9B102}"/>
              </a:ext>
            </a:extLst>
          </p:cNvPr>
          <p:cNvSpPr txBox="1"/>
          <p:nvPr/>
        </p:nvSpPr>
        <p:spPr>
          <a:xfrm>
            <a:off x="401052" y="5379433"/>
            <a:ext cx="3936655" cy="923330"/>
          </a:xfrm>
          <a:prstGeom prst="rect">
            <a:avLst/>
          </a:prstGeom>
          <a:noFill/>
        </p:spPr>
        <p:txBody>
          <a:bodyPr wrap="none" rtlCol="0">
            <a:spAutoFit/>
          </a:bodyPr>
          <a:lstStyle/>
          <a:p>
            <a:r>
              <a:rPr lang="pl-PL" b="1" dirty="0"/>
              <a:t>Code as table of content</a:t>
            </a:r>
            <a:r>
              <a:rPr lang="en-US" b="1" dirty="0"/>
              <a:t> </a:t>
            </a:r>
            <a:r>
              <a:rPr lang="pl-PL" dirty="0"/>
              <a:t>as</a:t>
            </a:r>
            <a:r>
              <a:rPr lang="en-US" dirty="0"/>
              <a:t> </a:t>
            </a:r>
            <a:r>
              <a:rPr lang="pl-PL" dirty="0"/>
              <a:t>an</a:t>
            </a:r>
            <a:r>
              <a:rPr lang="en-US" dirty="0"/>
              <a:t> easy way</a:t>
            </a:r>
          </a:p>
          <a:p>
            <a:r>
              <a:rPr lang="en-US" dirty="0"/>
              <a:t>to comply with </a:t>
            </a:r>
            <a:endParaRPr lang="pl-PL" dirty="0"/>
          </a:p>
          <a:p>
            <a:r>
              <a:rPr lang="en-US" b="1" dirty="0"/>
              <a:t>the </a:t>
            </a:r>
            <a:r>
              <a:rPr lang="pl-PL" b="1" dirty="0"/>
              <a:t>S</a:t>
            </a:r>
            <a:r>
              <a:rPr lang="en-US" b="1" dirty="0"/>
              <a:t>ingle </a:t>
            </a:r>
            <a:r>
              <a:rPr lang="pl-PL" b="1" dirty="0"/>
              <a:t>R</a:t>
            </a:r>
            <a:r>
              <a:rPr lang="en-US" b="1" dirty="0" err="1"/>
              <a:t>esponsibility</a:t>
            </a:r>
            <a:r>
              <a:rPr lang="pl-PL" b="1" dirty="0"/>
              <a:t> Principle</a:t>
            </a:r>
          </a:p>
        </p:txBody>
      </p:sp>
    </p:spTree>
    <p:extLst>
      <p:ext uri="{BB962C8B-B14F-4D97-AF65-F5344CB8AC3E}">
        <p14:creationId xmlns:p14="http://schemas.microsoft.com/office/powerpoint/2010/main" val="243067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Exercise 3</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17</a:t>
            </a:fld>
            <a:endParaRPr lang="en-US" dirty="0"/>
          </a:p>
        </p:txBody>
      </p:sp>
      <p:sp>
        <p:nvSpPr>
          <p:cNvPr id="8" name="pole tekstowe 2">
            <a:extLst>
              <a:ext uri="{FF2B5EF4-FFF2-40B4-BE49-F238E27FC236}">
                <a16:creationId xmlns:a16="http://schemas.microsoft.com/office/drawing/2014/main" id="{BBFACF5C-177D-24DF-A3CC-90220CFAE920}"/>
              </a:ext>
            </a:extLst>
          </p:cNvPr>
          <p:cNvSpPr txBox="1"/>
          <p:nvPr/>
        </p:nvSpPr>
        <p:spPr>
          <a:xfrm>
            <a:off x="553452" y="2208566"/>
            <a:ext cx="11349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Open the Exercise3 project and write a program to follow the SRP principle that meets business requirements</a:t>
            </a:r>
            <a:r>
              <a:rPr lang="pl-PL" dirty="0"/>
              <a:t>:</a:t>
            </a:r>
          </a:p>
          <a:p>
            <a:pPr marL="285750" indent="-285750" fontAlgn="base">
              <a:buFont typeface="Arial" panose="020B0604020202020204" pitchFamily="34" charset="0"/>
              <a:buChar char="•"/>
            </a:pPr>
            <a:r>
              <a:rPr lang="en-US" dirty="0"/>
              <a:t>Calculate the sum of incomes per client group but only for those with at least one premium customer.</a:t>
            </a:r>
            <a:endParaRPr lang="pl-PL" dirty="0"/>
          </a:p>
          <a:p>
            <a:pPr marL="285750" indent="-285750" fontAlgn="base">
              <a:buFont typeface="Arial" panose="020B0604020202020204" pitchFamily="34" charset="0"/>
              <a:buChar char="•"/>
            </a:pPr>
            <a:r>
              <a:rPr lang="en-US" dirty="0"/>
              <a:t>Premium customers are that whose profit for the last 3 months is bigger than 3 000 000</a:t>
            </a:r>
          </a:p>
        </p:txBody>
      </p:sp>
    </p:spTree>
    <p:extLst>
      <p:ext uri="{BB962C8B-B14F-4D97-AF65-F5344CB8AC3E}">
        <p14:creationId xmlns:p14="http://schemas.microsoft.com/office/powerpoint/2010/main" val="34749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When to refactor code</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18</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72333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You can fallow my two or three occurances rule:</a:t>
            </a:r>
          </a:p>
          <a:p>
            <a:pPr fontAlgn="base"/>
            <a:endParaRPr lang="pl-PL" dirty="0"/>
          </a:p>
          <a:p>
            <a:pPr marL="285750" indent="-285750" fontAlgn="base">
              <a:buFont typeface="Arial" panose="020B0604020202020204" pitchFamily="34" charset="0"/>
              <a:buChar char="•"/>
            </a:pPr>
            <a:r>
              <a:rPr lang="pl-PL" dirty="0"/>
              <a:t>When in method you have two conditions and you now that in the nearest future will be more conditions</a:t>
            </a:r>
          </a:p>
          <a:p>
            <a:pPr fontAlgn="base"/>
            <a:endParaRPr lang="pl-PL" dirty="0"/>
          </a:p>
          <a:p>
            <a:pPr marL="285750" indent="-285750" fontAlgn="base">
              <a:buFont typeface="Arial" panose="020B0604020202020204" pitchFamily="34" charset="0"/>
              <a:buChar char="•"/>
            </a:pPr>
            <a:r>
              <a:rPr lang="pl-PL" dirty="0"/>
              <a:t>When in method you have three conditions</a:t>
            </a:r>
          </a:p>
        </p:txBody>
      </p:sp>
      <p:pic>
        <p:nvPicPr>
          <p:cNvPr id="10" name="Picture 9">
            <a:extLst>
              <a:ext uri="{FF2B5EF4-FFF2-40B4-BE49-F238E27FC236}">
                <a16:creationId xmlns:a16="http://schemas.microsoft.com/office/drawing/2014/main" id="{121761BA-C151-A835-0DEB-D7C130BB36BB}"/>
              </a:ext>
            </a:extLst>
          </p:cNvPr>
          <p:cNvPicPr>
            <a:picLocks noChangeAspect="1"/>
          </p:cNvPicPr>
          <p:nvPr/>
        </p:nvPicPr>
        <p:blipFill>
          <a:blip r:embed="rId4"/>
          <a:stretch>
            <a:fillRect/>
          </a:stretch>
        </p:blipFill>
        <p:spPr>
          <a:xfrm>
            <a:off x="8552140" y="568825"/>
            <a:ext cx="3485577" cy="5720349"/>
          </a:xfrm>
          <a:prstGeom prst="rect">
            <a:avLst/>
          </a:prstGeom>
        </p:spPr>
      </p:pic>
      <p:pic>
        <p:nvPicPr>
          <p:cNvPr id="12" name="Picture 11" descr="A green circle with a thumbs up symbol&#10;&#10;Description automatically generated">
            <a:extLst>
              <a:ext uri="{FF2B5EF4-FFF2-40B4-BE49-F238E27FC236}">
                <a16:creationId xmlns:a16="http://schemas.microsoft.com/office/drawing/2014/main" id="{4B59786D-BF32-A90E-C17C-15DD5B9D6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3658" y="4644361"/>
            <a:ext cx="933580" cy="933580"/>
          </a:xfrm>
          <a:prstGeom prst="rect">
            <a:avLst/>
          </a:prstGeom>
        </p:spPr>
      </p:pic>
      <p:pic>
        <p:nvPicPr>
          <p:cNvPr id="14" name="Picture 13" descr="A red circle with a thumb down&#10;&#10;Description automatically generated">
            <a:extLst>
              <a:ext uri="{FF2B5EF4-FFF2-40B4-BE49-F238E27FC236}">
                <a16:creationId xmlns:a16="http://schemas.microsoft.com/office/drawing/2014/main" id="{69ADF7DB-044B-8298-4D10-F5399708F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3658" y="1543785"/>
            <a:ext cx="933580" cy="933580"/>
          </a:xfrm>
          <a:prstGeom prst="rect">
            <a:avLst/>
          </a:prstGeom>
        </p:spPr>
      </p:pic>
      <p:sp>
        <p:nvSpPr>
          <p:cNvPr id="18" name="TextBox 17">
            <a:extLst>
              <a:ext uri="{FF2B5EF4-FFF2-40B4-BE49-F238E27FC236}">
                <a16:creationId xmlns:a16="http://schemas.microsoft.com/office/drawing/2014/main" id="{203CC942-2833-8E99-222C-BD468F5A53F9}"/>
              </a:ext>
            </a:extLst>
          </p:cNvPr>
          <p:cNvSpPr txBox="1"/>
          <p:nvPr/>
        </p:nvSpPr>
        <p:spPr>
          <a:xfrm>
            <a:off x="491066" y="5365844"/>
            <a:ext cx="6098874" cy="923330"/>
          </a:xfrm>
          <a:prstGeom prst="rect">
            <a:avLst/>
          </a:prstGeom>
          <a:noFill/>
        </p:spPr>
        <p:txBody>
          <a:bodyPr wrap="square">
            <a:spAutoFit/>
          </a:bodyPr>
          <a:lstStyle/>
          <a:p>
            <a:r>
              <a:rPr lang="pl-PL" b="1" dirty="0"/>
              <a:t>Two or three occurances rule </a:t>
            </a:r>
            <a:r>
              <a:rPr lang="pl-PL" dirty="0"/>
              <a:t>as</a:t>
            </a:r>
            <a:r>
              <a:rPr lang="en-US" dirty="0"/>
              <a:t> </a:t>
            </a:r>
            <a:r>
              <a:rPr lang="pl-PL" dirty="0"/>
              <a:t>an</a:t>
            </a:r>
            <a:r>
              <a:rPr lang="en-US" dirty="0"/>
              <a:t> easy way</a:t>
            </a:r>
          </a:p>
          <a:p>
            <a:r>
              <a:rPr lang="en-US" dirty="0"/>
              <a:t>to comply with </a:t>
            </a:r>
            <a:endParaRPr lang="pl-PL" dirty="0"/>
          </a:p>
          <a:p>
            <a:r>
              <a:rPr lang="en-US" b="1" dirty="0"/>
              <a:t>the </a:t>
            </a:r>
            <a:r>
              <a:rPr lang="pl-PL" b="1" dirty="0"/>
              <a:t>S</a:t>
            </a:r>
            <a:r>
              <a:rPr lang="en-US" b="1" dirty="0"/>
              <a:t>ingle </a:t>
            </a:r>
            <a:r>
              <a:rPr lang="pl-PL" b="1" dirty="0"/>
              <a:t>R</a:t>
            </a:r>
            <a:r>
              <a:rPr lang="en-US" b="1" dirty="0" err="1"/>
              <a:t>esponsibility</a:t>
            </a:r>
            <a:r>
              <a:rPr lang="pl-PL" b="1" dirty="0"/>
              <a:t> Principle</a:t>
            </a:r>
          </a:p>
        </p:txBody>
      </p:sp>
    </p:spTree>
    <p:extLst>
      <p:ext uri="{BB962C8B-B14F-4D97-AF65-F5344CB8AC3E}">
        <p14:creationId xmlns:p14="http://schemas.microsoft.com/office/powerpoint/2010/main" val="15517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p:cTn id="9" dur="1000" fill="hold"/>
                                        <p:tgtEl>
                                          <p:spTgt spid="14"/>
                                        </p:tgtEl>
                                        <p:attrNameLst>
                                          <p:attrName>ppt_w</p:attrName>
                                        </p:attrNameLst>
                                      </p:cBhvr>
                                      <p:tavLst>
                                        <p:tav tm="0">
                                          <p:val>
                                            <p:fltVal val="0"/>
                                          </p:val>
                                        </p:tav>
                                        <p:tav tm="100000">
                                          <p:val>
                                            <p:strVal val="#ppt_w"/>
                                          </p:val>
                                        </p:tav>
                                      </p:tavLst>
                                    </p:anim>
                                    <p:anim calcmode="lin" valueType="num">
                                      <p:cBhvr>
                                        <p:cTn id="10" dur="1000" fill="hold"/>
                                        <p:tgtEl>
                                          <p:spTgt spid="14"/>
                                        </p:tgtEl>
                                        <p:attrNameLst>
                                          <p:attrName>ppt_h</p:attrName>
                                        </p:attrNameLst>
                                      </p:cBhvr>
                                      <p:tavLst>
                                        <p:tav tm="0">
                                          <p:val>
                                            <p:fltVal val="0"/>
                                          </p:val>
                                        </p:tav>
                                        <p:tav tm="100000">
                                          <p:val>
                                            <p:strVal val="#ppt_h"/>
                                          </p:val>
                                        </p:tav>
                                      </p:tavLst>
                                    </p:anim>
                                    <p:anim calcmode="lin" valueType="num">
                                      <p:cBhvr>
                                        <p:cTn id="11" dur="1000" fill="hold"/>
                                        <p:tgtEl>
                                          <p:spTgt spid="14"/>
                                        </p:tgtEl>
                                        <p:attrNameLst>
                                          <p:attrName>style.rotation</p:attrName>
                                        </p:attrNameLst>
                                      </p:cBhvr>
                                      <p:tavLst>
                                        <p:tav tm="0">
                                          <p:val>
                                            <p:fltVal val="90"/>
                                          </p:val>
                                        </p:tav>
                                        <p:tav tm="100000">
                                          <p:val>
                                            <p:fltVal val="0"/>
                                          </p:val>
                                        </p:tav>
                                      </p:tavLst>
                                    </p:anim>
                                    <p:animEffect transition="in" filter="fade">
                                      <p:cBhvr>
                                        <p:cTn id="12" dur="1000"/>
                                        <p:tgtEl>
                                          <p:spTgt spid="14"/>
                                        </p:tgtEl>
                                      </p:cBhvr>
                                    </p:animEffect>
                                  </p:childTnLst>
                                </p:cTn>
                              </p:par>
                              <p:par>
                                <p:cTn id="13" presetID="3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style.rotation</p:attrName>
                                        </p:attrNameLst>
                                      </p:cBhvr>
                                      <p:tavLst>
                                        <p:tav tm="0">
                                          <p:val>
                                            <p:fltVal val="90"/>
                                          </p:val>
                                        </p:tav>
                                        <p:tav tm="100000">
                                          <p:val>
                                            <p:fltVal val="0"/>
                                          </p:val>
                                        </p:tav>
                                      </p:tavLst>
                                    </p:anim>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When DON’T refactor code</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19</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fontAlgn="base">
              <a:buFont typeface="Arial" panose="020B0604020202020204" pitchFamily="34" charset="0"/>
              <a:buChar char="•"/>
            </a:pPr>
            <a:r>
              <a:rPr lang="en-US" dirty="0"/>
              <a:t>When it works and you don't change the region</a:t>
            </a:r>
            <a:endParaRPr lang="pl-PL" dirty="0"/>
          </a:p>
          <a:p>
            <a:pPr marL="285750" indent="-285750" fontAlgn="base">
              <a:buFont typeface="Arial" panose="020B0604020202020204" pitchFamily="34" charset="0"/>
              <a:buChar char="•"/>
            </a:pPr>
            <a:endParaRPr lang="pl-PL" dirty="0"/>
          </a:p>
          <a:p>
            <a:pPr marL="285750" indent="-285750" fontAlgn="base">
              <a:buFont typeface="Arial" panose="020B0604020202020204" pitchFamily="34" charset="0"/>
              <a:buChar char="•"/>
            </a:pPr>
            <a:r>
              <a:rPr lang="en-US" dirty="0"/>
              <a:t>When you just think it might be useful in the future, </a:t>
            </a:r>
            <a:endParaRPr lang="pl-PL" dirty="0"/>
          </a:p>
          <a:p>
            <a:pPr lvl="1" fontAlgn="base"/>
            <a:r>
              <a:rPr lang="en-US" dirty="0"/>
              <a:t>but it complicates the code and is time-consuming.</a:t>
            </a:r>
            <a:endParaRPr lang="pl-PL" dirty="0"/>
          </a:p>
          <a:p>
            <a:pPr marL="285750" indent="-285750" fontAlgn="base">
              <a:buFont typeface="Arial" panose="020B0604020202020204" pitchFamily="34" charset="0"/>
              <a:buChar char="•"/>
            </a:pPr>
            <a:endParaRPr lang="pl-PL" dirty="0"/>
          </a:p>
          <a:p>
            <a:pPr marL="285750" indent="-285750" fontAlgn="base">
              <a:buFont typeface="Arial" panose="020B0604020202020204" pitchFamily="34" charset="0"/>
              <a:buChar char="•"/>
            </a:pPr>
            <a:r>
              <a:rPr lang="en-US" dirty="0"/>
              <a:t>When you think this part should work faster, but no one else is complaining about it</a:t>
            </a:r>
            <a:endParaRPr lang="pl-PL" dirty="0"/>
          </a:p>
          <a:p>
            <a:pPr fontAlgn="base"/>
            <a:endParaRPr lang="en-US" dirty="0"/>
          </a:p>
        </p:txBody>
      </p:sp>
    </p:spTree>
    <p:extLst>
      <p:ext uri="{BB962C8B-B14F-4D97-AF65-F5344CB8AC3E}">
        <p14:creationId xmlns:p14="http://schemas.microsoft.com/office/powerpoint/2010/main" val="207689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845449"/>
            <a:ext cx="829777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rgbClr val="E30513"/>
                </a:solidFill>
                <a:latin typeface="Ubuntu"/>
              </a:rPr>
              <a:t>Everything </a:t>
            </a:r>
            <a:r>
              <a:rPr lang="en-US" sz="6000" dirty="0">
                <a:latin typeface="Ubuntu"/>
              </a:rPr>
              <a:t>you use in programming </a:t>
            </a:r>
            <a:r>
              <a:rPr lang="en-US" sz="6000" dirty="0">
                <a:solidFill>
                  <a:srgbClr val="E30513"/>
                </a:solidFill>
                <a:latin typeface="Ubuntu"/>
              </a:rPr>
              <a:t>is </a:t>
            </a:r>
            <a:r>
              <a:rPr lang="en-US" sz="6000" dirty="0">
                <a:latin typeface="Ubuntu"/>
              </a:rPr>
              <a:t>based on the </a:t>
            </a:r>
            <a:endParaRPr lang="pl-PL" sz="6000" dirty="0">
              <a:latin typeface="Ubuntu"/>
            </a:endParaRPr>
          </a:p>
          <a:p>
            <a:r>
              <a:rPr lang="en-US" sz="6000" dirty="0">
                <a:solidFill>
                  <a:srgbClr val="E30513"/>
                </a:solidFill>
                <a:latin typeface="Ubuntu"/>
              </a:rPr>
              <a:t>single </a:t>
            </a:r>
            <a:endParaRPr lang="pl-PL" sz="6000" dirty="0">
              <a:solidFill>
                <a:srgbClr val="E30513"/>
              </a:solidFill>
              <a:latin typeface="Ubuntu"/>
            </a:endParaRPr>
          </a:p>
          <a:p>
            <a:r>
              <a:rPr lang="en-US" sz="6000" dirty="0">
                <a:solidFill>
                  <a:srgbClr val="E30513"/>
                </a:solidFill>
                <a:latin typeface="Ubuntu"/>
              </a:rPr>
              <a:t>responsibility </a:t>
            </a:r>
            <a:endParaRPr lang="pl-PL" sz="6000" dirty="0">
              <a:solidFill>
                <a:srgbClr val="E30513"/>
              </a:solidFill>
              <a:latin typeface="Ubuntu"/>
            </a:endParaRPr>
          </a:p>
          <a:p>
            <a:r>
              <a:rPr lang="en-US" sz="6000" dirty="0">
                <a:solidFill>
                  <a:srgbClr val="E30513"/>
                </a:solidFill>
                <a:latin typeface="Ubuntu"/>
              </a:rPr>
              <a:t>principle.</a:t>
            </a:r>
            <a:endParaRPr lang="pl-PL" sz="6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1409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Exercise 4</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20</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Business has new requirements to application from exercise 3:</a:t>
            </a:r>
          </a:p>
          <a:p>
            <a:pPr marL="285750" indent="-285750" fontAlgn="base">
              <a:buFont typeface="Arial" panose="020B0604020202020204" pitchFamily="34" charset="0"/>
              <a:buChar char="•"/>
            </a:pPr>
            <a:r>
              <a:rPr lang="en-US" dirty="0"/>
              <a:t>In group 0 they assign all customers from MARS, and their currency is worth 1000 times more valuable than ours</a:t>
            </a:r>
            <a:r>
              <a:rPr lang="pl-PL" dirty="0"/>
              <a:t>. We are not able to change data structure</a:t>
            </a:r>
            <a:endParaRPr lang="en-US" dirty="0"/>
          </a:p>
        </p:txBody>
      </p:sp>
    </p:spTree>
    <p:extLst>
      <p:ext uri="{BB962C8B-B14F-4D97-AF65-F5344CB8AC3E}">
        <p14:creationId xmlns:p14="http://schemas.microsoft.com/office/powerpoint/2010/main" val="271973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Exercise 5</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21</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Business has new requirements to application from exercise 4:</a:t>
            </a:r>
          </a:p>
          <a:p>
            <a:pPr marL="285750" indent="-285750" fontAlgn="base">
              <a:buFont typeface="Arial" panose="020B0604020202020204" pitchFamily="34" charset="0"/>
              <a:buChar char="•"/>
            </a:pPr>
            <a:r>
              <a:rPr lang="en-US" dirty="0"/>
              <a:t>Group 2 included all customers from a new market where they additionally spend 20% on advertising and would like to include these costs in the report</a:t>
            </a:r>
          </a:p>
        </p:txBody>
      </p:sp>
    </p:spTree>
    <p:extLst>
      <p:ext uri="{BB962C8B-B14F-4D97-AF65-F5344CB8AC3E}">
        <p14:creationId xmlns:p14="http://schemas.microsoft.com/office/powerpoint/2010/main" val="368259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But if SRP is principle connected to the classes only</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22</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No, definetly no...</a:t>
            </a:r>
            <a:endParaRPr lang="en-US" dirty="0"/>
          </a:p>
        </p:txBody>
      </p:sp>
      <p:sp>
        <p:nvSpPr>
          <p:cNvPr id="8" name="TextBox 7">
            <a:extLst>
              <a:ext uri="{FF2B5EF4-FFF2-40B4-BE49-F238E27FC236}">
                <a16:creationId xmlns:a16="http://schemas.microsoft.com/office/drawing/2014/main" id="{F9EA1610-EB39-385A-98C7-FBD61034A620}"/>
              </a:ext>
            </a:extLst>
          </p:cNvPr>
          <p:cNvSpPr txBox="1"/>
          <p:nvPr/>
        </p:nvSpPr>
        <p:spPr>
          <a:xfrm>
            <a:off x="401052" y="2493205"/>
            <a:ext cx="3467168" cy="2031325"/>
          </a:xfrm>
          <a:prstGeom prst="rect">
            <a:avLst/>
          </a:prstGeom>
          <a:noFill/>
        </p:spPr>
        <p:txBody>
          <a:bodyPr wrap="none" rtlCol="0">
            <a:spAutoFit/>
          </a:bodyPr>
          <a:lstStyle/>
          <a:p>
            <a:r>
              <a:rPr lang="pl-PL" dirty="0"/>
              <a:t>When we should applied SRP then:</a:t>
            </a:r>
          </a:p>
          <a:p>
            <a:pPr marL="285750" indent="-285750">
              <a:buFont typeface="Arial" panose="020B0604020202020204" pitchFamily="34" charset="0"/>
              <a:buChar char="•"/>
            </a:pPr>
            <a:r>
              <a:rPr lang="pl-PL" dirty="0"/>
              <a:t>Module level</a:t>
            </a:r>
          </a:p>
          <a:p>
            <a:pPr marL="285750" indent="-285750">
              <a:buFont typeface="Arial" panose="020B0604020202020204" pitchFamily="34" charset="0"/>
              <a:buChar char="•"/>
            </a:pPr>
            <a:r>
              <a:rPr lang="pl-PL" dirty="0"/>
              <a:t>Component level</a:t>
            </a:r>
          </a:p>
          <a:p>
            <a:pPr marL="285750" indent="-285750">
              <a:buFont typeface="Arial" panose="020B0604020202020204" pitchFamily="34" charset="0"/>
              <a:buChar char="•"/>
            </a:pPr>
            <a:r>
              <a:rPr lang="pl-PL" dirty="0"/>
              <a:t>Domain level</a:t>
            </a:r>
          </a:p>
          <a:p>
            <a:pPr marL="285750" indent="-285750">
              <a:buFont typeface="Arial" panose="020B0604020202020204" pitchFamily="34" charset="0"/>
              <a:buChar char="•"/>
            </a:pPr>
            <a:r>
              <a:rPr lang="pl-PL" dirty="0"/>
              <a:t>Solution level</a:t>
            </a:r>
          </a:p>
          <a:p>
            <a:pPr marL="285750" indent="-285750">
              <a:buFont typeface="Arial" panose="020B0604020202020204" pitchFamily="34" charset="0"/>
              <a:buChar char="•"/>
            </a:pPr>
            <a:r>
              <a:rPr lang="pl-PL" dirty="0"/>
              <a:t>Application level</a:t>
            </a:r>
          </a:p>
          <a:p>
            <a:pPr marL="285750" indent="-285750">
              <a:buFont typeface="Arial" panose="020B0604020202020204" pitchFamily="34" charset="0"/>
              <a:buChar char="•"/>
            </a:pPr>
            <a:r>
              <a:rPr lang="pl-PL" dirty="0"/>
              <a:t>Enterprise architecture level</a:t>
            </a:r>
          </a:p>
        </p:txBody>
      </p:sp>
    </p:spTree>
    <p:extLst>
      <p:ext uri="{BB962C8B-B14F-4D97-AF65-F5344CB8AC3E}">
        <p14:creationId xmlns:p14="http://schemas.microsoft.com/office/powerpoint/2010/main" val="356967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Excercise</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23</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Let's design a monolithic bookstore application that meets the following business requirements:</a:t>
            </a:r>
            <a:endParaRPr lang="pl-PL" dirty="0"/>
          </a:p>
          <a:p>
            <a:pPr fontAlgn="base"/>
            <a:endParaRPr lang="pl-PL" dirty="0"/>
          </a:p>
          <a:p>
            <a:pPr marL="285750" indent="-285750" fontAlgn="base">
              <a:buFont typeface="Arial" panose="020B0604020202020204" pitchFamily="34" charset="0"/>
              <a:buChar char="•"/>
            </a:pPr>
            <a:r>
              <a:rPr lang="en-US" dirty="0"/>
              <a:t>Before publication, authors are obliged to send the content of the book for verification</a:t>
            </a:r>
            <a:endParaRPr lang="pl-PL" dirty="0"/>
          </a:p>
          <a:p>
            <a:pPr fontAlgn="base"/>
            <a:endParaRPr lang="pl-PL" dirty="0"/>
          </a:p>
          <a:p>
            <a:pPr marL="285750" indent="-285750" fontAlgn="base">
              <a:buFont typeface="Arial" panose="020B0604020202020204" pitchFamily="34" charset="0"/>
              <a:buChar char="•"/>
            </a:pPr>
            <a:r>
              <a:rPr lang="en-US" dirty="0"/>
              <a:t>After verification, the books are available</a:t>
            </a:r>
            <a:endParaRPr lang="pl-PL" dirty="0"/>
          </a:p>
          <a:p>
            <a:pPr fontAlgn="base"/>
            <a:endParaRPr lang="pl-PL" dirty="0"/>
          </a:p>
          <a:p>
            <a:pPr marL="285750" indent="-285750" fontAlgn="base">
              <a:buFont typeface="Arial" panose="020B0604020202020204" pitchFamily="34" charset="0"/>
              <a:buChar char="•"/>
            </a:pPr>
            <a:r>
              <a:rPr lang="en-US" dirty="0"/>
              <a:t>Regular buyers have a discount</a:t>
            </a:r>
            <a:endParaRPr lang="pl-PL" dirty="0"/>
          </a:p>
          <a:p>
            <a:pPr fontAlgn="base"/>
            <a:endParaRPr lang="pl-PL" dirty="0"/>
          </a:p>
          <a:p>
            <a:pPr marL="285750" indent="-285750" fontAlgn="base">
              <a:buFont typeface="Arial" panose="020B0604020202020204" pitchFamily="34" charset="0"/>
              <a:buChar char="•"/>
            </a:pPr>
            <a:r>
              <a:rPr lang="en-US" dirty="0"/>
              <a:t>Subscribers can read books without purchasing them</a:t>
            </a:r>
            <a:endParaRPr lang="pl-PL" dirty="0"/>
          </a:p>
          <a:p>
            <a:pPr fontAlgn="base"/>
            <a:endParaRPr lang="pl-PL" dirty="0"/>
          </a:p>
          <a:p>
            <a:pPr marL="285750" indent="-285750" fontAlgn="base">
              <a:buFont typeface="Arial" panose="020B0604020202020204" pitchFamily="34" charset="0"/>
              <a:buChar char="•"/>
            </a:pPr>
            <a:r>
              <a:rPr lang="en-US" dirty="0"/>
              <a:t>The books are available in paper or e-book form</a:t>
            </a:r>
            <a:endParaRPr lang="pl-PL" dirty="0"/>
          </a:p>
          <a:p>
            <a:pPr fontAlgn="base"/>
            <a:endParaRPr lang="pl-PL" dirty="0"/>
          </a:p>
          <a:p>
            <a:pPr marL="285750" indent="-285750" fontAlgn="base">
              <a:buFont typeface="Arial" panose="020B0604020202020204" pitchFamily="34" charset="0"/>
              <a:buChar char="•"/>
            </a:pPr>
            <a:r>
              <a:rPr lang="pl-PL" dirty="0"/>
              <a:t>Users can rate books</a:t>
            </a:r>
          </a:p>
          <a:p>
            <a:pPr fontAlgn="base"/>
            <a:endParaRPr lang="pl-PL" dirty="0"/>
          </a:p>
          <a:p>
            <a:pPr marL="285750" indent="-285750" fontAlgn="base">
              <a:buFont typeface="Arial" panose="020B0604020202020204" pitchFamily="34" charset="0"/>
              <a:buChar char="•"/>
            </a:pPr>
            <a:r>
              <a:rPr lang="en-US" dirty="0"/>
              <a:t>Users can purchase books via transfer, credit card, loan and cash</a:t>
            </a:r>
            <a:endParaRPr lang="pl-PL" dirty="0"/>
          </a:p>
        </p:txBody>
      </p:sp>
    </p:spTree>
    <p:extLst>
      <p:ext uri="{BB962C8B-B14F-4D97-AF65-F5344CB8AC3E}">
        <p14:creationId xmlns:p14="http://schemas.microsoft.com/office/powerpoint/2010/main" val="19067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Excercise</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24</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Let's change the previous project to a </a:t>
            </a:r>
            <a:r>
              <a:rPr lang="pl-PL" dirty="0"/>
              <a:t>modular monolithic </a:t>
            </a:r>
            <a:r>
              <a:rPr lang="en-US" dirty="0"/>
              <a:t>application</a:t>
            </a:r>
            <a:endParaRPr lang="pl-PL" dirty="0"/>
          </a:p>
          <a:p>
            <a:pPr fontAlgn="base"/>
            <a:endParaRPr lang="pl-PL" dirty="0"/>
          </a:p>
        </p:txBody>
      </p:sp>
    </p:spTree>
    <p:extLst>
      <p:ext uri="{BB962C8B-B14F-4D97-AF65-F5344CB8AC3E}">
        <p14:creationId xmlns:p14="http://schemas.microsoft.com/office/powerpoint/2010/main" val="66895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Excercise</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25</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Let's change the previous project to a microservices application</a:t>
            </a:r>
            <a:endParaRPr lang="pl-PL" dirty="0"/>
          </a:p>
          <a:p>
            <a:pPr fontAlgn="base"/>
            <a:endParaRPr lang="pl-PL" dirty="0"/>
          </a:p>
        </p:txBody>
      </p:sp>
    </p:spTree>
    <p:extLst>
      <p:ext uri="{BB962C8B-B14F-4D97-AF65-F5344CB8AC3E}">
        <p14:creationId xmlns:p14="http://schemas.microsoft.com/office/powerpoint/2010/main" val="23010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OCP (Open Close Principle)</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26</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OCP – </a:t>
            </a:r>
            <a:r>
              <a:rPr lang="en-US" dirty="0"/>
              <a:t>Open for extension, Closed for modification</a:t>
            </a:r>
          </a:p>
        </p:txBody>
      </p:sp>
      <p:pic>
        <p:nvPicPr>
          <p:cNvPr id="14" name="Picture 13" descr="A screenshot of a computer&#10;&#10;Description automatically generated">
            <a:extLst>
              <a:ext uri="{FF2B5EF4-FFF2-40B4-BE49-F238E27FC236}">
                <a16:creationId xmlns:a16="http://schemas.microsoft.com/office/drawing/2014/main" id="{9166A1D5-D52D-4B2E-FD51-681623358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851" y="2121654"/>
            <a:ext cx="5075836" cy="4309093"/>
          </a:xfrm>
          <a:prstGeom prst="rect">
            <a:avLst/>
          </a:prstGeom>
        </p:spPr>
      </p:pic>
      <p:sp>
        <p:nvSpPr>
          <p:cNvPr id="16" name="pole tekstowe 2">
            <a:extLst>
              <a:ext uri="{FF2B5EF4-FFF2-40B4-BE49-F238E27FC236}">
                <a16:creationId xmlns:a16="http://schemas.microsoft.com/office/drawing/2014/main" id="{7D982E12-DDF8-18BF-E1D2-304A420DAA82}"/>
              </a:ext>
            </a:extLst>
          </p:cNvPr>
          <p:cNvSpPr txBox="1"/>
          <p:nvPr/>
        </p:nvSpPr>
        <p:spPr>
          <a:xfrm>
            <a:off x="401052" y="2549188"/>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block has its own responsibility</a:t>
            </a:r>
            <a:endParaRPr lang="en-US" dirty="0"/>
          </a:p>
        </p:txBody>
      </p:sp>
      <p:sp>
        <p:nvSpPr>
          <p:cNvPr id="17" name="pole tekstowe 2">
            <a:extLst>
              <a:ext uri="{FF2B5EF4-FFF2-40B4-BE49-F238E27FC236}">
                <a16:creationId xmlns:a16="http://schemas.microsoft.com/office/drawing/2014/main" id="{36BAE9B1-15BC-40E7-B7F6-BF8D79D537CF}"/>
              </a:ext>
            </a:extLst>
          </p:cNvPr>
          <p:cNvSpPr txBox="1"/>
          <p:nvPr/>
        </p:nvSpPr>
        <p:spPr>
          <a:xfrm>
            <a:off x="401052" y="2968710"/>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OCP follow the SRP rule</a:t>
            </a:r>
            <a:endParaRPr lang="en-US" b="1" dirty="0"/>
          </a:p>
        </p:txBody>
      </p:sp>
    </p:spTree>
    <p:extLst>
      <p:ext uri="{BB962C8B-B14F-4D97-AF65-F5344CB8AC3E}">
        <p14:creationId xmlns:p14="http://schemas.microsoft.com/office/powerpoint/2010/main" val="249155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ISP (Interface Segregation Principle)</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27</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ISP – Interface Segregation Principle </a:t>
            </a:r>
            <a:endParaRPr lang="en-US" dirty="0"/>
          </a:p>
        </p:txBody>
      </p:sp>
      <p:pic>
        <p:nvPicPr>
          <p:cNvPr id="10" name="Picture 9" descr="A screenshot of a computer&#10;&#10;Description automatically generated">
            <a:extLst>
              <a:ext uri="{FF2B5EF4-FFF2-40B4-BE49-F238E27FC236}">
                <a16:creationId xmlns:a16="http://schemas.microsoft.com/office/drawing/2014/main" id="{C5003E6F-2523-43EA-D5FE-E9613360B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813" y="1140182"/>
            <a:ext cx="5958635" cy="5598597"/>
          </a:xfrm>
          <a:prstGeom prst="rect">
            <a:avLst/>
          </a:prstGeom>
        </p:spPr>
      </p:pic>
      <p:sp>
        <p:nvSpPr>
          <p:cNvPr id="13" name="pole tekstowe 2">
            <a:extLst>
              <a:ext uri="{FF2B5EF4-FFF2-40B4-BE49-F238E27FC236}">
                <a16:creationId xmlns:a16="http://schemas.microsoft.com/office/drawing/2014/main" id="{6A768950-2DE4-4B28-569B-4FE34D32C96E}"/>
              </a:ext>
            </a:extLst>
          </p:cNvPr>
          <p:cNvSpPr txBox="1"/>
          <p:nvPr/>
        </p:nvSpPr>
        <p:spPr>
          <a:xfrm>
            <a:off x="401052" y="2549188"/>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interface has its own responsibility</a:t>
            </a:r>
            <a:endParaRPr lang="en-US" dirty="0"/>
          </a:p>
        </p:txBody>
      </p:sp>
      <p:sp>
        <p:nvSpPr>
          <p:cNvPr id="15" name="pole tekstowe 2">
            <a:extLst>
              <a:ext uri="{FF2B5EF4-FFF2-40B4-BE49-F238E27FC236}">
                <a16:creationId xmlns:a16="http://schemas.microsoft.com/office/drawing/2014/main" id="{A269776D-31D1-78D6-BCD6-A1F293573272}"/>
              </a:ext>
            </a:extLst>
          </p:cNvPr>
          <p:cNvSpPr txBox="1"/>
          <p:nvPr/>
        </p:nvSpPr>
        <p:spPr>
          <a:xfrm>
            <a:off x="401052" y="2968710"/>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ISP follow the SRP rule</a:t>
            </a:r>
            <a:endParaRPr lang="en-US" b="1" dirty="0"/>
          </a:p>
        </p:txBody>
      </p:sp>
    </p:spTree>
    <p:extLst>
      <p:ext uri="{BB962C8B-B14F-4D97-AF65-F5344CB8AC3E}">
        <p14:creationId xmlns:p14="http://schemas.microsoft.com/office/powerpoint/2010/main" val="235757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CQS or CQRS</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28</a:t>
            </a:fld>
            <a:endParaRPr lang="en-US" dirty="0"/>
          </a:p>
        </p:txBody>
      </p:sp>
      <p:pic>
        <p:nvPicPr>
          <p:cNvPr id="14" name="Picture 13" descr="A screenshot of a computer&#10;&#10;Description automatically generated">
            <a:extLst>
              <a:ext uri="{FF2B5EF4-FFF2-40B4-BE49-F238E27FC236}">
                <a16:creationId xmlns:a16="http://schemas.microsoft.com/office/drawing/2014/main" id="{8689FA35-E3A6-0F7F-414C-80CA22D92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214" y="910104"/>
            <a:ext cx="4426927" cy="5628808"/>
          </a:xfrm>
          <a:prstGeom prst="rect">
            <a:avLst/>
          </a:prstGeom>
        </p:spPr>
      </p:pic>
      <p:sp>
        <p:nvSpPr>
          <p:cNvPr id="15" name="pole tekstowe 2">
            <a:extLst>
              <a:ext uri="{FF2B5EF4-FFF2-40B4-BE49-F238E27FC236}">
                <a16:creationId xmlns:a16="http://schemas.microsoft.com/office/drawing/2014/main" id="{DD563307-6A64-DD65-0032-E4E5C76C446A}"/>
              </a:ext>
            </a:extLst>
          </p:cNvPr>
          <p:cNvSpPr txBox="1"/>
          <p:nvPr/>
        </p:nvSpPr>
        <p:spPr>
          <a:xfrm>
            <a:off x="312821" y="2077440"/>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CQS – Command query segregations</a:t>
            </a:r>
            <a:endParaRPr lang="en-US" dirty="0"/>
          </a:p>
        </p:txBody>
      </p:sp>
      <p:sp>
        <p:nvSpPr>
          <p:cNvPr id="16" name="pole tekstowe 2">
            <a:extLst>
              <a:ext uri="{FF2B5EF4-FFF2-40B4-BE49-F238E27FC236}">
                <a16:creationId xmlns:a16="http://schemas.microsoft.com/office/drawing/2014/main" id="{F2277B46-FD3B-4916-ECD5-F543D197C5EC}"/>
              </a:ext>
            </a:extLst>
          </p:cNvPr>
          <p:cNvSpPr txBox="1"/>
          <p:nvPr/>
        </p:nvSpPr>
        <p:spPr>
          <a:xfrm>
            <a:off x="312821" y="2900638"/>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command or query has its own responsibility</a:t>
            </a:r>
            <a:endParaRPr lang="en-US" dirty="0"/>
          </a:p>
        </p:txBody>
      </p:sp>
      <p:sp>
        <p:nvSpPr>
          <p:cNvPr id="17" name="pole tekstowe 2">
            <a:extLst>
              <a:ext uri="{FF2B5EF4-FFF2-40B4-BE49-F238E27FC236}">
                <a16:creationId xmlns:a16="http://schemas.microsoft.com/office/drawing/2014/main" id="{88195233-8B15-6D5B-DAC0-53F1D9E65567}"/>
              </a:ext>
            </a:extLst>
          </p:cNvPr>
          <p:cNvSpPr txBox="1"/>
          <p:nvPr/>
        </p:nvSpPr>
        <p:spPr>
          <a:xfrm>
            <a:off x="312821" y="3320160"/>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CQS and CQRS follow the SRP rule</a:t>
            </a:r>
            <a:endParaRPr lang="en-US" b="1" dirty="0"/>
          </a:p>
        </p:txBody>
      </p:sp>
      <p:sp>
        <p:nvSpPr>
          <p:cNvPr id="18" name="pole tekstowe 2">
            <a:extLst>
              <a:ext uri="{FF2B5EF4-FFF2-40B4-BE49-F238E27FC236}">
                <a16:creationId xmlns:a16="http://schemas.microsoft.com/office/drawing/2014/main" id="{24C790EC-C563-C459-DB7D-4D236423E9E8}"/>
              </a:ext>
            </a:extLst>
          </p:cNvPr>
          <p:cNvSpPr txBox="1"/>
          <p:nvPr/>
        </p:nvSpPr>
        <p:spPr>
          <a:xfrm>
            <a:off x="312821" y="2489039"/>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CQRS – Command query response segregations</a:t>
            </a:r>
            <a:endParaRPr lang="en-US" dirty="0"/>
          </a:p>
        </p:txBody>
      </p:sp>
    </p:spTree>
    <p:extLst>
      <p:ext uri="{BB962C8B-B14F-4D97-AF65-F5344CB8AC3E}">
        <p14:creationId xmlns:p14="http://schemas.microsoft.com/office/powerpoint/2010/main" val="19025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nodePh="1">
                                  <p:stCondLst>
                                    <p:cond delay="0"/>
                                  </p:stCondLst>
                                  <p:endCondLst>
                                    <p:cond evt="begin" delay="0">
                                      <p:tn val="7"/>
                                    </p:cond>
                                  </p:endCondLst>
                                  <p:childTnLst>
                                    <p:set>
                                      <p:cBhvr>
                                        <p:cTn id="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par>
                                <p:cTn id="21" presetID="26" presetClass="emph" presetSubtype="0" repeatCount="2000" fill="hold" grpId="0" nodeType="withEffect">
                                  <p:stCondLst>
                                    <p:cond delay="0"/>
                                  </p:stCondLst>
                                  <p:childTnLst>
                                    <p:animEffect transition="out" filter="fade">
                                      <p:cBhvr>
                                        <p:cTn id="22" dur="2000" tmFilter="0, 0; .2, .5; .8, .5; 1, 0"/>
                                        <p:tgtEl>
                                          <p:spTgt spid="17">
                                            <p:txEl>
                                              <p:pRg st="0" end="0"/>
                                            </p:txEl>
                                          </p:spTgt>
                                        </p:tgtEl>
                                      </p:cBhvr>
                                    </p:animEffect>
                                    <p:animScale>
                                      <p:cBhvr>
                                        <p:cTn id="23" dur="1000" autoRev="1" fill="hold"/>
                                        <p:tgtEl>
                                          <p:spTgt spid="1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Vertical slices or domian devision of the project </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29</a:t>
            </a:fld>
            <a:endParaRPr lang="en-US" dirty="0"/>
          </a:p>
        </p:txBody>
      </p:sp>
      <p:pic>
        <p:nvPicPr>
          <p:cNvPr id="10" name="Picture 9">
            <a:extLst>
              <a:ext uri="{FF2B5EF4-FFF2-40B4-BE49-F238E27FC236}">
                <a16:creationId xmlns:a16="http://schemas.microsoft.com/office/drawing/2014/main" id="{6987E32F-9FA7-AE7E-1BEC-686717679B87}"/>
              </a:ext>
            </a:extLst>
          </p:cNvPr>
          <p:cNvPicPr>
            <a:picLocks noChangeAspect="1"/>
          </p:cNvPicPr>
          <p:nvPr/>
        </p:nvPicPr>
        <p:blipFill>
          <a:blip r:embed="rId4"/>
          <a:stretch>
            <a:fillRect/>
          </a:stretch>
        </p:blipFill>
        <p:spPr>
          <a:xfrm>
            <a:off x="3164542" y="3231682"/>
            <a:ext cx="5198482" cy="2891211"/>
          </a:xfrm>
          <a:prstGeom prst="rect">
            <a:avLst/>
          </a:prstGeom>
        </p:spPr>
      </p:pic>
      <p:sp>
        <p:nvSpPr>
          <p:cNvPr id="11" name="pole tekstowe 2">
            <a:extLst>
              <a:ext uri="{FF2B5EF4-FFF2-40B4-BE49-F238E27FC236}">
                <a16:creationId xmlns:a16="http://schemas.microsoft.com/office/drawing/2014/main" id="{AA549289-096D-FF69-8CE9-3D0A4C15110A}"/>
              </a:ext>
            </a:extLst>
          </p:cNvPr>
          <p:cNvSpPr txBox="1"/>
          <p:nvPr/>
        </p:nvSpPr>
        <p:spPr>
          <a:xfrm>
            <a:off x="312821" y="1877874"/>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layer has its own responsibility</a:t>
            </a:r>
            <a:endParaRPr lang="en-US" dirty="0"/>
          </a:p>
        </p:txBody>
      </p:sp>
      <p:sp>
        <p:nvSpPr>
          <p:cNvPr id="12" name="pole tekstowe 2">
            <a:extLst>
              <a:ext uri="{FF2B5EF4-FFF2-40B4-BE49-F238E27FC236}">
                <a16:creationId xmlns:a16="http://schemas.microsoft.com/office/drawing/2014/main" id="{3D55EE61-9671-11BD-5343-4D6B3C2A5A0F}"/>
              </a:ext>
            </a:extLst>
          </p:cNvPr>
          <p:cNvSpPr txBox="1"/>
          <p:nvPr/>
        </p:nvSpPr>
        <p:spPr>
          <a:xfrm>
            <a:off x="312821" y="2297396"/>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Vertical slices devision follow the SRP rule</a:t>
            </a:r>
            <a:endParaRPr lang="en-US" b="1" dirty="0"/>
          </a:p>
        </p:txBody>
      </p:sp>
    </p:spTree>
    <p:extLst>
      <p:ext uri="{BB962C8B-B14F-4D97-AF65-F5344CB8AC3E}">
        <p14:creationId xmlns:p14="http://schemas.microsoft.com/office/powerpoint/2010/main" val="83381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26" presetClass="emph" presetSubtype="0" repeatCount="2000" fill="hold" grpId="0" nodeType="withEffect">
                                  <p:stCondLst>
                                    <p:cond delay="0"/>
                                  </p:stCondLst>
                                  <p:childTnLst>
                                    <p:animEffect transition="out" filter="fade">
                                      <p:cBhvr>
                                        <p:cTn id="16" dur="2000" tmFilter="0, 0; .2, .5; .8, .5; 1, 0"/>
                                        <p:tgtEl>
                                          <p:spTgt spid="12">
                                            <p:txEl>
                                              <p:pRg st="0" end="0"/>
                                            </p:txEl>
                                          </p:spTgt>
                                        </p:tgtEl>
                                      </p:cBhvr>
                                    </p:animEffect>
                                    <p:animScale>
                                      <p:cBhvr>
                                        <p:cTn id="17" dur="1000" autoRev="1" fill="hold"/>
                                        <p:tgtEl>
                                          <p:spTgt spid="1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Workshop plan</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3200" b="0" i="0" dirty="0">
                <a:solidFill>
                  <a:srgbClr val="000000"/>
                </a:solidFill>
                <a:effectLst/>
                <a:latin typeface="Calibri" panose="020F0502020204030204" pitchFamily="34" charset="0"/>
              </a:rPr>
              <a:t>What Single Responsibility Principle is?</a:t>
            </a:r>
            <a:endParaRPr lang="pl-PL" sz="3200" b="0" i="0" dirty="0">
              <a:solidFill>
                <a:srgbClr val="000000"/>
              </a:solidFill>
              <a:effectLst/>
              <a:latin typeface="Calibri" panose="020F0502020204030204" pitchFamily="34" charset="0"/>
            </a:endParaRPr>
          </a:p>
          <a:p>
            <a:pPr marL="342900" indent="-342900">
              <a:buFont typeface="Arial"/>
              <a:buChar char="•"/>
            </a:pPr>
            <a:r>
              <a:rPr lang="pl-PL" sz="3200" dirty="0">
                <a:solidFill>
                  <a:srgbClr val="000000"/>
                </a:solidFill>
                <a:latin typeface="Calibri" panose="020F0502020204030204" pitchFamily="34" charset="0"/>
                <a:ea typeface="+mn-lt"/>
                <a:cs typeface="+mn-lt"/>
              </a:rPr>
              <a:t>Introduction to cohesion and coupling.</a:t>
            </a:r>
          </a:p>
          <a:p>
            <a:pPr marL="342900" indent="-342900">
              <a:buFont typeface="Arial"/>
              <a:buChar char="•"/>
            </a:pPr>
            <a:r>
              <a:rPr lang="en-US" sz="3200" dirty="0">
                <a:solidFill>
                  <a:srgbClr val="000000"/>
                </a:solidFill>
                <a:latin typeface="Calibri" panose="020F0502020204030204" pitchFamily="34" charset="0"/>
                <a:ea typeface="+mn-lt"/>
                <a:cs typeface="+mn-lt"/>
              </a:rPr>
              <a:t>Exercises to use the knowledge you have just acquired</a:t>
            </a:r>
            <a:r>
              <a:rPr lang="pl-PL" sz="3200" dirty="0">
                <a:solidFill>
                  <a:srgbClr val="000000"/>
                </a:solidFill>
                <a:latin typeface="Calibri" panose="020F0502020204030204" pitchFamily="34" charset="0"/>
                <a:ea typeface="+mn-lt"/>
                <a:cs typeface="+mn-lt"/>
              </a:rPr>
              <a:t>.</a:t>
            </a:r>
          </a:p>
          <a:p>
            <a:pPr marL="342900" indent="-342900">
              <a:buFont typeface="Arial"/>
              <a:buChar char="•"/>
            </a:pPr>
            <a:r>
              <a:rPr lang="en-US" sz="3200" dirty="0">
                <a:solidFill>
                  <a:srgbClr val="000000"/>
                </a:solidFill>
                <a:latin typeface="Calibri" panose="020F0502020204030204" pitchFamily="34" charset="0"/>
                <a:ea typeface="+mn-lt"/>
                <a:cs typeface="+mn-lt"/>
              </a:rPr>
              <a:t>What is and how to measure cyclomatic complexity?</a:t>
            </a:r>
            <a:endParaRPr lang="pl-PL" sz="3200" dirty="0">
              <a:solidFill>
                <a:srgbClr val="000000"/>
              </a:solidFill>
              <a:latin typeface="Calibri" panose="020F0502020204030204" pitchFamily="34" charset="0"/>
              <a:ea typeface="+mn-lt"/>
              <a:cs typeface="+mn-lt"/>
            </a:endParaRPr>
          </a:p>
          <a:p>
            <a:pPr marL="342900" indent="-342900">
              <a:buFont typeface="Arial"/>
              <a:buChar char="•"/>
            </a:pPr>
            <a:r>
              <a:rPr lang="en-US" sz="3200" dirty="0">
                <a:ea typeface="+mn-lt"/>
                <a:cs typeface="+mn-lt"/>
              </a:rPr>
              <a:t>The hardest thing in</a:t>
            </a:r>
            <a:r>
              <a:rPr lang="pl-PL" sz="3200" dirty="0">
                <a:ea typeface="+mn-lt"/>
                <a:cs typeface="+mn-lt"/>
              </a:rPr>
              <a:t> </a:t>
            </a:r>
            <a:r>
              <a:rPr lang="en-US" sz="3200" dirty="0" err="1">
                <a:ea typeface="+mn-lt"/>
                <a:cs typeface="+mn-lt"/>
              </a:rPr>
              <a:t>progra</a:t>
            </a:r>
            <a:r>
              <a:rPr lang="pl-PL" sz="3200" dirty="0">
                <a:ea typeface="+mn-lt"/>
                <a:cs typeface="+mn-lt"/>
              </a:rPr>
              <a:t>m</a:t>
            </a:r>
            <a:r>
              <a:rPr lang="en-US" sz="3200" dirty="0" err="1">
                <a:ea typeface="+mn-lt"/>
                <a:cs typeface="+mn-lt"/>
              </a:rPr>
              <a:t>ming</a:t>
            </a:r>
            <a:r>
              <a:rPr lang="en-US" sz="3200" dirty="0">
                <a:ea typeface="+mn-lt"/>
                <a:cs typeface="+mn-lt"/>
              </a:rPr>
              <a:t> is...</a:t>
            </a:r>
            <a:endParaRPr lang="pl-PL" sz="3200" dirty="0">
              <a:solidFill>
                <a:srgbClr val="000000"/>
              </a:solidFill>
              <a:latin typeface="Calibri" panose="020F0502020204030204" pitchFamily="34" charset="0"/>
              <a:ea typeface="+mn-lt"/>
              <a:cs typeface="+mn-lt"/>
            </a:endParaRPr>
          </a:p>
          <a:p>
            <a:pPr marL="342900" indent="-342900">
              <a:buFont typeface="Arial"/>
              <a:buChar char="•"/>
            </a:pPr>
            <a:r>
              <a:rPr lang="en-US" sz="3200" dirty="0">
                <a:solidFill>
                  <a:srgbClr val="000000"/>
                </a:solidFill>
                <a:latin typeface="Calibri" panose="020F0502020204030204" pitchFamily="34" charset="0"/>
                <a:ea typeface="+mn-lt"/>
                <a:cs typeface="+mn-lt"/>
              </a:rPr>
              <a:t>Exercises to use the </a:t>
            </a:r>
            <a:r>
              <a:rPr lang="pl-PL" sz="3200" dirty="0">
                <a:solidFill>
                  <a:srgbClr val="000000"/>
                </a:solidFill>
                <a:latin typeface="Calibri" panose="020F0502020204030204" pitchFamily="34" charset="0"/>
                <a:ea typeface="+mn-lt"/>
                <a:cs typeface="+mn-lt"/>
              </a:rPr>
              <a:t>cyclomatic complexity.</a:t>
            </a:r>
          </a:p>
          <a:p>
            <a:pPr marL="342900" indent="-342900">
              <a:buFont typeface="Arial"/>
              <a:buChar char="•"/>
            </a:pPr>
            <a:r>
              <a:rPr lang="pl-PL" sz="3200" dirty="0">
                <a:solidFill>
                  <a:srgbClr val="000000"/>
                </a:solidFill>
                <a:latin typeface="Calibri" panose="020F0502020204030204" pitchFamily="34" charset="0"/>
                <a:ea typeface="+mn-lt"/>
                <a:cs typeface="+mn-lt"/>
              </a:rPr>
              <a:t>When make the refactor of the current code?</a:t>
            </a:r>
          </a:p>
          <a:p>
            <a:pPr marL="342900" indent="-342900">
              <a:buFont typeface="Arial"/>
              <a:buChar char="•"/>
            </a:pPr>
            <a:r>
              <a:rPr lang="en-US" sz="3200" dirty="0">
                <a:solidFill>
                  <a:srgbClr val="000000"/>
                </a:solidFill>
                <a:latin typeface="Calibri" panose="020F0502020204030204" pitchFamily="34" charset="0"/>
                <a:ea typeface="+mn-lt"/>
                <a:cs typeface="+mn-lt"/>
              </a:rPr>
              <a:t>Practice session on how to deal with new business </a:t>
            </a:r>
            <a:r>
              <a:rPr lang="en-US" sz="3200" dirty="0" err="1">
                <a:solidFill>
                  <a:srgbClr val="000000"/>
                </a:solidFill>
                <a:latin typeface="Calibri" panose="020F0502020204030204" pitchFamily="34" charset="0"/>
                <a:ea typeface="+mn-lt"/>
                <a:cs typeface="+mn-lt"/>
              </a:rPr>
              <a:t>requiremen</a:t>
            </a:r>
            <a:r>
              <a:rPr lang="pl-PL" sz="3200" dirty="0">
                <a:solidFill>
                  <a:srgbClr val="000000"/>
                </a:solidFill>
                <a:latin typeface="Calibri" panose="020F0502020204030204" pitchFamily="34" charset="0"/>
                <a:ea typeface="+mn-lt"/>
                <a:cs typeface="+mn-lt"/>
              </a:rPr>
              <a:t>t</a:t>
            </a:r>
            <a:r>
              <a:rPr lang="en-US" sz="3200" dirty="0">
                <a:solidFill>
                  <a:srgbClr val="000000"/>
                </a:solidFill>
                <a:latin typeface="Calibri" panose="020F0502020204030204" pitchFamily="34" charset="0"/>
                <a:ea typeface="+mn-lt"/>
                <a:cs typeface="+mn-lt"/>
              </a:rPr>
              <a:t>s.</a:t>
            </a:r>
            <a:endParaRPr lang="pl-PL" sz="3200" dirty="0">
              <a:solidFill>
                <a:srgbClr val="000000"/>
              </a:solidFill>
              <a:latin typeface="Calibri" panose="020F0502020204030204" pitchFamily="34" charset="0"/>
              <a:ea typeface="+mn-lt"/>
              <a:cs typeface="+mn-lt"/>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104771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design patterns</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30</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5B28F651-D60E-FC20-60D9-209528F20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333" y="2895751"/>
            <a:ext cx="5748738" cy="3490926"/>
          </a:xfrm>
          <a:prstGeom prst="rect">
            <a:avLst/>
          </a:prstGeom>
        </p:spPr>
      </p:pic>
      <p:sp>
        <p:nvSpPr>
          <p:cNvPr id="8" name="pole tekstowe 2">
            <a:extLst>
              <a:ext uri="{FF2B5EF4-FFF2-40B4-BE49-F238E27FC236}">
                <a16:creationId xmlns:a16="http://schemas.microsoft.com/office/drawing/2014/main" id="{951A65A7-A930-73FC-9F7E-56D32C9304CE}"/>
              </a:ext>
            </a:extLst>
          </p:cNvPr>
          <p:cNvSpPr txBox="1"/>
          <p:nvPr/>
        </p:nvSpPr>
        <p:spPr>
          <a:xfrm>
            <a:off x="302118" y="1869682"/>
            <a:ext cx="69520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b="1" dirty="0"/>
              <a:t>Decorator</a:t>
            </a:r>
            <a:r>
              <a:rPr lang="en-US" dirty="0"/>
              <a:t> is a structural design pattern that lets you attach new behaviors to objects by placing these objects inside special wrapper objects that contain the behaviors</a:t>
            </a:r>
          </a:p>
        </p:txBody>
      </p:sp>
      <p:sp>
        <p:nvSpPr>
          <p:cNvPr id="10" name="pole tekstowe 2">
            <a:extLst>
              <a:ext uri="{FF2B5EF4-FFF2-40B4-BE49-F238E27FC236}">
                <a16:creationId xmlns:a16="http://schemas.microsoft.com/office/drawing/2014/main" id="{02228EF7-27E9-D91C-D50A-9020444F8920}"/>
              </a:ext>
            </a:extLst>
          </p:cNvPr>
          <p:cNvSpPr txBox="1"/>
          <p:nvPr/>
        </p:nvSpPr>
        <p:spPr>
          <a:xfrm>
            <a:off x="302118" y="2844548"/>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extension has its own responsibility</a:t>
            </a:r>
            <a:endParaRPr lang="en-US" dirty="0"/>
          </a:p>
        </p:txBody>
      </p:sp>
      <p:sp>
        <p:nvSpPr>
          <p:cNvPr id="11" name="pole tekstowe 2">
            <a:extLst>
              <a:ext uri="{FF2B5EF4-FFF2-40B4-BE49-F238E27FC236}">
                <a16:creationId xmlns:a16="http://schemas.microsoft.com/office/drawing/2014/main" id="{37000C04-91B8-3064-2D3E-20AD7EDFE99D}"/>
              </a:ext>
            </a:extLst>
          </p:cNvPr>
          <p:cNvSpPr txBox="1"/>
          <p:nvPr/>
        </p:nvSpPr>
        <p:spPr>
          <a:xfrm>
            <a:off x="302118" y="3318208"/>
            <a:ext cx="72352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Decorator pattern </a:t>
            </a:r>
          </a:p>
          <a:p>
            <a:pPr fontAlgn="base"/>
            <a:r>
              <a:rPr lang="pl-PL" b="1" dirty="0"/>
              <a:t>follow the SRP rule</a:t>
            </a:r>
            <a:endParaRPr lang="en-US" b="1" dirty="0"/>
          </a:p>
        </p:txBody>
      </p:sp>
    </p:spTree>
    <p:extLst>
      <p:ext uri="{BB962C8B-B14F-4D97-AF65-F5344CB8AC3E}">
        <p14:creationId xmlns:p14="http://schemas.microsoft.com/office/powerpoint/2010/main" val="258281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26" presetClass="emph" presetSubtype="0" repeatCount="2000" fill="hold" grpId="0" nodeType="withEffect">
                                  <p:stCondLst>
                                    <p:cond delay="0"/>
                                  </p:stCondLst>
                                  <p:childTnLst>
                                    <p:animEffect transition="out" filter="fade">
                                      <p:cBhvr>
                                        <p:cTn id="26" dur="2000" tmFilter="0, 0; .2, .5; .8, .5; 1, 0"/>
                                        <p:tgtEl>
                                          <p:spTgt spid="11">
                                            <p:txEl>
                                              <p:pRg st="0" end="0"/>
                                            </p:txEl>
                                          </p:spTgt>
                                        </p:tgtEl>
                                      </p:cBhvr>
                                    </p:animEffect>
                                    <p:animScale>
                                      <p:cBhvr>
                                        <p:cTn id="27" dur="1000" autoRev="1" fill="hold"/>
                                        <p:tgtEl>
                                          <p:spTgt spid="11">
                                            <p:txEl>
                                              <p:pRg st="0" end="0"/>
                                            </p:txEl>
                                          </p:spTgt>
                                        </p:tgtEl>
                                      </p:cBhvr>
                                      <p:by x="105000" y="105000"/>
                                    </p:animScale>
                                  </p:childTnLst>
                                </p:cTn>
                              </p:par>
                              <p:par>
                                <p:cTn id="28" presetID="26" presetClass="emph" presetSubtype="0" repeatCount="2000" fill="hold" grpId="0" nodeType="withEffect">
                                  <p:stCondLst>
                                    <p:cond delay="0"/>
                                  </p:stCondLst>
                                  <p:childTnLst>
                                    <p:animEffect transition="out" filter="fade">
                                      <p:cBhvr>
                                        <p:cTn id="29" dur="2000" tmFilter="0, 0; .2, .5; .8, .5; 1, 0"/>
                                        <p:tgtEl>
                                          <p:spTgt spid="11">
                                            <p:txEl>
                                              <p:pRg st="1" end="1"/>
                                            </p:txEl>
                                          </p:spTgt>
                                        </p:tgtEl>
                                      </p:cBhvr>
                                    </p:animEffect>
                                    <p:animScale>
                                      <p:cBhvr>
                                        <p:cTn id="30" dur="1000" autoRev="1" fill="hold"/>
                                        <p:tgtEl>
                                          <p:spTgt spid="11">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modules/comonents or bounded context from DDD</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31</a:t>
            </a:fld>
            <a:endParaRPr lang="en-US" dirty="0"/>
          </a:p>
        </p:txBody>
      </p:sp>
      <p:pic>
        <p:nvPicPr>
          <p:cNvPr id="1026" name="Picture 2" descr="Bounded Contexts example">
            <a:extLst>
              <a:ext uri="{FF2B5EF4-FFF2-40B4-BE49-F238E27FC236}">
                <a16:creationId xmlns:a16="http://schemas.microsoft.com/office/drawing/2014/main" id="{61C087EF-A59F-C683-2246-132E117D0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479624"/>
            <a:ext cx="7010398" cy="3473250"/>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2">
            <a:extLst>
              <a:ext uri="{FF2B5EF4-FFF2-40B4-BE49-F238E27FC236}">
                <a16:creationId xmlns:a16="http://schemas.microsoft.com/office/drawing/2014/main" id="{31E03869-B058-673C-91BA-6E46CDAB07A6}"/>
              </a:ext>
            </a:extLst>
          </p:cNvPr>
          <p:cNvSpPr txBox="1"/>
          <p:nvPr/>
        </p:nvSpPr>
        <p:spPr>
          <a:xfrm>
            <a:off x="312821" y="1940600"/>
            <a:ext cx="5406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modules/components has its own responsibility</a:t>
            </a:r>
            <a:endParaRPr lang="en-US" dirty="0"/>
          </a:p>
        </p:txBody>
      </p:sp>
      <p:sp>
        <p:nvSpPr>
          <p:cNvPr id="10" name="pole tekstowe 2">
            <a:extLst>
              <a:ext uri="{FF2B5EF4-FFF2-40B4-BE49-F238E27FC236}">
                <a16:creationId xmlns:a16="http://schemas.microsoft.com/office/drawing/2014/main" id="{47E29773-E9A7-A66A-1483-EBA319ADDB26}"/>
              </a:ext>
            </a:extLst>
          </p:cNvPr>
          <p:cNvSpPr txBox="1"/>
          <p:nvPr/>
        </p:nvSpPr>
        <p:spPr>
          <a:xfrm>
            <a:off x="312821" y="2478187"/>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bounded context follow the SRP rule</a:t>
            </a:r>
            <a:endParaRPr lang="en-US" b="1" dirty="0"/>
          </a:p>
        </p:txBody>
      </p:sp>
    </p:spTree>
    <p:extLst>
      <p:ext uri="{BB962C8B-B14F-4D97-AF65-F5344CB8AC3E}">
        <p14:creationId xmlns:p14="http://schemas.microsoft.com/office/powerpoint/2010/main" val="4787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26" presetClass="emph" presetSubtype="0" repeatCount="2000" fill="hold" grpId="0" nodeType="withEffect">
                                  <p:stCondLst>
                                    <p:cond delay="0"/>
                                  </p:stCondLst>
                                  <p:childTnLst>
                                    <p:animEffect transition="out" filter="fade">
                                      <p:cBhvr>
                                        <p:cTn id="12" dur="2000" tmFilter="0, 0; .2, .5; .8, .5; 1, 0"/>
                                        <p:tgtEl>
                                          <p:spTgt spid="10">
                                            <p:txEl>
                                              <p:pRg st="0" end="0"/>
                                            </p:txEl>
                                          </p:spTgt>
                                        </p:tgtEl>
                                      </p:cBhvr>
                                    </p:animEffect>
                                    <p:animScale>
                                      <p:cBhvr>
                                        <p:cTn id="13" dur="1000" autoRev="1" fill="hold"/>
                                        <p:tgtEl>
                                          <p:spTgt spid="10">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86413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vs enterprise architecture</a:t>
            </a:r>
            <a:r>
              <a:rPr lang="en-US" sz="2000" dirty="0">
                <a:solidFill>
                  <a:srgbClr val="E30513"/>
                </a:solidFill>
                <a:latin typeface="Ubuntu"/>
              </a:rPr>
              <a:t>?</a:t>
            </a:r>
            <a:endParaRPr lang="pl-PL" sz="2000" dirty="0">
              <a:solidFill>
                <a:srgbClr val="E30513"/>
              </a:solidFill>
              <a:latin typeface="Ubuntu"/>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32</a:t>
            </a:fld>
            <a:endParaRPr lang="en-US" dirty="0"/>
          </a:p>
        </p:txBody>
      </p:sp>
      <p:pic>
        <p:nvPicPr>
          <p:cNvPr id="10" name="Picture 9" descr="A screenshot of a computer screen&#10;&#10;Description automatically generated">
            <a:extLst>
              <a:ext uri="{FF2B5EF4-FFF2-40B4-BE49-F238E27FC236}">
                <a16:creationId xmlns:a16="http://schemas.microsoft.com/office/drawing/2014/main" id="{08ED9438-BB0C-B806-9DA9-997CBCC47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634" y="2952167"/>
            <a:ext cx="5994730" cy="3769308"/>
          </a:xfrm>
          <a:prstGeom prst="rect">
            <a:avLst/>
          </a:prstGeom>
        </p:spPr>
      </p:pic>
      <p:sp>
        <p:nvSpPr>
          <p:cNvPr id="11" name="pole tekstowe 2">
            <a:extLst>
              <a:ext uri="{FF2B5EF4-FFF2-40B4-BE49-F238E27FC236}">
                <a16:creationId xmlns:a16="http://schemas.microsoft.com/office/drawing/2014/main" id="{2F495621-4392-8F0D-23BE-C9B3484E2574}"/>
              </a:ext>
            </a:extLst>
          </p:cNvPr>
          <p:cNvSpPr txBox="1"/>
          <p:nvPr/>
        </p:nvSpPr>
        <p:spPr>
          <a:xfrm>
            <a:off x="312821" y="2024344"/>
            <a:ext cx="5406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Each system has its own responsibility</a:t>
            </a:r>
            <a:endParaRPr lang="en-US" dirty="0"/>
          </a:p>
        </p:txBody>
      </p:sp>
      <p:sp>
        <p:nvSpPr>
          <p:cNvPr id="12" name="pole tekstowe 2">
            <a:extLst>
              <a:ext uri="{FF2B5EF4-FFF2-40B4-BE49-F238E27FC236}">
                <a16:creationId xmlns:a16="http://schemas.microsoft.com/office/drawing/2014/main" id="{BC9D1DE7-1F09-B10E-3B55-4870AE85644D}"/>
              </a:ext>
            </a:extLst>
          </p:cNvPr>
          <p:cNvSpPr txBox="1"/>
          <p:nvPr/>
        </p:nvSpPr>
        <p:spPr>
          <a:xfrm>
            <a:off x="312821" y="2561931"/>
            <a:ext cx="7235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pl-PL" dirty="0"/>
              <a:t>It means that </a:t>
            </a:r>
            <a:r>
              <a:rPr lang="pl-PL" b="1" dirty="0"/>
              <a:t>enterprise architecture follow the SRP rule</a:t>
            </a:r>
            <a:endParaRPr lang="en-US" b="1" dirty="0"/>
          </a:p>
        </p:txBody>
      </p:sp>
    </p:spTree>
    <p:extLst>
      <p:ext uri="{BB962C8B-B14F-4D97-AF65-F5344CB8AC3E}">
        <p14:creationId xmlns:p14="http://schemas.microsoft.com/office/powerpoint/2010/main" val="225763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26" presetClass="emph" presetSubtype="0" repeatCount="2000" fill="hold" grpId="0" nodeType="withEffect">
                                  <p:stCondLst>
                                    <p:cond delay="0"/>
                                  </p:stCondLst>
                                  <p:childTnLst>
                                    <p:animEffect transition="out" filter="fade">
                                      <p:cBhvr>
                                        <p:cTn id="12" dur="2000" tmFilter="0, 0; .2, .5; .8, .5; 1, 0"/>
                                        <p:tgtEl>
                                          <p:spTgt spid="12">
                                            <p:txEl>
                                              <p:pRg st="0" end="0"/>
                                            </p:txEl>
                                          </p:spTgt>
                                        </p:tgtEl>
                                      </p:cBhvr>
                                    </p:animEffect>
                                    <p:animScale>
                                      <p:cBhvr>
                                        <p:cTn id="13" dur="1000" autoRev="1" fill="hold"/>
                                        <p:tgtEl>
                                          <p:spTgt spid="1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33</a:t>
            </a:fld>
            <a:endParaRPr lang="en-US" dirty="0"/>
          </a:p>
        </p:txBody>
      </p:sp>
      <p:sp>
        <p:nvSpPr>
          <p:cNvPr id="3" name="pole tekstowe 2">
            <a:extLst>
              <a:ext uri="{FF2B5EF4-FFF2-40B4-BE49-F238E27FC236}">
                <a16:creationId xmlns:a16="http://schemas.microsoft.com/office/drawing/2014/main" id="{088EBE35-EB55-EF2C-AF6F-A2A2DEE4340E}"/>
              </a:ext>
            </a:extLst>
          </p:cNvPr>
          <p:cNvSpPr txBox="1"/>
          <p:nvPr/>
        </p:nvSpPr>
        <p:spPr>
          <a:xfrm>
            <a:off x="421106" y="2527777"/>
            <a:ext cx="1134978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base"/>
            <a:r>
              <a:rPr lang="pl-PL" sz="8000" dirty="0">
                <a:solidFill>
                  <a:srgbClr val="E30513"/>
                </a:solidFill>
              </a:rPr>
              <a:t>QA</a:t>
            </a:r>
            <a:endParaRPr lang="en-US" sz="8000" dirty="0">
              <a:solidFill>
                <a:srgbClr val="E30513"/>
              </a:solidFill>
            </a:endParaRPr>
          </a:p>
        </p:txBody>
      </p:sp>
      <p:sp>
        <p:nvSpPr>
          <p:cNvPr id="10" name="TextBox 9">
            <a:extLst>
              <a:ext uri="{FF2B5EF4-FFF2-40B4-BE49-F238E27FC236}">
                <a16:creationId xmlns:a16="http://schemas.microsoft.com/office/drawing/2014/main" id="{897E66DC-7754-CB28-23D4-7DD80162841F}"/>
              </a:ext>
            </a:extLst>
          </p:cNvPr>
          <p:cNvSpPr txBox="1"/>
          <p:nvPr/>
        </p:nvSpPr>
        <p:spPr>
          <a:xfrm>
            <a:off x="421106" y="6323431"/>
            <a:ext cx="4773614" cy="369332"/>
          </a:xfrm>
          <a:prstGeom prst="rect">
            <a:avLst/>
          </a:prstGeom>
          <a:noFill/>
        </p:spPr>
        <p:txBody>
          <a:bodyPr wrap="none" rtlCol="0">
            <a:spAutoFit/>
          </a:bodyPr>
          <a:lstStyle/>
          <a:p>
            <a:r>
              <a:rPr lang="pl-PL" dirty="0"/>
              <a:t>Feedback: </a:t>
            </a:r>
            <a:r>
              <a:rPr lang="pl-PL" dirty="0">
                <a:hlinkClick r:id="rId4"/>
              </a:rPr>
              <a:t>https://forms.gle/4Cghoe4cZyj5b1219</a:t>
            </a:r>
            <a:endParaRPr lang="pl-PL" dirty="0"/>
          </a:p>
        </p:txBody>
      </p:sp>
      <p:pic>
        <p:nvPicPr>
          <p:cNvPr id="12" name="Picture 11" descr="A qr code with black squares&#10;&#10;Description automatically generated">
            <a:extLst>
              <a:ext uri="{FF2B5EF4-FFF2-40B4-BE49-F238E27FC236}">
                <a16:creationId xmlns:a16="http://schemas.microsoft.com/office/drawing/2014/main" id="{3616D24C-83C5-2661-3A84-C20EB183E3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5720" y="4684190"/>
            <a:ext cx="1787460" cy="1787460"/>
          </a:xfrm>
          <a:prstGeom prst="rect">
            <a:avLst/>
          </a:prstGeom>
        </p:spPr>
      </p:pic>
    </p:spTree>
    <p:extLst>
      <p:ext uri="{BB962C8B-B14F-4D97-AF65-F5344CB8AC3E}">
        <p14:creationId xmlns:p14="http://schemas.microsoft.com/office/powerpoint/2010/main" val="242344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What is a SOLID?</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software engineering, SOLID is a mnemonic acronym for five design principles intended to make object-oriented designs more understandable, flexible, and maintainable</a:t>
            </a:r>
            <a:endParaRPr lang="pl-PL" dirty="0"/>
          </a:p>
          <a:p>
            <a:endParaRPr lang="pl-PL" dirty="0"/>
          </a:p>
          <a:p>
            <a:pPr marL="285750" indent="-285750">
              <a:buFont typeface="Arial" panose="020B0604020202020204" pitchFamily="34" charset="0"/>
              <a:buChar char="•"/>
            </a:pPr>
            <a:r>
              <a:rPr lang="en-US" dirty="0"/>
              <a:t>The </a:t>
            </a:r>
            <a:r>
              <a:rPr lang="en-US" b="1" dirty="0"/>
              <a:t>S</a:t>
            </a:r>
            <a:r>
              <a:rPr lang="en-US" dirty="0"/>
              <a:t>ingle-responsibility principle: </a:t>
            </a:r>
            <a:r>
              <a:rPr lang="en-US" i="1" dirty="0"/>
              <a:t>There should never be more than one reason for a class to change. In other words, every class should have only one responsibility.</a:t>
            </a:r>
            <a:endParaRPr lang="pl-PL" i="1" dirty="0"/>
          </a:p>
          <a:p>
            <a:endParaRPr lang="en-US" i="1" dirty="0"/>
          </a:p>
          <a:p>
            <a:pPr marL="285750" indent="-285750">
              <a:buFont typeface="Arial" panose="020B0604020202020204" pitchFamily="34" charset="0"/>
              <a:buChar char="•"/>
            </a:pPr>
            <a:r>
              <a:rPr lang="en-US" dirty="0"/>
              <a:t>The </a:t>
            </a:r>
            <a:r>
              <a:rPr lang="en-US" b="1" dirty="0"/>
              <a:t>O</a:t>
            </a:r>
            <a:r>
              <a:rPr lang="en-US" dirty="0"/>
              <a:t>pen–closed principle: </a:t>
            </a:r>
            <a:r>
              <a:rPr lang="en-US" i="1" dirty="0"/>
              <a:t>Software entities ... should be open for extension, but closed for modification.</a:t>
            </a:r>
            <a:endParaRPr lang="pl-PL" i="1" dirty="0"/>
          </a:p>
          <a:p>
            <a:endParaRPr lang="en-US" i="1" dirty="0"/>
          </a:p>
          <a:p>
            <a:pPr marL="285750" indent="-285750">
              <a:buFont typeface="Arial" panose="020B0604020202020204" pitchFamily="34" charset="0"/>
              <a:buChar char="•"/>
            </a:pPr>
            <a:r>
              <a:rPr lang="en-US" dirty="0"/>
              <a:t>The </a:t>
            </a:r>
            <a:r>
              <a:rPr lang="en-US" b="1" dirty="0" err="1"/>
              <a:t>L</a:t>
            </a:r>
            <a:r>
              <a:rPr lang="en-US" dirty="0" err="1"/>
              <a:t>iskov</a:t>
            </a:r>
            <a:r>
              <a:rPr lang="en-US" dirty="0"/>
              <a:t> substitution principle: </a:t>
            </a:r>
            <a:r>
              <a:rPr lang="en-US" i="1" dirty="0"/>
              <a:t>Functions that use pointers or references to base classes must be able to use objects of derived classes without knowing it.</a:t>
            </a:r>
            <a:endParaRPr lang="pl-PL" i="1" dirty="0"/>
          </a:p>
          <a:p>
            <a:endParaRPr lang="en-US" i="1" dirty="0"/>
          </a:p>
          <a:p>
            <a:pPr marL="285750" indent="-285750">
              <a:buFont typeface="Arial" panose="020B0604020202020204" pitchFamily="34" charset="0"/>
              <a:buChar char="•"/>
            </a:pPr>
            <a:r>
              <a:rPr lang="en-US" dirty="0"/>
              <a:t>The </a:t>
            </a:r>
            <a:r>
              <a:rPr lang="en-US" b="1" dirty="0"/>
              <a:t>I</a:t>
            </a:r>
            <a:r>
              <a:rPr lang="en-US" dirty="0"/>
              <a:t>nterface segregation principle: </a:t>
            </a:r>
            <a:r>
              <a:rPr lang="en-US" i="1" dirty="0"/>
              <a:t>Clients should not be forced to depend upon interfaces that they do not use.</a:t>
            </a:r>
            <a:endParaRPr lang="pl-PL" i="1" dirty="0"/>
          </a:p>
          <a:p>
            <a:endParaRPr lang="en-US" i="1" dirty="0"/>
          </a:p>
          <a:p>
            <a:pPr marL="285750" indent="-285750">
              <a:buFont typeface="Arial" panose="020B0604020202020204" pitchFamily="34" charset="0"/>
              <a:buChar char="•"/>
            </a:pPr>
            <a:r>
              <a:rPr lang="en-US" dirty="0"/>
              <a:t>The </a:t>
            </a:r>
            <a:r>
              <a:rPr lang="en-US" b="1" dirty="0"/>
              <a:t>D</a:t>
            </a:r>
            <a:r>
              <a:rPr lang="en-US" dirty="0"/>
              <a:t>ependency inversion principle: </a:t>
            </a:r>
            <a:r>
              <a:rPr lang="en-US" i="1" dirty="0"/>
              <a:t>Depend upon abstractions, [not] concretions.</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67741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SRP – Single responsibility principle</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single-responsibility principle (SRP) is a computer programming principle that states that A module should be responsible to one, and only one, actor. The term actor refers to a group (consisting of one or more stakeholders or users) requiring a module change.</a:t>
            </a:r>
          </a:p>
          <a:p>
            <a:endParaRPr lang="en-US" dirty="0"/>
          </a:p>
          <a:p>
            <a:r>
              <a:rPr lang="en-US" dirty="0"/>
              <a:t>In other words, each class should have one reason to change.</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5</a:t>
            </a:fld>
            <a:endParaRPr lang="en-US"/>
          </a:p>
        </p:txBody>
      </p:sp>
      <p:pic>
        <p:nvPicPr>
          <p:cNvPr id="1026" name="Picture 2" descr="Deep Dive into Single Responsibility Principle">
            <a:extLst>
              <a:ext uri="{FF2B5EF4-FFF2-40B4-BE49-F238E27FC236}">
                <a16:creationId xmlns:a16="http://schemas.microsoft.com/office/drawing/2014/main" id="{852D7DB3-638E-D0E4-409A-28F9EE4C4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09" y="3563468"/>
            <a:ext cx="5865091" cy="329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0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Introduction to cohesion and coupling</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Coupling and Cohesion are two key concepts in software engineering that are used to measure the quality of a software system’s design.</a:t>
            </a:r>
            <a:endParaRPr lang="pl-PL" dirty="0"/>
          </a:p>
          <a:p>
            <a:pPr fontAlgn="base"/>
            <a:endParaRPr lang="en-US" dirty="0"/>
          </a:p>
          <a:p>
            <a:pPr fontAlgn="base"/>
            <a:r>
              <a:rPr lang="en-US" b="1" dirty="0"/>
              <a:t>Coupling</a:t>
            </a:r>
            <a:r>
              <a:rPr lang="en-US" dirty="0"/>
              <a:t> refers to the degree of interdependence between software modules. High coupling means that modules are closely connected and changes in one module may affect other modules. Low coupling means that modules are independent and changes in one module have little impact on other modules.</a:t>
            </a:r>
            <a:endParaRPr lang="pl-PL" dirty="0"/>
          </a:p>
          <a:p>
            <a:pPr fontAlgn="base"/>
            <a:endParaRPr lang="en-US" dirty="0"/>
          </a:p>
          <a:p>
            <a:pPr fontAlgn="base"/>
            <a:r>
              <a:rPr lang="en-US" b="1" dirty="0"/>
              <a:t>Cohesion</a:t>
            </a:r>
            <a:r>
              <a:rPr lang="en-US" dirty="0"/>
              <a:t> refers to the degree to which elements within a module work together to fulfill a single, well-defined purpose. High cohesion means that elements are closely related and focused on a single purpose, while low cohesion means that elements are loosely related and serve multiple purposes.</a:t>
            </a:r>
            <a:endParaRPr lang="pl-PL" dirty="0"/>
          </a:p>
          <a:p>
            <a:pPr fontAlgn="base"/>
            <a:endParaRPr lang="pl-PL" dirty="0"/>
          </a:p>
          <a:p>
            <a:pPr fontAlgn="base"/>
            <a:endParaRPr lang="pl-PL" dirty="0"/>
          </a:p>
          <a:p>
            <a:pPr fontAlgn="base"/>
            <a:r>
              <a:rPr lang="pl-PL" dirty="0"/>
              <a:t>More details: </a:t>
            </a:r>
            <a:r>
              <a:rPr lang="pl-PL" dirty="0">
                <a:hlinkClick r:id="rId4"/>
              </a:rPr>
              <a:t>https://www.geeksforgeeks.org/software-engineering-coupling-and-cohesion/</a:t>
            </a:r>
            <a:endParaRPr lang="en-US" dirty="0"/>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147296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What cohesion has common with SRP?</a:t>
            </a:r>
          </a:p>
        </p:txBody>
      </p:sp>
      <p:sp>
        <p:nvSpPr>
          <p:cNvPr id="3" name="pole tekstowe 2">
            <a:extLst>
              <a:ext uri="{FF2B5EF4-FFF2-40B4-BE49-F238E27FC236}">
                <a16:creationId xmlns:a16="http://schemas.microsoft.com/office/drawing/2014/main" id="{B910DA94-B7DF-8A77-9752-BC1078ABAFBF}"/>
              </a:ext>
            </a:extLst>
          </p:cNvPr>
          <p:cNvSpPr txBox="1"/>
          <p:nvPr/>
        </p:nvSpPr>
        <p:spPr>
          <a:xfrm>
            <a:off x="401052" y="2056166"/>
            <a:ext cx="113497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If Cohesion is too low, the class should be split...</a:t>
            </a:r>
          </a:p>
          <a:p>
            <a:pPr fontAlgn="base"/>
            <a:endParaRPr lang="en-US" dirty="0"/>
          </a:p>
          <a:p>
            <a:pPr fontAlgn="base"/>
            <a:r>
              <a:rPr lang="en-US" dirty="0"/>
              <a:t>But can I easily see when cohesion is low?</a:t>
            </a:r>
          </a:p>
          <a:p>
            <a:pPr fontAlgn="base"/>
            <a:endParaRPr lang="en-US" dirty="0"/>
          </a:p>
          <a:p>
            <a:pPr fontAlgn="base"/>
            <a:r>
              <a:rPr lang="en-US" dirty="0"/>
              <a:t>When the number of public method</a:t>
            </a:r>
          </a:p>
          <a:p>
            <a:pPr fontAlgn="base"/>
            <a:r>
              <a:rPr lang="en-US" dirty="0"/>
              <a:t>is bigger the usage of property</a:t>
            </a:r>
            <a:endParaRPr lang="pl-PL"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endParaRPr lang="pl-PL" b="1" dirty="0"/>
          </a:p>
          <a:p>
            <a:pPr fontAlgn="base"/>
            <a:r>
              <a:rPr lang="pl-PL" dirty="0"/>
              <a:t>More information:</a:t>
            </a:r>
          </a:p>
          <a:p>
            <a:pPr fontAlgn="base"/>
            <a:r>
              <a:rPr lang="en-US" dirty="0">
                <a:hlinkClick r:id="rId4"/>
              </a:rPr>
              <a:t>https://hub.packtpub.com/microsoft-visual-studio-2010-improving-class-quality-cohesion/</a:t>
            </a:r>
            <a:endParaRPr lang="en-US" dirty="0"/>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7</a:t>
            </a:fld>
            <a:endParaRPr lang="en-US" dirty="0"/>
          </a:p>
        </p:txBody>
      </p:sp>
      <p:pic>
        <p:nvPicPr>
          <p:cNvPr id="10" name="Picture 9" descr="On left low cohesion (each property is used only in one public method) and on right high cohesion&#10;">
            <a:extLst>
              <a:ext uri="{FF2B5EF4-FFF2-40B4-BE49-F238E27FC236}">
                <a16:creationId xmlns:a16="http://schemas.microsoft.com/office/drawing/2014/main" id="{3F28D9FA-AC86-CF78-3E48-70A5AD94C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5617" y="2611959"/>
            <a:ext cx="7127276" cy="3731942"/>
          </a:xfrm>
          <a:prstGeom prst="rect">
            <a:avLst/>
          </a:prstGeom>
        </p:spPr>
      </p:pic>
    </p:spTree>
    <p:extLst>
      <p:ext uri="{BB962C8B-B14F-4D97-AF65-F5344CB8AC3E}">
        <p14:creationId xmlns:p14="http://schemas.microsoft.com/office/powerpoint/2010/main" val="1677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Exercise 1</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8</a:t>
            </a:fld>
            <a:endParaRPr lang="en-US"/>
          </a:p>
        </p:txBody>
      </p:sp>
      <p:sp>
        <p:nvSpPr>
          <p:cNvPr id="3" name="pole tekstowe 2">
            <a:extLst>
              <a:ext uri="{FF2B5EF4-FFF2-40B4-BE49-F238E27FC236}">
                <a16:creationId xmlns:a16="http://schemas.microsoft.com/office/drawing/2014/main" id="{179BB870-B752-2555-C7BE-457ACE3B0D96}"/>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Open the </a:t>
            </a:r>
            <a:r>
              <a:rPr lang="en-US" dirty="0" err="1"/>
              <a:t>Exerci</a:t>
            </a:r>
            <a:r>
              <a:rPr lang="pl-PL" dirty="0"/>
              <a:t>s</a:t>
            </a:r>
            <a:r>
              <a:rPr lang="en-US" dirty="0"/>
              <a:t>e1 project and rewrite program files to follow the SRP principle</a:t>
            </a:r>
          </a:p>
        </p:txBody>
      </p:sp>
    </p:spTree>
    <p:extLst>
      <p:ext uri="{BB962C8B-B14F-4D97-AF65-F5344CB8AC3E}">
        <p14:creationId xmlns:p14="http://schemas.microsoft.com/office/powerpoint/2010/main" val="313580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hemat blokowy: proces 4">
            <a:extLst>
              <a:ext uri="{FF2B5EF4-FFF2-40B4-BE49-F238E27FC236}">
                <a16:creationId xmlns:a16="http://schemas.microsoft.com/office/drawing/2014/main" id="{4346F0FA-0E02-86D2-9DA0-91B5F11908A7}"/>
              </a:ext>
            </a:extLst>
          </p:cNvPr>
          <p:cNvSpPr/>
          <p:nvPr/>
        </p:nvSpPr>
        <p:spPr>
          <a:xfrm flipV="1">
            <a:off x="0" y="-1"/>
            <a:ext cx="12191999" cy="56445"/>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Obraz 6">
            <a:extLst>
              <a:ext uri="{FF2B5EF4-FFF2-40B4-BE49-F238E27FC236}">
                <a16:creationId xmlns:a16="http://schemas.microsoft.com/office/drawing/2014/main" id="{EAE26ED4-CA11-8A37-6D78-764E7EFA5A73}"/>
              </a:ext>
            </a:extLst>
          </p:cNvPr>
          <p:cNvPicPr>
            <a:picLocks noChangeAspect="1"/>
          </p:cNvPicPr>
          <p:nvPr/>
        </p:nvPicPr>
        <p:blipFill>
          <a:blip r:embed="rId3"/>
          <a:stretch>
            <a:fillRect/>
          </a:stretch>
        </p:blipFill>
        <p:spPr>
          <a:xfrm>
            <a:off x="491066" y="399757"/>
            <a:ext cx="1473199" cy="414043"/>
          </a:xfrm>
          <a:prstGeom prst="rect">
            <a:avLst/>
          </a:prstGeom>
        </p:spPr>
      </p:pic>
      <p:sp>
        <p:nvSpPr>
          <p:cNvPr id="7" name="pole tekstowe 6">
            <a:extLst>
              <a:ext uri="{FF2B5EF4-FFF2-40B4-BE49-F238E27FC236}">
                <a16:creationId xmlns:a16="http://schemas.microsoft.com/office/drawing/2014/main" id="{54B63AB0-4093-1431-CB7F-608DFEA7EFC9}"/>
              </a:ext>
            </a:extLst>
          </p:cNvPr>
          <p:cNvSpPr txBox="1"/>
          <p:nvPr/>
        </p:nvSpPr>
        <p:spPr>
          <a:xfrm>
            <a:off x="10903180" y="319849"/>
            <a:ext cx="113453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sz="1300">
                <a:solidFill>
                  <a:srgbClr val="FF0000"/>
                </a:solidFill>
                <a:cs typeface="Calibri"/>
              </a:rPr>
              <a:t>macrix.eu</a:t>
            </a:r>
            <a:endParaRPr lang="pl-PL" sz="1300">
              <a:solidFill>
                <a:srgbClr val="FF0000"/>
              </a:solidFill>
            </a:endParaRPr>
          </a:p>
        </p:txBody>
      </p:sp>
      <p:cxnSp>
        <p:nvCxnSpPr>
          <p:cNvPr id="9" name="Łącznik prosty ze strzałką 8">
            <a:extLst>
              <a:ext uri="{FF2B5EF4-FFF2-40B4-BE49-F238E27FC236}">
                <a16:creationId xmlns:a16="http://schemas.microsoft.com/office/drawing/2014/main" id="{441755A5-1A7D-7E38-F932-03DE5D7928D0}"/>
              </a:ext>
            </a:extLst>
          </p:cNvPr>
          <p:cNvCxnSpPr/>
          <p:nvPr/>
        </p:nvCxnSpPr>
        <p:spPr>
          <a:xfrm>
            <a:off x="401052" y="1840833"/>
            <a:ext cx="4876799" cy="0"/>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8F3E05FD-A008-1300-24C8-96E652248AB4}"/>
              </a:ext>
            </a:extLst>
          </p:cNvPr>
          <p:cNvSpPr txBox="1"/>
          <p:nvPr/>
        </p:nvSpPr>
        <p:spPr>
          <a:xfrm>
            <a:off x="312821" y="1403683"/>
            <a:ext cx="49650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dirty="0">
                <a:solidFill>
                  <a:srgbClr val="E30513"/>
                </a:solidFill>
                <a:latin typeface="Ubuntu"/>
              </a:rPr>
              <a:t>Exercise 2</a:t>
            </a:r>
          </a:p>
        </p:txBody>
      </p:sp>
      <p:sp>
        <p:nvSpPr>
          <p:cNvPr id="4" name="Slide Number Placeholder 3">
            <a:extLst>
              <a:ext uri="{FF2B5EF4-FFF2-40B4-BE49-F238E27FC236}">
                <a16:creationId xmlns:a16="http://schemas.microsoft.com/office/drawing/2014/main" id="{63AD495B-514F-4282-3A21-D62C78512A04}"/>
              </a:ext>
            </a:extLst>
          </p:cNvPr>
          <p:cNvSpPr>
            <a:spLocks noGrp="1"/>
          </p:cNvSpPr>
          <p:nvPr>
            <p:ph type="sldNum" sz="quarter" idx="4294967295"/>
          </p:nvPr>
        </p:nvSpPr>
        <p:spPr>
          <a:xfrm>
            <a:off x="8610600" y="6356350"/>
            <a:ext cx="2743200" cy="365125"/>
          </a:xfrm>
        </p:spPr>
        <p:txBody>
          <a:bodyPr/>
          <a:lstStyle/>
          <a:p>
            <a:fld id="{48F63A3B-78C7-47BE-AE5E-E10140E04643}" type="slidenum">
              <a:rPr lang="en-US" smtClean="0"/>
              <a:t>9</a:t>
            </a:fld>
            <a:endParaRPr lang="en-US"/>
          </a:p>
        </p:txBody>
      </p:sp>
      <p:sp>
        <p:nvSpPr>
          <p:cNvPr id="3" name="pole tekstowe 2">
            <a:extLst>
              <a:ext uri="{FF2B5EF4-FFF2-40B4-BE49-F238E27FC236}">
                <a16:creationId xmlns:a16="http://schemas.microsoft.com/office/drawing/2014/main" id="{179BB870-B752-2555-C7BE-457ACE3B0D96}"/>
              </a:ext>
            </a:extLst>
          </p:cNvPr>
          <p:cNvSpPr txBox="1"/>
          <p:nvPr/>
        </p:nvSpPr>
        <p:spPr>
          <a:xfrm>
            <a:off x="401052" y="2056166"/>
            <a:ext cx="113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base"/>
            <a:r>
              <a:rPr lang="en-US" dirty="0"/>
              <a:t>Open the </a:t>
            </a:r>
            <a:r>
              <a:rPr lang="en-US" dirty="0" err="1"/>
              <a:t>Exerci</a:t>
            </a:r>
            <a:r>
              <a:rPr lang="pl-PL" dirty="0"/>
              <a:t>s</a:t>
            </a:r>
            <a:r>
              <a:rPr lang="en-US" dirty="0"/>
              <a:t>e</a:t>
            </a:r>
            <a:r>
              <a:rPr lang="pl-PL" dirty="0"/>
              <a:t>2</a:t>
            </a:r>
            <a:r>
              <a:rPr lang="en-US" dirty="0"/>
              <a:t> project and rewrite program files to follow the SRP principle</a:t>
            </a:r>
          </a:p>
        </p:txBody>
      </p:sp>
    </p:spTree>
    <p:extLst>
      <p:ext uri="{BB962C8B-B14F-4D97-AF65-F5344CB8AC3E}">
        <p14:creationId xmlns:p14="http://schemas.microsoft.com/office/powerpoint/2010/main" val="23553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08A0D08D777E84495B5B8E0DAD75FF1" ma:contentTypeVersion="13" ma:contentTypeDescription="Utwórz nowy dokument." ma:contentTypeScope="" ma:versionID="554556d69d7ed51e8edb144d5c740064">
  <xsd:schema xmlns:xsd="http://www.w3.org/2001/XMLSchema" xmlns:xs="http://www.w3.org/2001/XMLSchema" xmlns:p="http://schemas.microsoft.com/office/2006/metadata/properties" xmlns:ns3="e3c0541f-b82a-4929-b0f5-ec25a73fce92" xmlns:ns4="25a1d2f3-55ea-4803-a30e-67f16556cba0" targetNamespace="http://schemas.microsoft.com/office/2006/metadata/properties" ma:root="true" ma:fieldsID="54cc2798bae68bbd077ae73530b68d03" ns3:_="" ns4:_="">
    <xsd:import namespace="e3c0541f-b82a-4929-b0f5-ec25a73fce92"/>
    <xsd:import namespace="25a1d2f3-55ea-4803-a30e-67f16556cba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0541f-b82a-4929-b0f5-ec25a73fce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a1d2f3-55ea-4803-a30e-67f16556cba0" elementFormDefault="qualified">
    <xsd:import namespace="http://schemas.microsoft.com/office/2006/documentManagement/types"/>
    <xsd:import namespace="http://schemas.microsoft.com/office/infopath/2007/PartnerControls"/>
    <xsd:element name="SharedWithUsers" ma:index="11"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Udostępnione dla — szczegóły" ma:internalName="SharedWithDetails" ma:readOnly="true">
      <xsd:simpleType>
        <xsd:restriction base="dms:Note">
          <xsd:maxLength value="255"/>
        </xsd:restriction>
      </xsd:simpleType>
    </xsd:element>
    <xsd:element name="SharingHintHash" ma:index="13"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3c0541f-b82a-4929-b0f5-ec25a73fce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131161-9A55-43F8-BE90-9D82E56924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0541f-b82a-4929-b0f5-ec25a73fce92"/>
    <ds:schemaRef ds:uri="25a1d2f3-55ea-4803-a30e-67f16556c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D42AD5-1720-4471-83A4-3C1A69F57713}">
  <ds:schemaRefs>
    <ds:schemaRef ds:uri="http://purl.org/dc/terms/"/>
    <ds:schemaRef ds:uri="http://schemas.openxmlformats.org/package/2006/metadata/core-properties"/>
    <ds:schemaRef ds:uri="25a1d2f3-55ea-4803-a30e-67f16556cba0"/>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e3c0541f-b82a-4929-b0f5-ec25a73fce92"/>
    <ds:schemaRef ds:uri="http://www.w3.org/XML/1998/namespace"/>
  </ds:schemaRefs>
</ds:datastoreItem>
</file>

<file path=customXml/itemProps3.xml><?xml version="1.0" encoding="utf-8"?>
<ds:datastoreItem xmlns:ds="http://schemas.openxmlformats.org/officeDocument/2006/customXml" ds:itemID="{830B501F-04AF-44E9-8587-2812589CF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11097</TotalTime>
  <Words>2169</Words>
  <Application>Microsoft Office PowerPoint</Application>
  <PresentationFormat>Widescreen</PresentationFormat>
  <Paragraphs>323</Paragraphs>
  <Slides>33</Slides>
  <Notes>33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Google Sans</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Tomasz Dzidek</dc:creator>
  <cp:lastModifiedBy>Tomasz Dzidek</cp:lastModifiedBy>
  <cp:revision>6</cp:revision>
  <dcterms:created xsi:type="dcterms:W3CDTF">2023-01-25T11:59:11Z</dcterms:created>
  <dcterms:modified xsi:type="dcterms:W3CDTF">2023-11-07T18:46:22Z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0x010100108A0D08D777E84495B5B8E0DAD75FF1</vt:lpwstr>
  </property>
</Properties>
</file>