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4" r:id="rId6"/>
    <p:sldId id="273" r:id="rId7"/>
    <p:sldId id="262" r:id="rId8"/>
    <p:sldId id="258" r:id="rId9"/>
    <p:sldId id="270" r:id="rId10"/>
    <p:sldId id="271" r:id="rId11"/>
    <p:sldId id="259" r:id="rId12"/>
    <p:sldId id="274" r:id="rId13"/>
    <p:sldId id="275" r:id="rId14"/>
    <p:sldId id="276" r:id="rId15"/>
    <p:sldId id="277" r:id="rId16"/>
    <p:sldId id="272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9DFE-873F-4539-874D-4C507C5FEC82}" type="datetimeFigureOut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7324-941F-4C3C-800F-5BC064EDF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9DFE-873F-4539-874D-4C507C5FEC82}" type="datetimeFigureOut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7324-941F-4C3C-800F-5BC064EDF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9DFE-873F-4539-874D-4C507C5FEC82}" type="datetimeFigureOut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7324-941F-4C3C-800F-5BC064EDF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9DFE-873F-4539-874D-4C507C5FEC82}" type="datetimeFigureOut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7324-941F-4C3C-800F-5BC064EDF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9DFE-873F-4539-874D-4C507C5FEC82}" type="datetimeFigureOut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7324-941F-4C3C-800F-5BC064EDF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9DFE-873F-4539-874D-4C507C5FEC82}" type="datetimeFigureOut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7324-941F-4C3C-800F-5BC064EDF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9DFE-873F-4539-874D-4C507C5FEC82}" type="datetimeFigureOut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7324-941F-4C3C-800F-5BC064EDF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9DFE-873F-4539-874D-4C507C5FEC82}" type="datetimeFigureOut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7324-941F-4C3C-800F-5BC064EDF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9DFE-873F-4539-874D-4C507C5FEC82}" type="datetimeFigureOut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7324-941F-4C3C-800F-5BC064EDF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9DFE-873F-4539-874D-4C507C5FEC82}" type="datetimeFigureOut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7324-941F-4C3C-800F-5BC064EDF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9DFE-873F-4539-874D-4C507C5FEC82}" type="datetimeFigureOut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7324-941F-4C3C-800F-5BC064EDF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29DFE-873F-4539-874D-4C507C5FEC82}" type="datetimeFigureOut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7324-941F-4C3C-800F-5BC064EDF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etty.codehaus.org/jetty/" TargetMode="External"/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ringsource.org/" TargetMode="External"/><Relationship Id="rId5" Type="http://schemas.openxmlformats.org/officeDocument/2006/relationships/hyperlink" Target="http://hibernate.org/" TargetMode="External"/><Relationship Id="rId4" Type="http://schemas.openxmlformats.org/officeDocument/2006/relationships/hyperlink" Target="http://www.jboss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donaldojdk.files.wordpress.com/2011/11/55j7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</a:t>
            </a:r>
            <a:r>
              <a:rPr lang="en-US" dirty="0" smtClean="0"/>
              <a:t> </a:t>
            </a:r>
            <a:r>
              <a:rPr lang="en-US" dirty="0" smtClean="0"/>
              <a:t>1. </a:t>
            </a:r>
            <a:r>
              <a:rPr lang="ru-RU" dirty="0" smtClean="0"/>
              <a:t>Современная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Средства интеграции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ru-RU" dirty="0" smtClean="0"/>
              <a:t>сервисы</a:t>
            </a:r>
            <a:endParaRPr lang="en-US" dirty="0" smtClean="0"/>
          </a:p>
          <a:p>
            <a:r>
              <a:rPr lang="en-US" dirty="0" smtClean="0"/>
              <a:t>Web Services 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CORBA/RMI</a:t>
            </a:r>
          </a:p>
          <a:p>
            <a:r>
              <a:rPr lang="en-US" dirty="0" smtClean="0"/>
              <a:t>JNI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Огромные хранилища данных (измеряются в терабайтах)</a:t>
            </a:r>
            <a:endParaRPr lang="en-US" dirty="0" smtClean="0"/>
          </a:p>
          <a:p>
            <a:r>
              <a:rPr lang="ru-RU" dirty="0" smtClean="0"/>
              <a:t>Распределенная обработка</a:t>
            </a:r>
            <a:r>
              <a:rPr lang="ru-RU" dirty="0" smtClean="0"/>
              <a:t> с использованием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ru-RU" dirty="0" smtClean="0"/>
              <a:t>Повышенные требования к скорости записи/чтения данных</a:t>
            </a:r>
            <a:endParaRPr lang="en-US" dirty="0" smtClean="0"/>
          </a:p>
          <a:p>
            <a:r>
              <a:rPr lang="ru-RU" dirty="0" smtClean="0"/>
              <a:t>Нереляционные модели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r>
              <a:rPr lang="en-US" dirty="0" smtClean="0"/>
              <a:t>, Amazon Dynamo, </a:t>
            </a:r>
            <a:r>
              <a:rPr lang="ru-RU" dirty="0" smtClean="0"/>
              <a:t>графы.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 descr="D:\Projects\Research\BSU\Lecture1\cassandra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648200"/>
            <a:ext cx="3429000" cy="685800"/>
          </a:xfrm>
          <a:prstGeom prst="rect">
            <a:avLst/>
          </a:prstGeom>
          <a:noFill/>
        </p:spPr>
      </p:pic>
      <p:pic>
        <p:nvPicPr>
          <p:cNvPr id="9219" name="Picture 3" descr="D:\Projects\Research\BSU\Lecture1\hadoop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572000"/>
            <a:ext cx="3227294" cy="762000"/>
          </a:xfrm>
          <a:prstGeom prst="rect">
            <a:avLst/>
          </a:prstGeom>
          <a:noFill/>
        </p:spPr>
      </p:pic>
      <p:pic>
        <p:nvPicPr>
          <p:cNvPr id="6" name="Picture 5" descr="neo4j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5562600"/>
            <a:ext cx="2209800" cy="58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будем изучать?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Многопоточность в Java  </a:t>
            </a:r>
            <a:endParaRPr lang="ru-RU" dirty="0" smtClean="0"/>
          </a:p>
          <a:p>
            <a:r>
              <a:rPr lang="ru-RU" dirty="0" smtClean="0"/>
              <a:t>Сетевые технологии</a:t>
            </a:r>
          </a:p>
          <a:p>
            <a:r>
              <a:rPr lang="ru-RU" dirty="0" smtClean="0"/>
              <a:t>Способы </a:t>
            </a:r>
            <a:r>
              <a:rPr lang="ru-RU" dirty="0" smtClean="0"/>
              <a:t>конфигурации </a:t>
            </a:r>
            <a:endParaRPr lang="ru-RU" dirty="0" smtClean="0"/>
          </a:p>
          <a:p>
            <a:r>
              <a:rPr lang="ru-RU" dirty="0" smtClean="0"/>
              <a:t>Дизайн приложений</a:t>
            </a:r>
          </a:p>
          <a:p>
            <a:r>
              <a:rPr lang="ru-RU" dirty="0" smtClean="0"/>
              <a:t>Unit-тестирование </a:t>
            </a:r>
          </a:p>
          <a:p>
            <a:r>
              <a:rPr lang="ru-RU" dirty="0" smtClean="0"/>
              <a:t>Client/server приложения, </a:t>
            </a:r>
            <a:r>
              <a:rPr lang="en-US" dirty="0" smtClean="0"/>
              <a:t>web </a:t>
            </a:r>
            <a:r>
              <a:rPr lang="ru-RU" dirty="0" smtClean="0"/>
              <a:t>разработка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Многопоточность в Java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ru-RU" dirty="0" smtClean="0"/>
              <a:t>для работы с </a:t>
            </a:r>
            <a:r>
              <a:rPr lang="ru-RU" dirty="0" smtClean="0"/>
              <a:t>многопоточностью:  </a:t>
            </a:r>
            <a:r>
              <a:rPr lang="en-US" dirty="0" smtClean="0"/>
              <a:t>Thread </a:t>
            </a:r>
            <a:r>
              <a:rPr lang="ru-RU" dirty="0" smtClean="0"/>
              <a:t>и </a:t>
            </a:r>
            <a:r>
              <a:rPr lang="en-US" dirty="0" err="1" smtClean="0"/>
              <a:t>Runnable</a:t>
            </a:r>
            <a:endParaRPr lang="ru-RU" dirty="0" smtClean="0"/>
          </a:p>
          <a:p>
            <a:r>
              <a:rPr lang="ru-RU" dirty="0" smtClean="0"/>
              <a:t>Синхронизация </a:t>
            </a:r>
            <a:r>
              <a:rPr lang="ru-RU" dirty="0" smtClean="0"/>
              <a:t>потоков (</a:t>
            </a:r>
            <a:r>
              <a:rPr lang="en-US" dirty="0" smtClean="0"/>
              <a:t>synchronized, </a:t>
            </a:r>
            <a:r>
              <a:rPr lang="en-US" dirty="0" smtClean="0"/>
              <a:t>volatile)</a:t>
            </a:r>
            <a:endParaRPr lang="ru-RU" dirty="0" smtClean="0"/>
          </a:p>
          <a:p>
            <a:r>
              <a:rPr lang="ru-RU" dirty="0" smtClean="0"/>
              <a:t>Понятие </a:t>
            </a:r>
            <a:r>
              <a:rPr lang="en-US" dirty="0" smtClean="0"/>
              <a:t>Thread </a:t>
            </a:r>
            <a:r>
              <a:rPr lang="en-US" dirty="0" smtClean="0"/>
              <a:t>pool</a:t>
            </a:r>
            <a:endParaRPr lang="ru-RU" dirty="0" smtClean="0"/>
          </a:p>
          <a:p>
            <a:r>
              <a:rPr lang="en-US" dirty="0" smtClean="0"/>
              <a:t>Executor Framework, Future </a:t>
            </a:r>
            <a:r>
              <a:rPr lang="ru-RU" dirty="0" smtClean="0"/>
              <a:t>и </a:t>
            </a:r>
            <a:r>
              <a:rPr lang="en-US" dirty="0" smtClean="0"/>
              <a:t>Callable</a:t>
            </a:r>
            <a:endParaRPr lang="ru-RU" dirty="0" smtClean="0"/>
          </a:p>
          <a:p>
            <a:r>
              <a:rPr lang="en-US" dirty="0" smtClean="0"/>
              <a:t>Fork-Join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Сетевые </a:t>
            </a:r>
            <a:r>
              <a:rPr lang="ru-RU" dirty="0" smtClean="0"/>
              <a:t>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Поддержка </a:t>
            </a:r>
            <a:r>
              <a:rPr lang="ru-RU" dirty="0" smtClean="0"/>
              <a:t>сетевых технологий в Java</a:t>
            </a:r>
          </a:p>
          <a:p>
            <a:r>
              <a:rPr lang="ru-RU" dirty="0" smtClean="0"/>
              <a:t>Класс </a:t>
            </a:r>
            <a:r>
              <a:rPr lang="ru-RU" dirty="0" smtClean="0"/>
              <a:t>URL</a:t>
            </a:r>
            <a:endParaRPr lang="en-US" dirty="0" smtClean="0"/>
          </a:p>
          <a:p>
            <a:r>
              <a:rPr lang="ru-RU" dirty="0" smtClean="0"/>
              <a:t>Класс  </a:t>
            </a:r>
            <a:r>
              <a:rPr lang="ru-RU" dirty="0" smtClean="0"/>
              <a:t>Socket</a:t>
            </a:r>
          </a:p>
          <a:p>
            <a:r>
              <a:rPr lang="ru-RU" dirty="0" smtClean="0"/>
              <a:t>Понятие </a:t>
            </a:r>
            <a:r>
              <a:rPr lang="ru-RU" dirty="0" smtClean="0"/>
              <a:t>proxy</a:t>
            </a:r>
          </a:p>
          <a:p>
            <a:r>
              <a:rPr lang="ru-RU" dirty="0" smtClean="0"/>
              <a:t>Применение </a:t>
            </a:r>
            <a:r>
              <a:rPr lang="ru-RU" dirty="0" smtClean="0"/>
              <a:t>Java NIO в сетевых технологиях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Способы конфигурации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</a:t>
            </a:r>
            <a:r>
              <a:rPr lang="ru-RU" dirty="0" smtClean="0"/>
              <a:t>файлы</a:t>
            </a:r>
          </a:p>
          <a:p>
            <a:r>
              <a:rPr lang="en-US" dirty="0" smtClean="0"/>
              <a:t>XML</a:t>
            </a:r>
            <a:endParaRPr lang="en-US" dirty="0" smtClean="0"/>
          </a:p>
          <a:p>
            <a:pPr lvl="1"/>
            <a:r>
              <a:rPr lang="en-US" dirty="0" smtClean="0"/>
              <a:t>Java </a:t>
            </a:r>
            <a:r>
              <a:rPr lang="en-US" dirty="0" smtClean="0"/>
              <a:t>XML API (DOM, SAX, STAX)</a:t>
            </a:r>
          </a:p>
          <a:p>
            <a:pPr lvl="1"/>
            <a:r>
              <a:rPr lang="en-US" dirty="0" err="1" smtClean="0"/>
              <a:t>XPath</a:t>
            </a:r>
            <a:endParaRPr lang="en-US" dirty="0" smtClean="0"/>
          </a:p>
          <a:p>
            <a:r>
              <a:rPr lang="ru-RU" dirty="0" smtClean="0"/>
              <a:t>Другие способы конфигурации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ru-RU" dirty="0" smtClean="0"/>
              <a:t>Вопросы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http://www.oracle.com/technetwork/java/javase/downloads/index.html</a:t>
            </a:r>
          </a:p>
          <a:p>
            <a:r>
              <a:rPr lang="en-US" dirty="0" smtClean="0">
                <a:hlinkClick r:id="rId2"/>
              </a:rPr>
              <a:t>http://donaldojdk.files.wordpress.com/2011/11/55j7.pdf</a:t>
            </a:r>
          </a:p>
          <a:p>
            <a:r>
              <a:rPr lang="en-US" dirty="0" smtClean="0">
                <a:hlinkClick r:id="rId2"/>
              </a:rPr>
              <a:t>http://tomcat.apache.org/</a:t>
            </a:r>
          </a:p>
          <a:p>
            <a:r>
              <a:rPr lang="en-US" dirty="0" smtClean="0">
                <a:hlinkClick r:id="rId2"/>
              </a:rPr>
              <a:t>http://www.apache.org/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http://jetty.codehaus.org/jetty/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http://www.jboss.org/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http://hibernate.org/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6"/>
              </a:rPr>
              <a:t>http://www.springsource.org/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200" dirty="0" smtClean="0"/>
              <a:t>JDK </a:t>
            </a:r>
            <a:r>
              <a:rPr lang="en-US" sz="4200" dirty="0" smtClean="0"/>
              <a:t>7 </a:t>
            </a:r>
            <a:r>
              <a:rPr lang="en-US" sz="4200" dirty="0" smtClean="0"/>
              <a:t>– </a:t>
            </a:r>
            <a:r>
              <a:rPr lang="ru-RU" sz="4200" dirty="0" smtClean="0"/>
              <a:t>новые возможности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Усоверешенствования в языке</a:t>
            </a:r>
            <a:endParaRPr lang="en-US" dirty="0" smtClean="0"/>
          </a:p>
          <a:p>
            <a:r>
              <a:rPr lang="en-US" dirty="0" smtClean="0"/>
              <a:t>Framework </a:t>
            </a:r>
            <a:r>
              <a:rPr lang="en-US" dirty="0" smtClean="0"/>
              <a:t>extensions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Java NIO.2, Concurrency)</a:t>
            </a:r>
          </a:p>
          <a:p>
            <a:r>
              <a:rPr lang="ru-RU" dirty="0" smtClean="0"/>
              <a:t>Изменения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Look and Fee</a:t>
            </a:r>
            <a:r>
              <a:rPr lang="en-US" dirty="0" smtClean="0"/>
              <a:t>l</a:t>
            </a:r>
            <a:endParaRPr lang="en-US" dirty="0" smtClean="0"/>
          </a:p>
          <a:p>
            <a:r>
              <a:rPr lang="en-US" dirty="0" smtClean="0"/>
              <a:t>VM: </a:t>
            </a:r>
            <a:r>
              <a:rPr lang="ru-RU" dirty="0" smtClean="0"/>
              <a:t>Обновления в экспериментальном </a:t>
            </a:r>
            <a:r>
              <a:rPr lang="en-US" dirty="0" smtClean="0"/>
              <a:t>GC </a:t>
            </a:r>
            <a:r>
              <a:rPr lang="en-US" dirty="0" smtClean="0"/>
              <a:t>–G1</a:t>
            </a:r>
          </a:p>
          <a:p>
            <a:r>
              <a:rPr lang="en-US" dirty="0" smtClean="0"/>
              <a:t>JDBC 4.1</a:t>
            </a:r>
          </a:p>
          <a:p>
            <a:r>
              <a:rPr lang="en-US" dirty="0" smtClean="0"/>
              <a:t>JAXP 1.4.5, JAX-WS 2.2.4, JAXB 2.2.3</a:t>
            </a:r>
          </a:p>
          <a:p>
            <a:r>
              <a:rPr lang="en-US" dirty="0" smtClean="0"/>
              <a:t>Unicode 4 -&gt; Unicode 6.0</a:t>
            </a:r>
          </a:p>
          <a:p>
            <a:r>
              <a:rPr lang="en-US" dirty="0" smtClean="0"/>
              <a:t>Elliptic Curve Cryptography (ECC)</a:t>
            </a:r>
          </a:p>
          <a:p>
            <a:r>
              <a:rPr lang="ru-RU" dirty="0" smtClean="0"/>
              <a:t>Улучшения в </a:t>
            </a:r>
            <a:r>
              <a:rPr lang="en-US" dirty="0" err="1" smtClean="0"/>
              <a:t>JavaDoc</a:t>
            </a:r>
            <a:endParaRPr lang="en-US" dirty="0" smtClean="0"/>
          </a:p>
          <a:p>
            <a:r>
              <a:rPr lang="ru-RU" dirty="0" smtClean="0"/>
              <a:t>Более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http://donaldojdk.files.wordpress.com/2011/11/55j7.pdf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2051" name="Picture 3" descr="D:\Projects\Research\BSU\Lecture1\jav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"/>
            <a:ext cx="12954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Где используется </a:t>
            </a:r>
            <a:r>
              <a:rPr lang="en-US" dirty="0" smtClean="0"/>
              <a:t>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Социальные сети</a:t>
            </a:r>
          </a:p>
          <a:p>
            <a:r>
              <a:rPr lang="ru-RU" dirty="0" smtClean="0"/>
              <a:t>Мобильные приложения</a:t>
            </a:r>
          </a:p>
          <a:p>
            <a:r>
              <a:rPr lang="ru-RU" dirty="0" smtClean="0"/>
              <a:t>Образование</a:t>
            </a:r>
          </a:p>
          <a:p>
            <a:r>
              <a:rPr lang="ru-RU" dirty="0" smtClean="0"/>
              <a:t>Банковское дело и финансы</a:t>
            </a:r>
            <a:endParaRPr lang="en-US" dirty="0" smtClean="0"/>
          </a:p>
          <a:p>
            <a:r>
              <a:rPr lang="ru-RU" dirty="0" smtClean="0"/>
              <a:t>Страхование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Сообщество и экосистема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Большое количество пособий</a:t>
            </a:r>
            <a:r>
              <a:rPr lang="ru-RU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Internet</a:t>
            </a:r>
            <a:endParaRPr lang="en-US" dirty="0" smtClean="0"/>
          </a:p>
          <a:p>
            <a:r>
              <a:rPr lang="ru-RU" dirty="0" smtClean="0"/>
              <a:t>Значительное число </a:t>
            </a:r>
            <a:r>
              <a:rPr lang="en-US" dirty="0" smtClean="0"/>
              <a:t>Open </a:t>
            </a:r>
            <a:r>
              <a:rPr lang="en-US" dirty="0" smtClean="0"/>
              <a:t>source </a:t>
            </a:r>
            <a:r>
              <a:rPr lang="ru-RU" dirty="0" smtClean="0"/>
              <a:t>проектов</a:t>
            </a:r>
            <a:endParaRPr lang="en-US" dirty="0" smtClean="0"/>
          </a:p>
          <a:p>
            <a:r>
              <a:rPr lang="ru-RU" dirty="0" smtClean="0"/>
              <a:t>Фреймворки и библиотеки</a:t>
            </a:r>
            <a:endParaRPr lang="en-US" dirty="0" smtClean="0"/>
          </a:p>
          <a:p>
            <a:r>
              <a:rPr lang="ru-RU" dirty="0" smtClean="0"/>
              <a:t>Разработчики по всему миру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разработки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r>
              <a:rPr lang="en-US" dirty="0" smtClean="0"/>
              <a:t> IDEA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err="1" smtClean="0"/>
              <a:t>NetBeans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…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 descr="D:\Projects\Research\BSU\Lecture1\prod_idea_ov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752600"/>
            <a:ext cx="304800" cy="257175"/>
          </a:xfrm>
          <a:prstGeom prst="rect">
            <a:avLst/>
          </a:prstGeom>
          <a:noFill/>
        </p:spPr>
      </p:pic>
      <p:pic>
        <p:nvPicPr>
          <p:cNvPr id="4099" name="Picture 3" descr="D:\Projects\Research\BSU\Lecture1\eclip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209800"/>
            <a:ext cx="457200" cy="457200"/>
          </a:xfrm>
          <a:prstGeom prst="rect">
            <a:avLst/>
          </a:prstGeom>
          <a:noFill/>
        </p:spPr>
      </p:pic>
      <p:pic>
        <p:nvPicPr>
          <p:cNvPr id="4100" name="Picture 4" descr="D:\Projects\Research\BSU\Lecture1\nb-logo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895600"/>
            <a:ext cx="1514475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Enterprise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Каркас для построения бизнес-приложений</a:t>
            </a:r>
          </a:p>
          <a:p>
            <a:r>
              <a:rPr lang="ru-RU" dirty="0" smtClean="0"/>
              <a:t>Стек технологий</a:t>
            </a:r>
            <a:endParaRPr lang="en-US" dirty="0" smtClean="0"/>
          </a:p>
          <a:p>
            <a:pPr lvl="1"/>
            <a:r>
              <a:rPr lang="en-US" dirty="0" err="1" smtClean="0"/>
              <a:t>Servlet</a:t>
            </a:r>
            <a:r>
              <a:rPr lang="en-US" dirty="0" smtClean="0"/>
              <a:t>/JSP</a:t>
            </a:r>
            <a:endParaRPr lang="ru-RU" dirty="0" smtClean="0"/>
          </a:p>
          <a:p>
            <a:pPr lvl="1"/>
            <a:r>
              <a:rPr lang="en-US" dirty="0" smtClean="0"/>
              <a:t>EJB 3.1</a:t>
            </a:r>
          </a:p>
          <a:p>
            <a:pPr lvl="1"/>
            <a:r>
              <a:rPr lang="en-US" dirty="0" smtClean="0"/>
              <a:t>JPA 2</a:t>
            </a:r>
          </a:p>
          <a:p>
            <a:pPr lvl="1"/>
            <a:r>
              <a:rPr lang="en-US" dirty="0" smtClean="0"/>
              <a:t>JMS</a:t>
            </a:r>
          </a:p>
          <a:p>
            <a:pPr lvl="1"/>
            <a:r>
              <a:rPr lang="en-US" dirty="0" smtClean="0"/>
              <a:t>Java Timer Service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Inversion of Control</a:t>
            </a:r>
          </a:p>
          <a:p>
            <a:r>
              <a:rPr lang="en-US" dirty="0" smtClean="0"/>
              <a:t>Modules </a:t>
            </a:r>
          </a:p>
          <a:p>
            <a:r>
              <a:rPr lang="en-US" dirty="0" smtClean="0"/>
              <a:t>Data Access/Integration</a:t>
            </a:r>
          </a:p>
          <a:p>
            <a:r>
              <a:rPr lang="en-US" dirty="0" smtClean="0"/>
              <a:t>Web</a:t>
            </a:r>
          </a:p>
          <a:p>
            <a:r>
              <a:rPr lang="en-US" dirty="0" smtClean="0"/>
              <a:t>AOP</a:t>
            </a:r>
          </a:p>
          <a:p>
            <a:r>
              <a:rPr lang="en-US" dirty="0" smtClean="0"/>
              <a:t>Web</a:t>
            </a:r>
            <a:endParaRPr lang="en-US" dirty="0"/>
          </a:p>
        </p:txBody>
      </p:sp>
      <p:pic>
        <p:nvPicPr>
          <p:cNvPr id="4" name="Content Placeholder 3" descr="placeholder_video_spring_projec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81000"/>
            <a:ext cx="1752600" cy="100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</a:t>
            </a:r>
            <a:r>
              <a:rPr lang="ru-RU" dirty="0" smtClean="0"/>
              <a:t>-сервера и сервера приложений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Коммерческие</a:t>
            </a:r>
            <a:endParaRPr lang="en-US" dirty="0" smtClean="0"/>
          </a:p>
          <a:p>
            <a:pPr lvl="1"/>
            <a:r>
              <a:rPr lang="en-US" dirty="0" smtClean="0"/>
              <a:t>Oracle </a:t>
            </a:r>
            <a:r>
              <a:rPr lang="en-US" dirty="0" err="1" smtClean="0"/>
              <a:t>WebLogic</a:t>
            </a:r>
            <a:endParaRPr lang="en-US" dirty="0" smtClean="0"/>
          </a:p>
          <a:p>
            <a:pPr lvl="1"/>
            <a:r>
              <a:rPr lang="en-US" dirty="0" smtClean="0"/>
              <a:t>IBM </a:t>
            </a:r>
            <a:r>
              <a:rPr lang="en-US" dirty="0" err="1" smtClean="0"/>
              <a:t>WebSphere</a:t>
            </a:r>
            <a:endParaRPr lang="en-US" dirty="0" smtClean="0"/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Tomcat</a:t>
            </a:r>
          </a:p>
          <a:p>
            <a:pPr lvl="1"/>
            <a:r>
              <a:rPr lang="en-US" dirty="0" smtClean="0"/>
              <a:t>Apache Geronimo</a:t>
            </a:r>
          </a:p>
          <a:p>
            <a:pPr lvl="1"/>
            <a:r>
              <a:rPr lang="en-US" dirty="0" smtClean="0"/>
              <a:t>Jetty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pic>
        <p:nvPicPr>
          <p:cNvPr id="3074" name="Picture 2" descr="D:\Projects\Research\BSU\Lecture1\WEBsphere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981200"/>
            <a:ext cx="1143000" cy="1143000"/>
          </a:xfrm>
          <a:prstGeom prst="rect">
            <a:avLst/>
          </a:prstGeom>
          <a:noFill/>
        </p:spPr>
      </p:pic>
      <p:pic>
        <p:nvPicPr>
          <p:cNvPr id="3075" name="Picture 3" descr="D:\Projects\Research\BSU\Lecture1\weblogic-server_train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286000"/>
            <a:ext cx="1773555" cy="533400"/>
          </a:xfrm>
          <a:prstGeom prst="rect">
            <a:avLst/>
          </a:prstGeom>
          <a:noFill/>
        </p:spPr>
      </p:pic>
      <p:pic>
        <p:nvPicPr>
          <p:cNvPr id="3076" name="Picture 4" descr="D:\Projects\Research\BSU\Lecture1\tomcat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48100"/>
            <a:ext cx="1390650" cy="952500"/>
          </a:xfrm>
          <a:prstGeom prst="rect">
            <a:avLst/>
          </a:prstGeom>
          <a:noFill/>
        </p:spPr>
      </p:pic>
      <p:pic>
        <p:nvPicPr>
          <p:cNvPr id="3077" name="Picture 5" descr="D:\Projects\Research\BSU\Lecture1\jboss_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848100"/>
            <a:ext cx="1475902" cy="914400"/>
          </a:xfrm>
          <a:prstGeom prst="rect">
            <a:avLst/>
          </a:prstGeom>
          <a:noFill/>
        </p:spPr>
      </p:pic>
      <p:pic>
        <p:nvPicPr>
          <p:cNvPr id="3078" name="Picture 6" descr="D:\Projects\Research\BSU\Lecture1\jetty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5105400"/>
            <a:ext cx="2286000" cy="646290"/>
          </a:xfrm>
          <a:prstGeom prst="rect">
            <a:avLst/>
          </a:prstGeom>
          <a:noFill/>
        </p:spPr>
      </p:pic>
      <p:pic>
        <p:nvPicPr>
          <p:cNvPr id="3079" name="Picture 7" descr="D:\Projects\Research\BSU\Lecture1\topleft_logo_437x64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5257800"/>
            <a:ext cx="2601516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базами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 API</a:t>
            </a:r>
          </a:p>
          <a:p>
            <a:pPr lvl="1"/>
            <a:r>
              <a:rPr lang="ru-RU" dirty="0" smtClean="0"/>
              <a:t>Низкоуровневое</a:t>
            </a:r>
            <a:r>
              <a:rPr lang="en-US" dirty="0" smtClean="0"/>
              <a:t> API</a:t>
            </a:r>
            <a:endParaRPr lang="ru-RU" dirty="0" smtClean="0"/>
          </a:p>
          <a:p>
            <a:r>
              <a:rPr lang="en-US" dirty="0" smtClean="0"/>
              <a:t>JPA</a:t>
            </a:r>
            <a:endParaRPr lang="en-US" dirty="0" smtClean="0"/>
          </a:p>
          <a:p>
            <a:pPr lvl="1"/>
            <a:r>
              <a:rPr lang="ru-RU" dirty="0" smtClean="0"/>
              <a:t>Стандарт для </a:t>
            </a:r>
            <a:r>
              <a:rPr lang="en-US" dirty="0" smtClean="0"/>
              <a:t>ORM</a:t>
            </a:r>
          </a:p>
          <a:p>
            <a:pPr lvl="1"/>
            <a:r>
              <a:rPr lang="en-US" dirty="0" smtClean="0"/>
              <a:t>Hibernate</a:t>
            </a:r>
            <a:r>
              <a:rPr lang="en-US" dirty="0" smtClean="0"/>
              <a:t>, </a:t>
            </a:r>
            <a:r>
              <a:rPr lang="en-US" dirty="0" err="1" smtClean="0"/>
              <a:t>OpenJPA</a:t>
            </a:r>
            <a:r>
              <a:rPr lang="en-US" dirty="0" smtClean="0"/>
              <a:t>, </a:t>
            </a:r>
            <a:r>
              <a:rPr lang="en-US" dirty="0" err="1" smtClean="0"/>
              <a:t>iBatis</a:t>
            </a:r>
            <a:r>
              <a:rPr lang="en-US" dirty="0" smtClean="0"/>
              <a:t> - </a:t>
            </a:r>
            <a:r>
              <a:rPr lang="ru-RU" dirty="0" smtClean="0"/>
              <a:t>имплементации</a:t>
            </a:r>
            <a:r>
              <a:rPr lang="en-US" dirty="0" smtClean="0"/>
              <a:t> </a:t>
            </a:r>
            <a:r>
              <a:rPr lang="en-US" dirty="0" smtClean="0"/>
              <a:t>JPA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332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Лекция 1. Современная Java</vt:lpstr>
      <vt:lpstr>JDK 7 – новые возможности</vt:lpstr>
      <vt:lpstr>Где используется Java?</vt:lpstr>
      <vt:lpstr>Сообщество и экосистема</vt:lpstr>
      <vt:lpstr>Инструменты разработки</vt:lpstr>
      <vt:lpstr>Java Enterprise Edition</vt:lpstr>
      <vt:lpstr>Spring Framework</vt:lpstr>
      <vt:lpstr>Web-сервера и сервера приложений</vt:lpstr>
      <vt:lpstr>Работа с базами данных</vt:lpstr>
      <vt:lpstr>Средства интеграции</vt:lpstr>
      <vt:lpstr>NoSQL</vt:lpstr>
      <vt:lpstr>Что будем изучать?</vt:lpstr>
      <vt:lpstr>Многопоточность в Java  </vt:lpstr>
      <vt:lpstr>Сетевые технологии</vt:lpstr>
      <vt:lpstr>Способы конфигурации </vt:lpstr>
      <vt:lpstr>Вопросы?</vt:lpstr>
      <vt:lpstr>Ссылки</vt:lpstr>
    </vt:vector>
  </TitlesOfParts>
  <Company>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 Java overview</dc:title>
  <dc:creator>Sergey Derugo</dc:creator>
  <cp:lastModifiedBy>Ivan Yatskevich</cp:lastModifiedBy>
  <cp:revision>211</cp:revision>
  <dcterms:created xsi:type="dcterms:W3CDTF">2012-01-26T15:23:13Z</dcterms:created>
  <dcterms:modified xsi:type="dcterms:W3CDTF">2012-02-06T12:25:59Z</dcterms:modified>
</cp:coreProperties>
</file>