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86" r:id="rId5"/>
    <p:sldId id="276" r:id="rId6"/>
    <p:sldId id="288" r:id="rId7"/>
    <p:sldId id="304" r:id="rId8"/>
    <p:sldId id="289" r:id="rId9"/>
    <p:sldId id="306" r:id="rId10"/>
    <p:sldId id="307" r:id="rId11"/>
    <p:sldId id="305" r:id="rId12"/>
    <p:sldId id="279" r:id="rId13"/>
    <p:sldId id="297" r:id="rId14"/>
    <p:sldId id="309" r:id="rId15"/>
    <p:sldId id="308" r:id="rId16"/>
    <p:sldId id="310" r:id="rId17"/>
    <p:sldId id="280" r:id="rId18"/>
    <p:sldId id="303" r:id="rId19"/>
    <p:sldId id="278" r:id="rId20"/>
    <p:sldId id="311" r:id="rId21"/>
    <p:sldId id="294" r:id="rId22"/>
    <p:sldId id="295" r:id="rId23"/>
    <p:sldId id="296" r:id="rId24"/>
    <p:sldId id="277" r:id="rId25"/>
    <p:sldId id="292" r:id="rId26"/>
    <p:sldId id="291" r:id="rId27"/>
    <p:sldId id="312" r:id="rId28"/>
    <p:sldId id="313" r:id="rId29"/>
    <p:sldId id="281" r:id="rId30"/>
    <p:sldId id="314" r:id="rId31"/>
    <p:sldId id="284" r:id="rId32"/>
    <p:sldId id="285" r:id="rId33"/>
    <p:sldId id="282" r:id="rId34"/>
    <p:sldId id="299" r:id="rId35"/>
    <p:sldId id="302" r:id="rId36"/>
    <p:sldId id="300" r:id="rId37"/>
    <p:sldId id="301" r:id="rId38"/>
    <p:sldId id="298" r:id="rId39"/>
    <p:sldId id="272" r:id="rId40"/>
    <p:sldId id="26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718" autoAdjust="0"/>
  </p:normalViewPr>
  <p:slideViewPr>
    <p:cSldViewPr>
      <p:cViewPr varScale="1">
        <p:scale>
          <a:sx n="113" d="100"/>
          <a:sy n="11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58B1C-A036-4D3D-9BD6-0BFCF64C0722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ADC06-5E47-42DA-BFEA-C847C3E140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E1907-2F05-4327-9FFD-34417DCDC07A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4537B-8B1B-44E9-B36B-44D8D5A2F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9ACA0-FDB6-40F8-A397-530A77DA829C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44AE2-CA2A-4469-A782-F1A0B8577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FBE38-FF2B-4C3B-B7A9-AEAE9229C282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98EB3-1233-4EDB-BA7D-CC2CE9E54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E079-386D-484D-A7CA-ADAC45BFF105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811B3-0A26-4F78-8096-CB84ACACE2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BEA15-0FB3-4662-B826-24150928EE06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7ADB7-92CC-476D-9AA1-0738D266C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17731-0189-4BBB-8969-CF4C2C10A2B8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543C7-4EA2-47E0-A754-6631D3679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E44E-9328-4CF5-839E-17EF59E36DF3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1B2F2-1657-434A-A768-7CC1B5B41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049C5-ABD9-4DBA-B8C7-CE81DCE04C3F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391E4-58AA-40AB-948B-A6A0FE9D4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679A0-2600-4B09-AC2F-92B64D27329D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B6C0-3245-4BC1-BDC5-7CE02190B0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BFAA9-ABA4-45E2-B976-020B675FACA9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309CC-05A1-4933-9BE9-13B72D6F38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5BA7B4-B138-4438-9432-E72D8750F1D5}" type="datetimeFigureOut">
              <a:rPr lang="en-US"/>
              <a:pPr>
                <a:defRPr/>
              </a:pPr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C7D510-19A6-41F5-A7F9-C5BE394B45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&#1057;&#1077;&#1084;&#1072;&#1092;&#1086;&#1088;_(&#1080;&#1085;&#1092;&#1086;&#1088;&#1084;&#1072;&#1090;&#1080;&#1082;&#1072;)" TargetMode="External"/><Relationship Id="rId13" Type="http://schemas.openxmlformats.org/officeDocument/2006/relationships/hyperlink" Target="http://habrahabr.ru/blogs/java/117185/" TargetMode="External"/><Relationship Id="rId3" Type="http://schemas.openxmlformats.org/officeDocument/2006/relationships/hyperlink" Target="http://docs.oracle.com/javase/tutorial/essential/concurrency/index.html" TargetMode="External"/><Relationship Id="rId7" Type="http://schemas.openxmlformats.org/officeDocument/2006/relationships/hyperlink" Target="http://en.wikipedia.org/wiki/Compare-and-swap" TargetMode="External"/><Relationship Id="rId12" Type="http://schemas.openxmlformats.org/officeDocument/2006/relationships/hyperlink" Target="http://edu.mmcs.sfedu.ru/mod/resource/view.php?id=1078" TargetMode="External"/><Relationship Id="rId2" Type="http://schemas.openxmlformats.org/officeDocument/2006/relationships/hyperlink" Target="http://www.ibm.com/developerworks/java/tutorials/j-concur/section5.html" TargetMode="External"/><Relationship Id="rId16" Type="http://schemas.openxmlformats.org/officeDocument/2006/relationships/hyperlink" Target="http://sourceforge.net/projects/javaconcurren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a.by/index.php/development/1-web-development/8--java-15" TargetMode="External"/><Relationship Id="rId11" Type="http://schemas.openxmlformats.org/officeDocument/2006/relationships/hyperlink" Target="http://ru.wikipedia.org/wiki/&#1057;&#1088;&#1072;&#1074;&#1085;&#1077;&#1085;&#1080;&#1077;_&#1089;_&#1086;&#1073;&#1084;&#1077;&#1085;&#1086;&#1084;" TargetMode="External"/><Relationship Id="rId5" Type="http://schemas.openxmlformats.org/officeDocument/2006/relationships/hyperlink" Target="http://javarevisited.blogspot.com/2011/04/synchronization-in-java-synchronized.html" TargetMode="External"/><Relationship Id="rId15" Type="http://schemas.openxmlformats.org/officeDocument/2006/relationships/hyperlink" Target="http://docs.oracle.com/javase/cmn/spec_index.html" TargetMode="External"/><Relationship Id="rId10" Type="http://schemas.openxmlformats.org/officeDocument/2006/relationships/hyperlink" Target="http://en.wikipedia.org/wiki/Compare-and-swap&#1074;&#1074;" TargetMode="External"/><Relationship Id="rId4" Type="http://schemas.openxmlformats.org/officeDocument/2006/relationships/hyperlink" Target="http://www.ibm.com/developerworks/ru/library/j-jtp04186/http:/www.vogella.de/articles/JavaConcurrency/article.htmlhttp:/docs.oracle.com/javase/tutorial/essential/concurrency/forkjoin.html" TargetMode="External"/><Relationship Id="rId9" Type="http://schemas.openxmlformats.org/officeDocument/2006/relationships/hyperlink" Target="http://msdn.microsoft.com/ru-ru/library/dd997287.aspx" TargetMode="External"/><Relationship Id="rId14" Type="http://schemas.openxmlformats.org/officeDocument/2006/relationships/hyperlink" Target="http://habrahabr.ru/blogs/java/12898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Лекция </a:t>
            </a:r>
            <a:r>
              <a:rPr lang="en-US" smtClean="0"/>
              <a:t>2. </a:t>
            </a:r>
            <a:br>
              <a:rPr lang="en-US" smtClean="0"/>
            </a:br>
            <a:r>
              <a:rPr lang="ru-RU" smtClean="0"/>
              <a:t>Многопоточность в </a:t>
            </a:r>
            <a:r>
              <a:rPr lang="en-US" smtClean="0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Пример использования </a:t>
            </a:r>
            <a:r>
              <a:rPr lang="en-US" sz="4000" smtClean="0">
                <a:latin typeface="Arial" charset="0"/>
              </a:rPr>
              <a:t>volatile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Counter { </a:t>
            </a:r>
            <a:endParaRPr lang="en-US" sz="18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volatile long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value =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final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Object lock =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Object();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long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getValue() {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value;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long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increment() {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synchronized (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lock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{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           return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++value; 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   }              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} 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Semaphore</a:t>
            </a:r>
            <a:endParaRPr lang="ru-RU" smtClean="0"/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Semaphore</a:t>
            </a:r>
            <a:r>
              <a:rPr lang="ru-RU" sz="2800" dirty="0" smtClean="0"/>
              <a:t> - объект, позволяющий войти в заданный участок кода не более чем </a:t>
            </a:r>
            <a:r>
              <a:rPr lang="ru-RU" sz="2800" i="1" dirty="0" smtClean="0"/>
              <a:t>n</a:t>
            </a:r>
            <a:r>
              <a:rPr lang="ru-RU" sz="2800" dirty="0" smtClean="0"/>
              <a:t> потокам.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ru-RU" sz="2800" dirty="0" smtClean="0"/>
              <a:t>Конструктор Semaphore(int </a:t>
            </a:r>
            <a:r>
              <a:rPr lang="ru-RU" sz="2800" b="1" dirty="0" smtClean="0"/>
              <a:t>permits</a:t>
            </a:r>
            <a:r>
              <a:rPr lang="ru-RU" sz="2800" dirty="0" smtClean="0"/>
              <a:t>) – создаёт семафор с указанным числом разрешений.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 smtClean="0"/>
              <a:t>Semaphore</a:t>
            </a:r>
            <a:r>
              <a:rPr lang="en-US" sz="2800" b="1" dirty="0" smtClean="0"/>
              <a:t>.</a:t>
            </a:r>
            <a:r>
              <a:rPr lang="ru-RU" sz="2800" b="1" dirty="0" smtClean="0"/>
              <a:t>acquire</a:t>
            </a:r>
            <a:r>
              <a:rPr lang="en-US" sz="2800" b="1" dirty="0" smtClean="0"/>
              <a:t>()</a:t>
            </a:r>
            <a:r>
              <a:rPr lang="en-US" sz="2800" dirty="0" smtClean="0"/>
              <a:t> – </a:t>
            </a:r>
            <a:r>
              <a:rPr lang="ru-RU" sz="2800" dirty="0" smtClean="0"/>
              <a:t>запросить из объекта семафора одно разрешение, при этом число доступных разрешений уменьшается. Если семафор не содержит разрешений, то происходит ожидание.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 smtClean="0"/>
              <a:t>Semaphore.release()</a:t>
            </a:r>
            <a:r>
              <a:rPr lang="ru-RU" sz="2800" dirty="0" smtClean="0"/>
              <a:t> – возвращает одно разрешение в семафор.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latin typeface="Arial" charset="0"/>
              </a:rPr>
              <a:t>Пример использования </a:t>
            </a:r>
            <a:r>
              <a:rPr lang="en-US" sz="4000" smtClean="0"/>
              <a:t>Semaphore</a:t>
            </a:r>
            <a:endParaRPr lang="en-US" sz="4000" smtClean="0">
              <a:latin typeface="Arial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class </a:t>
            </a:r>
            <a:r>
              <a:rPr lang="en-US" sz="1100" dirty="0" err="1" smtClean="0">
                <a:cs typeface="Times New Roman" pitchFamily="18" charset="0"/>
              </a:rPr>
              <a:t>SimpleThread</a:t>
            </a:r>
            <a:r>
              <a:rPr lang="en-US" sz="1100" dirty="0" smtClean="0">
                <a:cs typeface="Times New Roman" pitchFamily="18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extends </a:t>
            </a:r>
            <a:r>
              <a:rPr lang="en-US" sz="1100" dirty="0" smtClean="0">
                <a:cs typeface="Times New Roman" pitchFamily="18" charset="0"/>
              </a:rPr>
              <a:t>Thread { </a:t>
            </a:r>
            <a:endParaRPr lang="en-US" sz="1100" dirty="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private final </a:t>
            </a:r>
            <a:r>
              <a:rPr lang="en-US" sz="1100" dirty="0" smtClean="0">
                <a:cs typeface="Times New Roman" pitchFamily="18" charset="0"/>
              </a:rPr>
              <a:t>Semaphore </a:t>
            </a:r>
            <a:r>
              <a:rPr lang="en-US" sz="1100" dirty="0" err="1" smtClean="0">
                <a:cs typeface="Times New Roman" pitchFamily="18" charset="0"/>
              </a:rPr>
              <a:t>semaphore</a:t>
            </a:r>
            <a:r>
              <a:rPr lang="en-US" sz="1100" dirty="0" smtClean="0">
                <a:cs typeface="Times New Roman" pitchFamily="18" charset="0"/>
              </a:rPr>
              <a:t>;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private final </a:t>
            </a:r>
            <a:r>
              <a:rPr lang="en-US" sz="1100" dirty="0" smtClean="0">
                <a:cs typeface="Times New Roman" pitchFamily="18" charset="0"/>
              </a:rPr>
              <a:t>String name;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public </a:t>
            </a:r>
            <a:r>
              <a:rPr lang="en-US" sz="1100" dirty="0" err="1" smtClean="0">
                <a:cs typeface="Times New Roman" pitchFamily="18" charset="0"/>
              </a:rPr>
              <a:t>SimpleThread</a:t>
            </a:r>
            <a:r>
              <a:rPr lang="en-US" sz="1100" dirty="0" smtClean="0">
                <a:cs typeface="Times New Roman" pitchFamily="18" charset="0"/>
              </a:rPr>
              <a:t>(String name, Semaphore </a:t>
            </a:r>
            <a:r>
              <a:rPr lang="en-US" sz="1100" dirty="0" err="1" smtClean="0">
                <a:cs typeface="Times New Roman" pitchFamily="18" charset="0"/>
              </a:rPr>
              <a:t>semaphore</a:t>
            </a:r>
            <a:r>
              <a:rPr lang="en-US" sz="1100" dirty="0" smtClean="0">
                <a:cs typeface="Times New Roman" pitchFamily="18" charset="0"/>
              </a:rPr>
              <a:t>) {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</a:t>
            </a:r>
            <a:r>
              <a:rPr lang="en-US" sz="1100" b="1" dirty="0" err="1" smtClean="0">
                <a:solidFill>
                  <a:srgbClr val="000080"/>
                </a:solidFill>
                <a:cs typeface="Times New Roman" pitchFamily="18" charset="0"/>
              </a:rPr>
              <a:t>this</a:t>
            </a:r>
            <a:r>
              <a:rPr lang="en-US" sz="1100" dirty="0" err="1" smtClean="0">
                <a:cs typeface="Times New Roman" pitchFamily="18" charset="0"/>
              </a:rPr>
              <a:t>.semaphore</a:t>
            </a:r>
            <a:r>
              <a:rPr lang="en-US" sz="1100" dirty="0" smtClean="0">
                <a:cs typeface="Times New Roman" pitchFamily="18" charset="0"/>
              </a:rPr>
              <a:t> = semaphore;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this</a:t>
            </a:r>
            <a:r>
              <a:rPr lang="en-US" sz="1100" dirty="0" smtClean="0">
                <a:cs typeface="Times New Roman" pitchFamily="18" charset="0"/>
              </a:rPr>
              <a:t>.name = name;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}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@Override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public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void </a:t>
            </a:r>
            <a:r>
              <a:rPr lang="en-US" sz="1100" dirty="0" smtClean="0">
                <a:cs typeface="Times New Roman" pitchFamily="18" charset="0"/>
              </a:rPr>
              <a:t>run() {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       try </a:t>
            </a:r>
            <a:r>
              <a:rPr lang="en-US" sz="1100" dirty="0" smtClean="0">
                <a:cs typeface="Times New Roman" pitchFamily="18" charset="0"/>
              </a:rPr>
              <a:t>{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           </a:t>
            </a:r>
            <a:r>
              <a:rPr lang="en-US" sz="1100" dirty="0" smtClean="0">
                <a:cs typeface="Times New Roman" pitchFamily="18" charset="0"/>
              </a:rPr>
              <a:t> </a:t>
            </a:r>
            <a:r>
              <a:rPr lang="en-US" sz="1100" dirty="0" err="1" smtClean="0">
                <a:cs typeface="Times New Roman" pitchFamily="18" charset="0"/>
              </a:rPr>
              <a:t>semaphore.</a:t>
            </a:r>
            <a:r>
              <a:rPr lang="en-US" sz="1100" b="1" dirty="0" err="1" smtClean="0">
                <a:cs typeface="Times New Roman" pitchFamily="18" charset="0"/>
              </a:rPr>
              <a:t>acquire</a:t>
            </a:r>
            <a:r>
              <a:rPr lang="en-US" sz="1100" dirty="0" smtClean="0">
                <a:cs typeface="Times New Roman" pitchFamily="18" charset="0"/>
              </a:rPr>
              <a:t>();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              try </a:t>
            </a:r>
            <a:r>
              <a:rPr lang="en-US" sz="1100" dirty="0" smtClean="0">
                <a:cs typeface="Times New Roman" pitchFamily="18" charset="0"/>
              </a:rPr>
              <a:t>{ 	 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          //</a:t>
            </a:r>
            <a:r>
              <a:rPr lang="en-US" sz="1100" dirty="0" smtClean="0">
                <a:cs typeface="Times New Roman" pitchFamily="18" charset="0"/>
              </a:rPr>
              <a:t>Some work here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      }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finally </a:t>
            </a:r>
            <a:r>
              <a:rPr lang="en-US" sz="1100" dirty="0" smtClean="0">
                <a:cs typeface="Times New Roman" pitchFamily="18" charset="0"/>
              </a:rPr>
              <a:t>{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          </a:t>
            </a:r>
            <a:r>
              <a:rPr lang="en-US" sz="1100" dirty="0" err="1" smtClean="0">
                <a:cs typeface="Times New Roman" pitchFamily="18" charset="0"/>
              </a:rPr>
              <a:t>semaphore.</a:t>
            </a:r>
            <a:r>
              <a:rPr lang="en-US" sz="1100" b="1" dirty="0" err="1" smtClean="0">
                <a:cs typeface="Times New Roman" pitchFamily="18" charset="0"/>
              </a:rPr>
              <a:t>release</a:t>
            </a:r>
            <a:r>
              <a:rPr lang="en-US" sz="1100" dirty="0" smtClean="0">
                <a:cs typeface="Times New Roman" pitchFamily="18" charset="0"/>
              </a:rPr>
              <a:t>();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     }</a:t>
            </a:r>
            <a:endParaRPr lang="en-US" sz="1100" dirty="0" smtClean="0"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	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    </a:t>
            </a:r>
            <a:r>
              <a:rPr lang="en-US" sz="1100" dirty="0" err="1" smtClean="0">
                <a:cs typeface="Times New Roman" pitchFamily="18" charset="0"/>
              </a:rPr>
              <a:t>System.out.println</a:t>
            </a:r>
            <a:r>
              <a:rPr lang="en-US" sz="1100" dirty="0" smtClean="0">
                <a:cs typeface="Times New Roman" pitchFamily="18" charset="0"/>
              </a:rPr>
              <a:t>(</a:t>
            </a:r>
            <a:r>
              <a:rPr lang="en-US" sz="1100" b="1" dirty="0" smtClean="0">
                <a:solidFill>
                  <a:srgbClr val="008000"/>
                </a:solidFill>
                <a:cs typeface="Times New Roman" pitchFamily="18" charset="0"/>
              </a:rPr>
              <a:t>"Thread [" </a:t>
            </a:r>
            <a:r>
              <a:rPr lang="en-US" sz="1100" dirty="0" smtClean="0">
                <a:cs typeface="Times New Roman" pitchFamily="18" charset="0"/>
              </a:rPr>
              <a:t>+ name + </a:t>
            </a:r>
            <a:r>
              <a:rPr lang="en-US" sz="1100" b="1" dirty="0" smtClean="0">
                <a:solidFill>
                  <a:srgbClr val="008000"/>
                </a:solidFill>
                <a:cs typeface="Times New Roman" pitchFamily="18" charset="0"/>
              </a:rPr>
              <a:t>"] has finished"</a:t>
            </a:r>
            <a:r>
              <a:rPr lang="en-US" sz="1100" dirty="0" smtClean="0">
                <a:cs typeface="Times New Roman" pitchFamily="18" charset="0"/>
              </a:rPr>
              <a:t>);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} </a:t>
            </a:r>
            <a:r>
              <a:rPr lang="en-US" sz="1100" b="1" dirty="0" smtClean="0">
                <a:solidFill>
                  <a:srgbClr val="000080"/>
                </a:solidFill>
                <a:cs typeface="Times New Roman" pitchFamily="18" charset="0"/>
              </a:rPr>
              <a:t>catch </a:t>
            </a:r>
            <a:r>
              <a:rPr lang="en-US" sz="1100" dirty="0" smtClean="0">
                <a:cs typeface="Times New Roman" pitchFamily="18" charset="0"/>
              </a:rPr>
              <a:t>(</a:t>
            </a:r>
            <a:r>
              <a:rPr lang="en-US" sz="1100" dirty="0" err="1" smtClean="0">
                <a:cs typeface="Times New Roman" pitchFamily="18" charset="0"/>
              </a:rPr>
              <a:t>InterruptedException</a:t>
            </a:r>
            <a:r>
              <a:rPr lang="en-US" sz="1100" dirty="0" smtClean="0">
                <a:cs typeface="Times New Roman" pitchFamily="18" charset="0"/>
              </a:rPr>
              <a:t> e) { </a:t>
            </a:r>
            <a:endParaRPr lang="en-US" sz="1100" dirty="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    	</a:t>
            </a:r>
            <a:r>
              <a:rPr lang="en-US" sz="1100" dirty="0" err="1" smtClean="0">
                <a:cs typeface="Times New Roman" pitchFamily="18" charset="0"/>
              </a:rPr>
              <a:t>e.printStackTrace</a:t>
            </a:r>
            <a:r>
              <a:rPr lang="en-US" sz="1100" dirty="0" smtClean="0">
                <a:cs typeface="Times New Roman" pitchFamily="18" charset="0"/>
              </a:rPr>
              <a:t>(); 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     }</a:t>
            </a:r>
            <a:endParaRPr lang="en-US" sz="1100" dirty="0" smtClean="0"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   </a:t>
            </a:r>
            <a:r>
              <a:rPr lang="en-US" sz="1100" dirty="0" smtClean="0">
                <a:cs typeface="Times New Roman" pitchFamily="18" charset="0"/>
              </a:rPr>
              <a:t>}</a:t>
            </a:r>
            <a:endParaRPr lang="en-US" sz="1100" dirty="0" smtClean="0"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dirty="0" smtClean="0">
                <a:cs typeface="Times New Roman" pitchFamily="18" charset="0"/>
              </a:rPr>
              <a:t>}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latin typeface="Arial" charset="0"/>
              </a:rPr>
              <a:t>Пример использования</a:t>
            </a:r>
            <a:br>
              <a:rPr lang="ru-RU" sz="4000" smtClean="0">
                <a:latin typeface="Arial" charset="0"/>
              </a:rPr>
            </a:br>
            <a:r>
              <a:rPr lang="en-US" sz="4000" smtClean="0"/>
              <a:t>Semaphore</a:t>
            </a:r>
            <a:endParaRPr lang="ru-RU" sz="40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SemaphoreTest { </a:t>
            </a:r>
            <a:endParaRPr lang="en-US" sz="14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main(String[] args)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throws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InterruptedException {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permits = </a:t>
            </a:r>
            <a:r>
              <a:rPr lang="en-US" sz="14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Semaphore semaphore =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Semaphore(permits);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semaphore.drainPermits();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SimpleThread(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"A"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, semaphore).start();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SimpleThread(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"B"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, semaphore).start();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"Release semaphore. Now threads can work."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semaphore.release(permits);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ru-RU" sz="140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400" smtClean="0">
                <a:latin typeface="Times New Roman" pitchFamily="18" charset="0"/>
              </a:rPr>
              <a:t>Результат работы</a:t>
            </a:r>
            <a:r>
              <a:rPr lang="en-US" sz="1400" smtClean="0">
                <a:latin typeface="Times New Roman" pitchFamily="18" charset="0"/>
              </a:rPr>
              <a:t>:</a:t>
            </a:r>
            <a:endParaRPr lang="en-US" sz="1400" smtClean="0"/>
          </a:p>
          <a:p>
            <a:pPr lvl="1" eaLnBrk="1" hangingPunct="1"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/>
              <a:t>Release semaphore. Now threads can work.</a:t>
            </a:r>
          </a:p>
          <a:p>
            <a:pPr lvl="1" eaLnBrk="1" hangingPunct="1"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/>
              <a:t>Thread [A] has finished</a:t>
            </a:r>
          </a:p>
          <a:p>
            <a:pPr lvl="1" eaLnBrk="1" hangingPunct="1"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/>
              <a:t>Thread [B] has finished</a:t>
            </a:r>
          </a:p>
          <a:p>
            <a:pPr marL="0" eaLnBrk="1" hangingPunct="1"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Барьер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smtClean="0"/>
              <a:t>Барьер — это примитив синхронизации, разрешающий нескольким потокам (называемым участниками) выполнять алгоритм параллельно и поэтапно.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Каждый участник выполняется, пока его код не достигнет точки барьера. Барьер означает окончание одного этапа работы.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Когда участник достигает барьера, его выполнение блокируется, пока все участники не достигнут этого же барьера.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Когда все участники достигнут барьера, при необходимости можно вызвать действие следующего этапа.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Это действие следующего этапа может использоваться для выполнения действий одним потоком, пока все остальные потоки все еще остаются блокированными. После выполнения этого действия блокировка всех участников снимается.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Барьер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9244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Класс CyclicBarrier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Конструктор CyclicBarrier принимает количество участников и при необходимости экземпляр Runnable, который будет вызван при достижении всеми участниками барьера.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smtClean="0"/>
              <a:t>CyclicBarrier.await()</a:t>
            </a:r>
            <a:r>
              <a:rPr lang="ru-RU" sz="2800" smtClean="0"/>
              <a:t> – уведомление о достижении барьера и остановка потока до достижения барьера другими участниками.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При достижении всеми участниками барьера экземпляр CyclicBarrier переводится в исходное состояние и может использоваться ещё раз.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latin typeface="Arial" charset="0"/>
              </a:rPr>
              <a:t>Пример использования</a:t>
            </a:r>
            <a:r>
              <a:rPr lang="en-US" sz="4000" smtClean="0"/>
              <a:t> CyclicBarrier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Worker 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extends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Thread { </a:t>
            </a:r>
            <a:endParaRPr lang="en-US" sz="16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CyclicBarrier barrier; </a:t>
            </a:r>
            <a:endParaRPr lang="en-US" sz="1600" smtClean="0">
              <a:ea typeface="Calibri" pitchFamily="34" charset="0"/>
              <a:cs typeface="Calibri" pitchFamily="34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600" smtClean="0">
              <a:ea typeface="Calibri" pitchFamily="34" charset="0"/>
              <a:cs typeface="Calibri" pitchFamily="34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Worker(CyclicBarrier barrier) {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.barrier = barrier;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@Override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run() {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300" i="1" smtClean="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// Doing some work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3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"Doing hard task... "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+ 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try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{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    barrier.</a:t>
            </a:r>
            <a:r>
              <a:rPr lang="en-US" sz="1300" b="1" smtClean="0">
                <a:latin typeface="Courier New" pitchFamily="49" charset="0"/>
                <a:cs typeface="Times New Roman" pitchFamily="18" charset="0"/>
              </a:rPr>
              <a:t>await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();   </a:t>
            </a:r>
            <a:r>
              <a:rPr lang="en-US" sz="1300" i="1" smtClean="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//Waiting until other threads finish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} 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catch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(InterruptedException | BrokenBarrierException e) {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    e.printStackTrace();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}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3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this 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+ </a:t>
            </a:r>
            <a:r>
              <a:rPr lang="en-US" sz="13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 is over"</a:t>
            </a: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1600" smtClean="0"/>
          </a:p>
          <a:p>
            <a:pPr marL="0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latin typeface="Arial" charset="0"/>
              </a:rPr>
              <a:t>Пример использования</a:t>
            </a:r>
            <a:r>
              <a:rPr lang="en-US" sz="4000" smtClean="0"/>
              <a:t> CyclicBarrier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BarrierTest { </a:t>
            </a:r>
            <a:endParaRPr lang="en-US" sz="12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static final int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main(String[] args)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throws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InterruptedException {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CyclicBarrier barrier =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CyclicBarrier(N,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Runnable() {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run</a:t>
            </a:r>
            <a:r>
              <a:rPr lang="ru-RU" sz="1200" smtClean="0">
                <a:latin typeface="Courier New" pitchFamily="49" charset="0"/>
                <a:cs typeface="Times New Roman" pitchFamily="18" charset="0"/>
              </a:rPr>
              <a:t>() {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200" smtClean="0">
                <a:latin typeface="Courier New" pitchFamily="49" charset="0"/>
                <a:cs typeface="Times New Roman" pitchFamily="18" charset="0"/>
              </a:rPr>
              <a:t>                </a:t>
            </a:r>
            <a:r>
              <a:rPr lang="ru-RU" sz="1200" i="1" smtClean="0">
                <a:solidFill>
                  <a:srgbClr val="808080"/>
                </a:solidFill>
                <a:latin typeface="Courier New" pitchFamily="49" charset="0"/>
                <a:cs typeface="Times New Roman" pitchFamily="18" charset="0"/>
              </a:rPr>
              <a:t>// Действия, которые выполняются при достижении барьера всеми потоками</a:t>
            </a:r>
            <a:r>
              <a:rPr lang="ru-RU" sz="12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200" smtClean="0">
                <a:latin typeface="Courier New" pitchFamily="49" charset="0"/>
                <a:cs typeface="Times New Roman" pitchFamily="18" charset="0"/>
              </a:rPr>
              <a:t>               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System.out.println(</a:t>
            </a: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"Done"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    }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});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for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i =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; i &lt; N; i++) {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Worker(barrier).start();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}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60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400" smtClean="0">
                <a:latin typeface="Courier New" pitchFamily="49" charset="0"/>
                <a:cs typeface="Times New Roman" pitchFamily="18" charset="0"/>
              </a:rPr>
              <a:t>Результат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:</a:t>
            </a:r>
            <a:endParaRPr lang="ru-RU" sz="1400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solidFill>
                  <a:srgbClr val="002060"/>
                </a:solidFill>
              </a:rPr>
              <a:t>Doing hard task... Thread[Thread-0,5,main]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solidFill>
                  <a:srgbClr val="002060"/>
                </a:solidFill>
              </a:rPr>
              <a:t>Doing hard task... Thread[Thread-1,5,main]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solidFill>
                  <a:srgbClr val="002060"/>
                </a:solidFill>
              </a:rPr>
              <a:t>Done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solidFill>
                  <a:srgbClr val="002060"/>
                </a:solidFill>
              </a:rPr>
              <a:t>Thread[Thread-1,5,main] is over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300" smtClean="0">
                <a:solidFill>
                  <a:srgbClr val="002060"/>
                </a:solidFill>
              </a:rPr>
              <a:t>Thread[Thread-0,5,main] is over</a:t>
            </a:r>
            <a:endParaRPr lang="en-US" sz="12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16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3700" smtClean="0"/>
          </a:p>
          <a:p>
            <a:pPr marL="0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Phaser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1800" smtClean="0"/>
              <a:t>Улучшенная реализация алгоритма синхронизации </a:t>
            </a:r>
            <a:r>
              <a:rPr lang="en-US" sz="1800" smtClean="0"/>
              <a:t>“</a:t>
            </a:r>
            <a:r>
              <a:rPr lang="ru-RU" sz="1800" smtClean="0"/>
              <a:t>Барьер</a:t>
            </a:r>
            <a:r>
              <a:rPr lang="en-US" sz="1800" smtClean="0"/>
              <a:t>”</a:t>
            </a:r>
            <a:r>
              <a:rPr lang="ru-RU" sz="1800" smtClean="0">
                <a:latin typeface="Arial" charset="0"/>
              </a:rPr>
              <a:t>.</a:t>
            </a:r>
          </a:p>
          <a:p>
            <a:pPr eaLnBrk="1" hangingPunct="1"/>
            <a:r>
              <a:rPr lang="ru-RU" sz="1800" smtClean="0"/>
              <a:t>Возможность добавлять </a:t>
            </a:r>
            <a:r>
              <a:rPr lang="en-US" sz="1800" smtClean="0"/>
              <a:t>parties (</a:t>
            </a:r>
            <a:r>
              <a:rPr lang="ru-RU" sz="1800" smtClean="0"/>
              <a:t>участников</a:t>
            </a:r>
            <a:r>
              <a:rPr lang="en-US" sz="1800" smtClean="0"/>
              <a:t>) </a:t>
            </a:r>
            <a:r>
              <a:rPr lang="ru-RU" sz="1800" smtClean="0"/>
              <a:t>динамически</a:t>
            </a:r>
            <a:r>
              <a:rPr lang="ru-RU" sz="1800" smtClean="0">
                <a:latin typeface="Arial" charset="0"/>
              </a:rPr>
              <a:t>.</a:t>
            </a:r>
          </a:p>
          <a:p>
            <a:pPr eaLnBrk="1" hangingPunct="1"/>
            <a:r>
              <a:rPr lang="ru-RU" sz="1800" smtClean="0">
                <a:latin typeface="Arial" charset="0"/>
              </a:rPr>
              <a:t>Поток не обязан ожидать, пока все участники соберутся на барьере. Достаточно только сообщить о готовности своей работы.</a:t>
            </a:r>
          </a:p>
          <a:p>
            <a:pPr eaLnBrk="1" hangingPunct="1"/>
            <a:r>
              <a:rPr lang="ru-RU" sz="1800" smtClean="0">
                <a:latin typeface="Arial" charset="0"/>
              </a:rPr>
              <a:t>Потоку необязательно быть участником барьера, чтобы ожидать его преодоления.</a:t>
            </a:r>
          </a:p>
          <a:p>
            <a:pPr eaLnBrk="1" hangingPunct="1"/>
            <a:r>
              <a:rPr lang="ru-RU" sz="1800" smtClean="0"/>
              <a:t>Доступ к информации о текущей фазе</a:t>
            </a:r>
            <a:r>
              <a:rPr lang="ru-RU" sz="1800" smtClean="0">
                <a:latin typeface="Arial" charset="0"/>
              </a:rPr>
              <a:t>.</a:t>
            </a:r>
            <a:endParaRPr lang="en-US" sz="18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Многозадачность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>
                <a:cs typeface="Arial" charset="0"/>
              </a:rPr>
              <a:t>Параллельное исполнение нескольких задач улучшает производительность</a:t>
            </a:r>
            <a:r>
              <a:rPr lang="ru-RU" smtClean="0"/>
              <a:t>.</a:t>
            </a:r>
          </a:p>
          <a:p>
            <a:pPr eaLnBrk="1" hangingPunct="1"/>
            <a:r>
              <a:rPr lang="ru-RU" smtClean="0"/>
              <a:t>Современное серверы спроектированы для поддержки многозадачности</a:t>
            </a:r>
            <a:r>
              <a:rPr lang="ru-RU" smtClean="0">
                <a:latin typeface="Arial" charset="0"/>
              </a:rPr>
              <a:t>.</a:t>
            </a:r>
          </a:p>
          <a:p>
            <a:pPr eaLnBrk="1" hangingPunct="1"/>
            <a:r>
              <a:rPr lang="ru-RU" smtClean="0"/>
              <a:t>Параллельные вычисления – ключевая идея при обработке больших объёмов данных</a:t>
            </a:r>
            <a:r>
              <a:rPr lang="ru-RU" smtClean="0">
                <a:latin typeface="Arial" charset="0"/>
              </a:rPr>
              <a:t>.</a:t>
            </a:r>
          </a:p>
          <a:p>
            <a:pPr eaLnBrk="1" hangingPunct="1"/>
            <a:endParaRPr lang="ru-RU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Класс </a:t>
            </a:r>
            <a:r>
              <a:rPr lang="en-US" smtClean="0">
                <a:latin typeface="Arial" charset="0"/>
              </a:rPr>
              <a:t>Phaser</a:t>
            </a:r>
            <a:endParaRPr lang="ru-RU" smtClean="0">
              <a:latin typeface="Arial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smtClean="0"/>
              <a:t>Конструктор </a:t>
            </a:r>
            <a:r>
              <a:rPr lang="en-US" sz="2000" smtClean="0"/>
              <a:t>Phaser</a:t>
            </a:r>
            <a:r>
              <a:rPr lang="ru-RU" sz="2000" smtClean="0"/>
              <a:t> принимает изначальное количество участников.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b="1" smtClean="0"/>
              <a:t>Phaser.register()</a:t>
            </a:r>
            <a:r>
              <a:rPr lang="ru-RU" sz="2000" smtClean="0"/>
              <a:t> - зарегистрировать ещё одного участника.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b="1" smtClean="0"/>
              <a:t>Phaser.arrive()</a:t>
            </a:r>
            <a:r>
              <a:rPr lang="ru-RU" sz="2000" smtClean="0"/>
              <a:t> – уведомить остальных о достижении барьера. Барьер считается преодолённым, когда </a:t>
            </a:r>
            <a:r>
              <a:rPr lang="ru-RU" sz="2000" i="1" smtClean="0"/>
              <a:t>количество участников = количество прибывших</a:t>
            </a:r>
            <a:r>
              <a:rPr lang="ru-RU" sz="20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b="1" smtClean="0"/>
              <a:t>Phaser.arriveAndAwaitAdvance()</a:t>
            </a:r>
            <a:r>
              <a:rPr lang="ru-RU" sz="2000" smtClean="0"/>
              <a:t> – уведомить остальных о достижении барьера и ожидать остальных.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b="1" smtClean="0"/>
              <a:t>Phaser.getArrivedParties()</a:t>
            </a:r>
            <a:r>
              <a:rPr lang="ru-RU" sz="2000" smtClean="0"/>
              <a:t> – получить количество участников, достигших барьера.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b="1" smtClean="0"/>
              <a:t>Phaser.getPhase()</a:t>
            </a:r>
            <a:r>
              <a:rPr lang="ru-RU" sz="2000" smtClean="0"/>
              <a:t> – получить номер фазы, т.е. сколько раз был преодолён барьер.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Поток использующий </a:t>
            </a:r>
            <a:r>
              <a:rPr lang="en-US" smtClean="0"/>
              <a:t>Phaser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MyThread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implements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Runnable { </a:t>
            </a:r>
            <a:endParaRPr lang="en-US" sz="11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final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Phaser phaser;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final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String name;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MyThread(String name, Phaser phaser) {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.phaser = phaser;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.name = name;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@Override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run() {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try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{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    Thread.sleep(</a:t>
            </a:r>
            <a:r>
              <a:rPr lang="en-US" sz="11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1000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} </a:t>
            </a:r>
            <a:r>
              <a:rPr lang="en-US" sz="11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catch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(InterruptedException e) {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    e.printStackTrace();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}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"Thread ["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+ name + </a:t>
            </a: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"] is about to arrive, phaser = "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+ phaser);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phaser.arrive();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"Thread ["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+ name + </a:t>
            </a: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"] has arrived, phaser = " 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+ phaser);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1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sz="1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использования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PhaserSample { </a:t>
            </a:r>
            <a:endParaRPr lang="en-US" sz="14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main(String[] args) {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Phaser phaser =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Phaser(</a:t>
            </a:r>
            <a:r>
              <a:rPr lang="en-US" sz="14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"phaser = "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+ phaser);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phaser.register();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"New party is added, phaser = "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+ phaser);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Thread(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MyThread(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"A"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, phaser)).start();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Thread(</a:t>
            </a:r>
            <a:r>
              <a:rPr lang="en-US" sz="14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MyThread(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"B"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, phaser)).start();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"Wating, phaser = "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+ phaser);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phaser.arriveAndAwaitAdvance();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"Main thread arrived, phaser= " </a:t>
            </a: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+ phaser);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4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40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Результат работы программы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400" smtClean="0">
                <a:solidFill>
                  <a:srgbClr val="002060"/>
                </a:solidFill>
              </a:rPr>
              <a:t>phaser = java.util.concurrent.Phaser@1975b59[</a:t>
            </a:r>
            <a:r>
              <a:rPr lang="en-US" sz="1400" b="1" smtClean="0">
                <a:solidFill>
                  <a:srgbClr val="002060"/>
                </a:solidFill>
              </a:rPr>
              <a:t>phase = 0 parties = 2 arrived = 0]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solidFill>
                  <a:srgbClr val="002060"/>
                </a:solidFill>
              </a:rPr>
              <a:t>New party is added, phaser = java.util.concurrent.Phaser@1975b59[</a:t>
            </a:r>
            <a:r>
              <a:rPr lang="en-US" sz="1400" b="1" smtClean="0">
                <a:solidFill>
                  <a:srgbClr val="002060"/>
                </a:solidFill>
              </a:rPr>
              <a:t>phase = 0 parties = 3 arrived = 0</a:t>
            </a:r>
            <a:r>
              <a:rPr lang="en-US" sz="1400" smtClean="0">
                <a:solidFill>
                  <a:srgbClr val="002060"/>
                </a:solidFill>
              </a:rPr>
              <a:t>]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solidFill>
                  <a:srgbClr val="002060"/>
                </a:solidFill>
              </a:rPr>
              <a:t>Wating, phaser = java.util.concurrent.Phaser@1975b59[</a:t>
            </a:r>
            <a:r>
              <a:rPr lang="en-US" sz="1400" b="1" smtClean="0">
                <a:solidFill>
                  <a:srgbClr val="002060"/>
                </a:solidFill>
              </a:rPr>
              <a:t>phase = 0 parties = 3 arrived = 0</a:t>
            </a:r>
            <a:r>
              <a:rPr lang="en-US" sz="1400" smtClean="0">
                <a:solidFill>
                  <a:srgbClr val="002060"/>
                </a:solidFill>
              </a:rPr>
              <a:t>]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solidFill>
                  <a:srgbClr val="002060"/>
                </a:solidFill>
              </a:rPr>
              <a:t>Thread [B] is about to arrive, phaser = java.util.concurrent.Phaser@1975b59[</a:t>
            </a:r>
            <a:r>
              <a:rPr lang="en-US" sz="1400" b="1" smtClean="0">
                <a:solidFill>
                  <a:srgbClr val="002060"/>
                </a:solidFill>
              </a:rPr>
              <a:t>phase = 0 parties = 3 arrived = 1</a:t>
            </a:r>
            <a:r>
              <a:rPr lang="en-US" sz="1400" smtClean="0">
                <a:solidFill>
                  <a:srgbClr val="002060"/>
                </a:solidFill>
              </a:rPr>
              <a:t>]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solidFill>
                  <a:srgbClr val="002060"/>
                </a:solidFill>
              </a:rPr>
              <a:t>Thread [A] is about to arrive, phaser = java.util.concurrent.Phaser@1975b59[</a:t>
            </a:r>
            <a:r>
              <a:rPr lang="en-US" sz="1400" b="1" smtClean="0">
                <a:solidFill>
                  <a:srgbClr val="002060"/>
                </a:solidFill>
              </a:rPr>
              <a:t>phase = 0 parties = 3 arrived = 1</a:t>
            </a:r>
            <a:r>
              <a:rPr lang="en-US" sz="1400" smtClean="0">
                <a:solidFill>
                  <a:srgbClr val="002060"/>
                </a:solidFill>
              </a:rPr>
              <a:t>]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solidFill>
                  <a:srgbClr val="002060"/>
                </a:solidFill>
              </a:rPr>
              <a:t>Thread [B] has arrived, phaser = java.util.concurrent.Phaser@1975b59[</a:t>
            </a:r>
            <a:r>
              <a:rPr lang="en-US" sz="1400" b="1" smtClean="0">
                <a:solidFill>
                  <a:srgbClr val="002060"/>
                </a:solidFill>
              </a:rPr>
              <a:t>phase = 0 parties = 3 arrived = 2</a:t>
            </a:r>
            <a:r>
              <a:rPr lang="en-US" sz="1400" smtClean="0">
                <a:solidFill>
                  <a:srgbClr val="002060"/>
                </a:solidFill>
              </a:rPr>
              <a:t>]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solidFill>
                  <a:srgbClr val="002060"/>
                </a:solidFill>
              </a:rPr>
              <a:t>Thread [A] has arrived, phaser = java.util.concurrent.Phaser@1975b59[</a:t>
            </a:r>
            <a:r>
              <a:rPr lang="en-US" sz="1400" b="1" smtClean="0">
                <a:solidFill>
                  <a:srgbClr val="002060"/>
                </a:solidFill>
              </a:rPr>
              <a:t>phase = 1 parties = 3 arrived = 0</a:t>
            </a:r>
            <a:r>
              <a:rPr lang="en-US" sz="1400" smtClean="0">
                <a:solidFill>
                  <a:srgbClr val="002060"/>
                </a:solidFill>
              </a:rPr>
              <a:t>]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>
                <a:solidFill>
                  <a:srgbClr val="002060"/>
                </a:solidFill>
              </a:rPr>
              <a:t>Main thread arrived, phaser= java.util.concurrent.Phaser@1975b59[</a:t>
            </a:r>
            <a:r>
              <a:rPr lang="en-US" sz="1400" b="1" smtClean="0">
                <a:solidFill>
                  <a:srgbClr val="002060"/>
                </a:solidFill>
              </a:rPr>
              <a:t>phase = 1 parties = 3 arrived = 0</a:t>
            </a:r>
            <a:r>
              <a:rPr lang="en-US" sz="1400" smtClean="0">
                <a:solidFill>
                  <a:srgbClr val="002060"/>
                </a:solidFill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Atomic Types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700" smtClean="0"/>
              <a:t>Использование блокировок может ухудшить производительность</a:t>
            </a:r>
            <a:endParaRPr lang="ru-RU" sz="27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700" smtClean="0"/>
              <a:t>Принцип </a:t>
            </a:r>
            <a:r>
              <a:rPr lang="en-US" sz="2700" smtClean="0"/>
              <a:t>Optimistic Locking (“</a:t>
            </a:r>
            <a:r>
              <a:rPr lang="ru-RU" sz="2700" smtClean="0"/>
              <a:t>оптимистическая</a:t>
            </a:r>
            <a:r>
              <a:rPr lang="en-US" sz="2700" smtClean="0"/>
              <a:t>”</a:t>
            </a:r>
            <a:r>
              <a:rPr lang="ru-RU" sz="2700" smtClean="0"/>
              <a:t> блокировка)</a:t>
            </a:r>
          </a:p>
          <a:p>
            <a:pPr eaLnBrk="1" hangingPunct="1">
              <a:lnSpc>
                <a:spcPct val="80000"/>
              </a:lnSpc>
            </a:pPr>
            <a:r>
              <a:rPr lang="ru-RU" sz="2700" smtClean="0"/>
              <a:t>Использование </a:t>
            </a:r>
            <a:r>
              <a:rPr lang="en-US" sz="2700" smtClean="0"/>
              <a:t>compare-and-swap (CAS)</a:t>
            </a:r>
            <a:endParaRPr lang="ru-RU" sz="2700" smtClean="0"/>
          </a:p>
          <a:p>
            <a:pPr eaLnBrk="1" hangingPunct="1">
              <a:lnSpc>
                <a:spcPct val="80000"/>
              </a:lnSpc>
            </a:pPr>
            <a:r>
              <a:rPr lang="ru-RU" sz="2700" smtClean="0"/>
              <a:t>Типы из пакета </a:t>
            </a:r>
            <a:r>
              <a:rPr lang="en-US" sz="2700" b="1" smtClean="0"/>
              <a:t>java.util.concurrent.atomic</a:t>
            </a:r>
            <a:endParaRPr lang="ru-RU" sz="2700" b="1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AtomicBoolean</a:t>
            </a:r>
            <a:endParaRPr lang="ru-RU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AtomicInteger</a:t>
            </a:r>
            <a:endParaRPr lang="ru-RU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AtomicLong</a:t>
            </a:r>
            <a:endParaRPr lang="ru-RU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AtomicReference</a:t>
            </a:r>
            <a:endParaRPr lang="ru-RU" sz="2400" smtClean="0"/>
          </a:p>
          <a:p>
            <a:pPr lvl="1" eaLnBrk="1" hangingPunct="1">
              <a:lnSpc>
                <a:spcPct val="80000"/>
              </a:lnSpc>
            </a:pPr>
            <a:r>
              <a:rPr lang="ru-RU" sz="2400" smtClean="0"/>
              <a:t>и другие.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AtomicInteger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get</a:t>
            </a:r>
            <a:r>
              <a:rPr lang="ru-RU" smtClean="0"/>
              <a:t>() </a:t>
            </a:r>
            <a:r>
              <a:rPr lang="en-US" smtClean="0"/>
              <a:t>- </a:t>
            </a:r>
            <a:r>
              <a:rPr lang="ru-RU" smtClean="0"/>
              <a:t>получить значение</a:t>
            </a:r>
          </a:p>
          <a:p>
            <a:pPr eaLnBrk="1" hangingPunct="1"/>
            <a:r>
              <a:rPr lang="en-US" b="1" smtClean="0"/>
              <a:t>set</a:t>
            </a:r>
            <a:r>
              <a:rPr lang="en-US" smtClean="0"/>
              <a:t>(int newValue) - </a:t>
            </a:r>
            <a:r>
              <a:rPr lang="ru-RU" smtClean="0"/>
              <a:t>установить значение</a:t>
            </a:r>
          </a:p>
          <a:p>
            <a:pPr eaLnBrk="1" hangingPunct="1"/>
            <a:r>
              <a:rPr lang="en-US" b="1" smtClean="0"/>
              <a:t>compareAndSet</a:t>
            </a:r>
            <a:r>
              <a:rPr lang="ru-RU" smtClean="0"/>
              <a:t>(</a:t>
            </a:r>
            <a:r>
              <a:rPr lang="en-US" smtClean="0"/>
              <a:t>int expected, int newValue</a:t>
            </a:r>
            <a:r>
              <a:rPr lang="ru-RU" smtClean="0"/>
              <a:t>)</a:t>
            </a:r>
            <a:r>
              <a:rPr lang="en-US" smtClean="0"/>
              <a:t>-</a:t>
            </a:r>
            <a:r>
              <a:rPr lang="ru-RU" smtClean="0"/>
              <a:t>  если значение у объекта=</a:t>
            </a:r>
            <a:r>
              <a:rPr lang="en-US" smtClean="0"/>
              <a:t>expected, </a:t>
            </a:r>
            <a:r>
              <a:rPr lang="ru-RU" smtClean="0"/>
              <a:t>то установить новое значение </a:t>
            </a:r>
            <a:r>
              <a:rPr lang="en-US" smtClean="0"/>
              <a:t>newValue</a:t>
            </a:r>
            <a:r>
              <a:rPr lang="ru-RU" smtClean="0"/>
              <a:t>. Метод возвращает </a:t>
            </a:r>
            <a:r>
              <a:rPr lang="en-US" smtClean="0"/>
              <a:t>true</a:t>
            </a:r>
            <a:r>
              <a:rPr lang="ru-RU" smtClean="0"/>
              <a:t>, если значение у объекта было равно </a:t>
            </a:r>
            <a:r>
              <a:rPr lang="en-US" i="1" smtClean="0"/>
              <a:t>expected</a:t>
            </a:r>
            <a:r>
              <a:rPr lang="ru-RU" smtClean="0"/>
              <a:t>. Данная операция атомарна.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без блокировки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public class </a:t>
            </a:r>
            <a:r>
              <a:rPr lang="en-US" dirty="0" err="1" smtClean="0">
                <a:latin typeface="Courier New"/>
                <a:ea typeface="Times New Roman"/>
                <a:cs typeface="Times New Roman"/>
              </a:rPr>
              <a:t>NonblockingCounter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 {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private </a:t>
            </a:r>
            <a:r>
              <a:rPr lang="en-US" dirty="0" err="1" smtClean="0">
                <a:latin typeface="Courier New"/>
                <a:ea typeface="Times New Roman"/>
                <a:cs typeface="Times New Roman"/>
              </a:rPr>
              <a:t>AtomicInteger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 value;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public 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Courier New"/>
                <a:ea typeface="Times New Roman"/>
                <a:cs typeface="Times New Roman"/>
              </a:rPr>
              <a:t>getValue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() {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dirty="0" err="1" smtClean="0">
                <a:latin typeface="Courier New"/>
                <a:ea typeface="Times New Roman"/>
                <a:cs typeface="Times New Roman"/>
              </a:rPr>
              <a:t>value.get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();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}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public 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increment() {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v;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do 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{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        v = </a:t>
            </a:r>
            <a:r>
              <a:rPr lang="en-US" dirty="0" err="1" smtClean="0">
                <a:latin typeface="Courier New"/>
                <a:ea typeface="Times New Roman"/>
                <a:cs typeface="Times New Roman"/>
              </a:rPr>
              <a:t>value.get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();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    } 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while 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(!</a:t>
            </a:r>
            <a:r>
              <a:rPr lang="en-US" dirty="0" err="1" smtClean="0">
                <a:latin typeface="Courier New"/>
                <a:ea typeface="Times New Roman"/>
                <a:cs typeface="Times New Roman"/>
              </a:rPr>
              <a:t>value.</a:t>
            </a:r>
            <a:r>
              <a:rPr lang="en-US" b="1" dirty="0" err="1" smtClean="0">
                <a:latin typeface="Courier New"/>
                <a:ea typeface="Times New Roman"/>
                <a:cs typeface="Times New Roman"/>
              </a:rPr>
              <a:t>compareAndSet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(v, v +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));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return 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v +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dirty="0" smtClean="0">
                <a:latin typeface="Courier New"/>
                <a:ea typeface="Times New Roman"/>
                <a:cs typeface="Times New Roman"/>
              </a:rPr>
              <a:t>; </a:t>
            </a:r>
            <a:endParaRPr lang="en-US" sz="4000" dirty="0" smtClean="0">
              <a:ea typeface="Calibri"/>
              <a:cs typeface="Times New Roman"/>
            </a:endParaRP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dirty="0" smtClean="0">
                <a:latin typeface="Courier New"/>
                <a:ea typeface="Times New Roman"/>
                <a:cs typeface="Times New Roman"/>
              </a:rPr>
              <a:t>    } </a:t>
            </a:r>
          </a:p>
          <a:p>
            <a:pPr mar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4000" dirty="0" smtClean="0">
                <a:latin typeface="Courier New"/>
                <a:ea typeface="Calibri"/>
                <a:cs typeface="Times New Roman"/>
              </a:rPr>
              <a:t>}</a:t>
            </a:r>
            <a:endParaRPr lang="en-US" sz="4000" dirty="0" smtClean="0">
              <a:ea typeface="Calibri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</a:t>
            </a:r>
            <a:endParaRPr lang="ru-RU" smtClean="0"/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Создание большого числа потоков приводит к значительному росту потребления ресурсов операционной системы, включая память.</a:t>
            </a:r>
          </a:p>
          <a:p>
            <a:pPr eaLnBrk="1" hangingPunct="1"/>
            <a:r>
              <a:rPr lang="ru-RU" sz="2800" smtClean="0"/>
              <a:t>На создание нового потока может потребоваться больше времени, чем для выполнения работы потоком.</a:t>
            </a:r>
          </a:p>
          <a:p>
            <a:pPr eaLnBrk="1" hangingPunct="1"/>
            <a:r>
              <a:rPr lang="ru-RU" sz="2800" smtClean="0"/>
              <a:t>Работа большого числа потоков приводит к частому переключению контекстов рабочих потоков, ухудшая производительность.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</a:t>
            </a:r>
            <a:endParaRPr lang="ru-RU" smtClean="0"/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Решение</a:t>
            </a:r>
            <a:r>
              <a:rPr lang="en-US" smtClean="0">
                <a:latin typeface="Arial" charset="0"/>
              </a:rPr>
              <a:t>:</a:t>
            </a:r>
            <a:endParaRPr lang="ru-RU" smtClean="0">
              <a:latin typeface="Arial" charset="0"/>
            </a:endParaRPr>
          </a:p>
          <a:p>
            <a:pPr lvl="1" eaLnBrk="1" hangingPunct="1"/>
            <a:r>
              <a:rPr lang="ru-RU" smtClean="0">
                <a:latin typeface="Arial" charset="0"/>
              </a:rPr>
              <a:t>Ранее созданные потоки нужно повторно использовать для запуска других задач, т.е. организовать пул потоков</a:t>
            </a:r>
          </a:p>
          <a:p>
            <a:pPr lvl="1" eaLnBrk="1" hangingPunct="1"/>
            <a:r>
              <a:rPr lang="ru-RU" smtClean="0">
                <a:latin typeface="Arial" charset="0"/>
              </a:rPr>
              <a:t>Количество потоков не должно быть слишком большим, часто определяется экспериментально.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Интерфейс </a:t>
            </a:r>
            <a:r>
              <a:rPr lang="en-US" smtClean="0"/>
              <a:t>ExecutorService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b="1" smtClean="0"/>
              <a:t>ExecutorService</a:t>
            </a:r>
            <a:r>
              <a:rPr lang="ru-RU" sz="2000" smtClean="0"/>
              <a:t> - Абстракция для решения задач используя пул потоков.</a:t>
            </a:r>
          </a:p>
          <a:p>
            <a:pPr eaLnBrk="1" hangingPunct="1"/>
            <a:r>
              <a:rPr lang="ru-RU" sz="2000" b="1" smtClean="0"/>
              <a:t>ExecutorService.submit()</a:t>
            </a:r>
            <a:r>
              <a:rPr lang="ru-RU" sz="2000" smtClean="0"/>
              <a:t> принимает на вход задачу(Callable или </a:t>
            </a:r>
            <a:r>
              <a:rPr lang="en-US" sz="2000" smtClean="0"/>
              <a:t>Runnable</a:t>
            </a:r>
            <a:r>
              <a:rPr lang="ru-RU" sz="2000" smtClean="0"/>
              <a:t>)</a:t>
            </a:r>
            <a:r>
              <a:rPr lang="en-US" sz="2000" smtClean="0"/>
              <a:t>,</a:t>
            </a:r>
            <a:r>
              <a:rPr lang="ru-RU" sz="2000" smtClean="0"/>
              <a:t> которую нужно выполнить используя пул.</a:t>
            </a:r>
            <a:r>
              <a:rPr lang="en-US" sz="2000" smtClean="0"/>
              <a:t> </a:t>
            </a:r>
            <a:r>
              <a:rPr lang="ru-RU" sz="2000" smtClean="0"/>
              <a:t>Метод возвращает объект </a:t>
            </a:r>
            <a:r>
              <a:rPr lang="en-US" sz="2000" b="1" smtClean="0"/>
              <a:t>Future</a:t>
            </a:r>
            <a:r>
              <a:rPr lang="ru-RU" sz="2000" smtClean="0"/>
              <a:t>, который является результатам исполнения задачи.</a:t>
            </a:r>
          </a:p>
          <a:p>
            <a:pPr eaLnBrk="1" hangingPunct="1"/>
            <a:r>
              <a:rPr lang="ru-RU" sz="2000" b="1" smtClean="0"/>
              <a:t>ExecutorService.s</a:t>
            </a:r>
            <a:r>
              <a:rPr lang="en-US" sz="2000" b="1" smtClean="0"/>
              <a:t>hutdown</a:t>
            </a:r>
            <a:r>
              <a:rPr lang="ru-RU" sz="2000" b="1" smtClean="0"/>
              <a:t>()</a:t>
            </a:r>
            <a:r>
              <a:rPr lang="en-US" sz="2000" smtClean="0"/>
              <a:t> – </a:t>
            </a:r>
            <a:r>
              <a:rPr lang="ru-RU" sz="2000" smtClean="0"/>
              <a:t>заканчивает работу пула, дожидаясь завершения его потоков.</a:t>
            </a:r>
          </a:p>
          <a:p>
            <a:pPr eaLnBrk="1" hangingPunct="1"/>
            <a:endParaRPr lang="ru-RU" sz="2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Процессы и потоки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Процесс(</a:t>
            </a:r>
            <a:r>
              <a:rPr lang="en-US" sz="2800" smtClean="0"/>
              <a:t>Process</a:t>
            </a:r>
            <a:r>
              <a:rPr lang="ru-RU" sz="2800" smtClean="0"/>
              <a:t>)</a:t>
            </a:r>
            <a:endParaRPr lang="en-US" sz="2800" smtClean="0"/>
          </a:p>
          <a:p>
            <a:pPr lvl="1" eaLnBrk="1" hangingPunct="1"/>
            <a:r>
              <a:rPr lang="ru-RU" smtClean="0"/>
              <a:t>программа, находящаяся в режиме</a:t>
            </a:r>
            <a:r>
              <a:rPr lang="en-US" smtClean="0"/>
              <a:t> </a:t>
            </a:r>
            <a:r>
              <a:rPr lang="ru-RU" smtClean="0"/>
              <a:t>выполнения</a:t>
            </a:r>
            <a:endParaRPr lang="en-US" smtClean="0"/>
          </a:p>
          <a:p>
            <a:pPr eaLnBrk="1" hangingPunct="1"/>
            <a:r>
              <a:rPr lang="ru-RU" sz="2800" smtClean="0"/>
              <a:t>Поток</a:t>
            </a:r>
            <a:r>
              <a:rPr lang="en-US" sz="2800" smtClean="0"/>
              <a:t>(Thread)</a:t>
            </a:r>
          </a:p>
          <a:p>
            <a:pPr lvl="1" eaLnBrk="1" hangingPunct="1"/>
            <a:r>
              <a:rPr lang="ru-RU" smtClean="0"/>
              <a:t>наименьшая единица обработки, исполнение которой может быть назначено операционной системой </a:t>
            </a:r>
            <a:endParaRPr lang="en-US" smtClean="0"/>
          </a:p>
          <a:p>
            <a:pPr lvl="1" eaLnBrk="1" hangingPunct="1"/>
            <a:r>
              <a:rPr lang="ru-RU" smtClean="0"/>
              <a:t>работает внутри процесса</a:t>
            </a:r>
            <a:endParaRPr lang="en-US" smtClean="0"/>
          </a:p>
          <a:p>
            <a:pPr lvl="1" eaLnBrk="1" hangingPunct="1"/>
            <a:r>
              <a:rPr lang="ru-RU" smtClean="0"/>
              <a:t>может взаимодействовать с другими потоками через общую память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latin typeface="Arial" charset="0"/>
              </a:rPr>
              <a:t>Некоторые реализации</a:t>
            </a:r>
            <a:br>
              <a:rPr lang="ru-RU" sz="4000" smtClean="0">
                <a:latin typeface="Arial" charset="0"/>
              </a:rPr>
            </a:br>
            <a:r>
              <a:rPr lang="ru-RU" sz="4000" smtClean="0">
                <a:latin typeface="Arial" charset="0"/>
              </a:rPr>
              <a:t> </a:t>
            </a:r>
            <a:r>
              <a:rPr lang="en-US" sz="4000" smtClean="0"/>
              <a:t>ExecutorService</a:t>
            </a:r>
            <a:endParaRPr lang="ru-RU" sz="4000" smtClean="0"/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b="1" smtClean="0"/>
              <a:t>Executors.newFixedThreadPool(int N)</a:t>
            </a:r>
            <a:r>
              <a:rPr lang="ru-RU" sz="2400" smtClean="0"/>
              <a:t> – создание пула потоков фиксированного размера </a:t>
            </a:r>
            <a:r>
              <a:rPr lang="ru-RU" sz="2400" i="1" smtClean="0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b="1" smtClean="0"/>
              <a:t>Executors.newSingleThreadExecutor()</a:t>
            </a:r>
            <a:r>
              <a:rPr lang="ru-RU" sz="2400" smtClean="0"/>
              <a:t> – создание пула потоков состоящего только из одного потока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b="1" smtClean="0"/>
              <a:t>Executors.newCachedThreadPool()</a:t>
            </a:r>
            <a:r>
              <a:rPr lang="ru-RU" sz="2400" smtClean="0"/>
              <a:t> – создание пула потоков с изменением числа потоков в зависимости от нагрузки. Неиспользованные в течение 1 минуты потоки удаляются из пула.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b="1" smtClean="0"/>
              <a:t>Executors.newScheduledThreadPool()</a:t>
            </a:r>
            <a:r>
              <a:rPr lang="ru-RU" sz="2400" smtClean="0"/>
              <a:t> – создаёт пул потоков для отложенного или периодического запуска задач.</a:t>
            </a:r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latin typeface="Arial" charset="0"/>
              </a:rPr>
              <a:t>Пример </a:t>
            </a:r>
            <a:br>
              <a:rPr lang="ru-RU" sz="4000" smtClean="0">
                <a:latin typeface="Arial" charset="0"/>
              </a:rPr>
            </a:br>
            <a:r>
              <a:rPr lang="ru-RU" sz="4000" smtClean="0">
                <a:latin typeface="Arial" charset="0"/>
              </a:rPr>
              <a:t>использования </a:t>
            </a:r>
            <a:r>
              <a:rPr lang="en-US" sz="4000" smtClean="0"/>
              <a:t>ThreadPool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ThreadPoolExecutorTest { </a:t>
            </a:r>
            <a:endParaRPr lang="en-US" sz="9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static class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HelloTask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implements </a:t>
            </a:r>
            <a:r>
              <a:rPr lang="en-US" sz="900" b="1" smtClean="0">
                <a:latin typeface="Courier New" pitchFamily="49" charset="0"/>
                <a:cs typeface="Times New Roman" pitchFamily="18" charset="0"/>
              </a:rPr>
              <a:t>Callable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&lt;String&gt; {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final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String arg;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HelloTask(String arg) {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.arg = arg;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}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@Override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String </a:t>
            </a:r>
            <a:r>
              <a:rPr lang="en-US" sz="900" b="1" smtClean="0">
                <a:latin typeface="Courier New" pitchFamily="49" charset="0"/>
                <a:cs typeface="Times New Roman" pitchFamily="18" charset="0"/>
              </a:rPr>
              <a:t>call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()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throws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Exception {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"Hello "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+ arg;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}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main(String[] args)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throws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ExecutionException, InterruptedException {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ExecutorService executorService = </a:t>
            </a:r>
            <a:r>
              <a:rPr lang="en-US" sz="900" b="1" smtClean="0">
                <a:latin typeface="Courier New" pitchFamily="49" charset="0"/>
                <a:cs typeface="Times New Roman" pitchFamily="18" charset="0"/>
              </a:rPr>
              <a:t>Executors.newSingleThreadExecutor()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;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900" smtClean="0">
                <a:latin typeface="Courier New" pitchFamily="49" charset="0"/>
                <a:cs typeface="Times New Roman" pitchFamily="18" charset="0"/>
              </a:rPr>
              <a:t>       </a:t>
            </a:r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try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{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ru-RU" sz="9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List&lt;</a:t>
            </a:r>
            <a:r>
              <a:rPr lang="en-US" sz="900" b="1" smtClean="0">
                <a:latin typeface="Courier New" pitchFamily="49" charset="0"/>
                <a:cs typeface="Times New Roman" pitchFamily="18" charset="0"/>
              </a:rPr>
              <a:t>Future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&lt;String&gt;&gt; futures =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ArrayList&lt;&gt;();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ru-RU" sz="9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futures.add(executorService.</a:t>
            </a:r>
            <a:r>
              <a:rPr lang="en-US" sz="900" b="1" smtClean="0">
                <a:latin typeface="Courier New" pitchFamily="49" charset="0"/>
                <a:cs typeface="Times New Roman" pitchFamily="18" charset="0"/>
              </a:rPr>
              <a:t>submit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HelloTask(</a:t>
            </a: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"Java"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))); </a:t>
            </a:r>
            <a:endParaRPr lang="ru-RU" sz="9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ru-RU" sz="900" smtClean="0"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futures.add(executorService.</a:t>
            </a:r>
            <a:r>
              <a:rPr lang="en-US" sz="900" b="1" smtClean="0">
                <a:latin typeface="Courier New" pitchFamily="49" charset="0"/>
                <a:cs typeface="Times New Roman" pitchFamily="18" charset="0"/>
              </a:rPr>
              <a:t>submit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HelloTask(</a:t>
            </a: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"world"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)));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for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(Future&lt;String&gt; future : futures) {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        String result = future.</a:t>
            </a:r>
            <a:r>
              <a:rPr lang="en-US" sz="900" b="1" smtClean="0">
                <a:latin typeface="Courier New" pitchFamily="49" charset="0"/>
                <a:cs typeface="Times New Roman" pitchFamily="18" charset="0"/>
              </a:rPr>
              <a:t>get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();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        System.out.println(result);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    }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} </a:t>
            </a:r>
            <a:r>
              <a:rPr lang="en-US" sz="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finally 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{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    executorService.</a:t>
            </a:r>
            <a:r>
              <a:rPr lang="en-US" sz="900" b="1" smtClean="0">
                <a:latin typeface="Courier New" pitchFamily="49" charset="0"/>
                <a:cs typeface="Times New Roman" pitchFamily="18" charset="0"/>
              </a:rPr>
              <a:t>shutdown</a:t>
            </a:r>
            <a:r>
              <a:rPr lang="en-US" sz="900" smtClean="0">
                <a:latin typeface="Courier New" pitchFamily="49" charset="0"/>
                <a:cs typeface="Times New Roman" pitchFamily="18" charset="0"/>
              </a:rPr>
              <a:t>();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    } 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90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sz="900" smtClean="0"/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7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000" smtClean="0">
                <a:latin typeface="Courier New" pitchFamily="49" charset="0"/>
                <a:cs typeface="Times New Roman" pitchFamily="18" charset="0"/>
              </a:rPr>
              <a:t>Результат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:</a:t>
            </a:r>
            <a:endParaRPr lang="ru-RU" sz="1000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solidFill>
                  <a:srgbClr val="002060"/>
                </a:solidFill>
              </a:rPr>
              <a:t>Hello, Java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solidFill>
                  <a:srgbClr val="002060"/>
                </a:solidFill>
              </a:rPr>
              <a:t>Hello, world</a:t>
            </a:r>
            <a:endParaRPr lang="ru-RU" sz="1000" smtClean="0">
              <a:solidFill>
                <a:srgbClr val="002060"/>
              </a:solidFill>
            </a:endParaRPr>
          </a:p>
          <a:p>
            <a:pPr marL="0" eaLnBrk="1" hangingPunct="1">
              <a:lnSpc>
                <a:spcPct val="7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latin typeface="Arial" charset="0"/>
              </a:rPr>
              <a:t>Демонстрация</a:t>
            </a:r>
            <a:br>
              <a:rPr lang="ru-RU" sz="4000" smtClean="0">
                <a:latin typeface="Arial" charset="0"/>
              </a:rPr>
            </a:br>
            <a:r>
              <a:rPr lang="en-US" sz="4000" smtClean="0"/>
              <a:t>ScheduledExecutorService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ScheduledExecutorTest { </a:t>
            </a:r>
            <a:endParaRPr lang="en-US" sz="12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static class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MyRunnable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implements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Runnable {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@Override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run() {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    System.out.println(</a:t>
            </a: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"Task is called at "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+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Date());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}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main(String[] args) {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"Application started at "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+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Date());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ScheduledExecutorService executorService = Executors.</a:t>
            </a:r>
            <a:r>
              <a:rPr lang="en-US" sz="1200" b="1" smtClean="0">
                <a:latin typeface="Courier New" pitchFamily="49" charset="0"/>
                <a:cs typeface="Times New Roman" pitchFamily="18" charset="0"/>
              </a:rPr>
              <a:t>newScheduledThreadPool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executorService.</a:t>
            </a:r>
            <a:r>
              <a:rPr lang="en-US" sz="1200" b="1" smtClean="0">
                <a:latin typeface="Courier New" pitchFamily="49" charset="0"/>
                <a:cs typeface="Times New Roman" pitchFamily="18" charset="0"/>
              </a:rPr>
              <a:t>schedule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MyRunnable(),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TimeUnit.SECONDS);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executorService.shutdown();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2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} </a:t>
            </a:r>
            <a:endParaRPr lang="ru-RU" sz="12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8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8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8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100" smtClean="0">
                <a:latin typeface="Courier New" pitchFamily="49" charset="0"/>
                <a:cs typeface="Times New Roman" pitchFamily="18" charset="0"/>
              </a:rPr>
              <a:t>Результат</a:t>
            </a:r>
            <a:r>
              <a:rPr lang="en-US" sz="1100" smtClean="0">
                <a:latin typeface="Courier New" pitchFamily="49" charset="0"/>
                <a:cs typeface="Times New Roman" pitchFamily="18" charset="0"/>
              </a:rPr>
              <a:t>:</a:t>
            </a:r>
            <a:endParaRPr lang="ru-RU" sz="1100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solidFill>
                  <a:srgbClr val="002060"/>
                </a:solidFill>
              </a:rPr>
              <a:t>Application started at Fri Feb 10 22:06:12 GMT+03:00 2012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100" smtClean="0">
                <a:solidFill>
                  <a:srgbClr val="002060"/>
                </a:solidFill>
              </a:rPr>
              <a:t>Task is called at Fri Feb 10 22:06:13 GMT+03:00 2012</a:t>
            </a:r>
            <a:endParaRPr lang="en-US" sz="1200" smtClean="0"/>
          </a:p>
          <a:p>
            <a:pPr marL="0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18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400" b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Примечание</a:t>
            </a:r>
            <a:r>
              <a:rPr lang="en-US" sz="1400" b="1" smtClean="0">
                <a:solidFill>
                  <a:srgbClr val="FF0000"/>
                </a:solidFill>
                <a:latin typeface="Courier" pitchFamily="49" charset="0"/>
                <a:cs typeface="Times New Roman" pitchFamily="18" charset="0"/>
              </a:rPr>
              <a:t>: </a:t>
            </a:r>
            <a:r>
              <a:rPr lang="ru-RU" sz="1400" b="1" smtClean="0">
                <a:solidFill>
                  <a:srgbClr val="FF0000"/>
                </a:solidFill>
                <a:latin typeface="Courier" pitchFamily="49" charset="0"/>
                <a:cs typeface="Times New Roman" pitchFamily="18" charset="0"/>
              </a:rPr>
              <a:t>помни про 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JVM </a:t>
            </a:r>
            <a:r>
              <a:rPr lang="ru-RU" sz="1400" b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опцию </a:t>
            </a:r>
            <a:r>
              <a:rPr lang="en-US" sz="1400" b="1" smtClean="0">
                <a:solidFill>
                  <a:srgbClr val="FF0000"/>
                </a:solidFill>
                <a:latin typeface="Courier" pitchFamily="49" charset="0"/>
              </a:rPr>
              <a:t>-Duser.timezone=GMT+3</a:t>
            </a:r>
            <a:r>
              <a:rPr lang="ru-RU" sz="1400" b="1" smtClean="0">
                <a:solidFill>
                  <a:srgbClr val="FF0000"/>
                </a:solidFill>
                <a:latin typeface="Courier" pitchFamily="49" charset="0"/>
              </a:rPr>
              <a:t> для Беларуси!</a:t>
            </a:r>
            <a:endParaRPr lang="en-US" sz="1400" b="1" smtClean="0">
              <a:solidFill>
                <a:srgbClr val="FF0000"/>
              </a:solidFill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Метод </a:t>
            </a:r>
            <a:r>
              <a:rPr lang="en-US" smtClean="0">
                <a:latin typeface="Arial" charset="0"/>
              </a:rPr>
              <a:t>“</a:t>
            </a:r>
            <a:r>
              <a:rPr lang="ru-RU" smtClean="0">
                <a:latin typeface="Arial" charset="0"/>
              </a:rPr>
              <a:t>Разделяй и властвуй</a:t>
            </a:r>
            <a:r>
              <a:rPr lang="en-US" smtClean="0">
                <a:latin typeface="Arial" charset="0"/>
              </a:rPr>
              <a:t>”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u-RU" sz="2400" b="1" smtClean="0"/>
              <a:t>Если</a:t>
            </a:r>
            <a:r>
              <a:rPr lang="ru-RU" sz="2400" smtClean="0"/>
              <a:t> (размер задачи мал)</a:t>
            </a:r>
          </a:p>
          <a:p>
            <a:pPr eaLnBrk="1" hangingPunct="1">
              <a:buFont typeface="Arial" charset="0"/>
              <a:buNone/>
            </a:pPr>
            <a:r>
              <a:rPr lang="ru-RU" sz="2400" smtClean="0"/>
              <a:t>    Решить задачу</a:t>
            </a:r>
          </a:p>
          <a:p>
            <a:pPr eaLnBrk="1" hangingPunct="1">
              <a:buFont typeface="Arial" charset="0"/>
              <a:buNone/>
            </a:pPr>
            <a:r>
              <a:rPr lang="ru-RU" sz="2400" b="1" smtClean="0"/>
              <a:t>Иначе</a:t>
            </a:r>
          </a:p>
          <a:p>
            <a:pPr eaLnBrk="1" hangingPunct="1">
              <a:buFont typeface="Arial" charset="0"/>
              <a:buNone/>
            </a:pPr>
            <a:r>
              <a:rPr lang="ru-RU" sz="2400" smtClean="0"/>
              <a:t>    Разделить задачу на несколько меньших подзадач</a:t>
            </a:r>
          </a:p>
          <a:p>
            <a:pPr eaLnBrk="1" hangingPunct="1">
              <a:buFont typeface="Arial" charset="0"/>
              <a:buNone/>
            </a:pPr>
            <a:r>
              <a:rPr lang="ru-RU" sz="2400" smtClean="0"/>
              <a:t>    Запустить решение подзадач раздельно и дождаться их решения</a:t>
            </a:r>
          </a:p>
          <a:p>
            <a:pPr eaLnBrk="1" hangingPunct="1">
              <a:buFont typeface="Arial" charset="0"/>
              <a:buNone/>
            </a:pPr>
            <a:endParaRPr lang="en-US" sz="2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Принцип планирования</a:t>
            </a:r>
            <a:br>
              <a:rPr lang="ru-RU" dirty="0" smtClean="0"/>
            </a:br>
            <a:r>
              <a:rPr lang="en-US" dirty="0" smtClean="0"/>
              <a:t>Work-Stealing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200" smtClean="0"/>
              <a:t>Пул потоков для решения задачи, которая разбивается на мелкие подзадачи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Каждый поток имеет двустороннюю очередь подзадач (вместо единой общей очереди)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Если подзадача ещё раз разбивается на несколько подзадач, то все эти подзадачи добавляются в конец очереди текущего потока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Поток, ожидающий результат работы других потоков, может быть задействован для выполнения подзадач из очереди </a:t>
            </a:r>
            <a:r>
              <a:rPr lang="ru-RU" sz="2200" u="sng" smtClean="0"/>
              <a:t>других</a:t>
            </a:r>
            <a:r>
              <a:rPr lang="ru-RU" sz="2200" smtClean="0"/>
              <a:t> потоков(подзадача достаётся из конца очереди) 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Поток, завершивший свои подзадачи, может выполнять задачи из очереди </a:t>
            </a:r>
            <a:r>
              <a:rPr lang="ru-RU" sz="2200" u="sng" smtClean="0"/>
              <a:t>других</a:t>
            </a:r>
            <a:r>
              <a:rPr lang="ru-RU" sz="2200" smtClean="0"/>
              <a:t> потоков(задача достаётся из конца очереди)</a:t>
            </a:r>
            <a:endParaRPr lang="en-US" sz="22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ForkJoin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ForkJoinPool</a:t>
            </a:r>
            <a:r>
              <a:rPr lang="en-US" sz="2400" smtClean="0"/>
              <a:t> </a:t>
            </a:r>
            <a:r>
              <a:rPr lang="ru-RU" sz="2400" smtClean="0"/>
              <a:t>– пул потоков, использующий </a:t>
            </a:r>
            <a:r>
              <a:rPr lang="en-US" sz="2400" smtClean="0"/>
              <a:t>Work-Stealing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RecursiveTask&lt;V&gt;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fork()</a:t>
            </a:r>
            <a:r>
              <a:rPr lang="ru-RU" sz="2400" smtClean="0"/>
              <a:t> – запланировать асинхронный запуск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join()</a:t>
            </a:r>
            <a:r>
              <a:rPr lang="ru-RU" sz="2400" smtClean="0"/>
              <a:t> – ожидать выполнения задачи и получения результата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V compute()</a:t>
            </a:r>
            <a:r>
              <a:rPr lang="ru-RU" sz="2400" b="1" smtClean="0"/>
              <a:t> </a:t>
            </a:r>
            <a:r>
              <a:rPr lang="ru-RU" sz="2400" smtClean="0"/>
              <a:t>– выполнение пользовательских вычислений 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RecursiveAction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fork()</a:t>
            </a:r>
            <a:r>
              <a:rPr lang="ru-RU" sz="2400" smtClean="0"/>
              <a:t> – запланировать асинхронный запуск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join()</a:t>
            </a:r>
            <a:r>
              <a:rPr lang="ru-RU" sz="2400" smtClean="0"/>
              <a:t> – ожидать выполнения действия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compute()</a:t>
            </a:r>
            <a:r>
              <a:rPr lang="ru-RU" sz="2400" smtClean="0"/>
              <a:t> – выполнение пользовательских действий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ForkJoin: </a:t>
            </a:r>
            <a:r>
              <a:rPr lang="ru-RU" smtClean="0"/>
              <a:t>пример </a:t>
            </a:r>
            <a:r>
              <a:rPr lang="en-US" smtClean="0"/>
              <a:t>RecursiveTask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FindMaximumRecursiveTask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extends </a:t>
            </a:r>
            <a:r>
              <a:rPr lang="en-US" sz="1000" b="1" smtClean="0">
                <a:latin typeface="Courier New" pitchFamily="49" charset="0"/>
                <a:cs typeface="Times New Roman" pitchFamily="18" charset="0"/>
              </a:rPr>
              <a:t>RecursiveTask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&lt;Integer&gt; { </a:t>
            </a:r>
            <a:endParaRPr lang="en-US" sz="13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final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List&lt;Integer&gt; input;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FindMaximumRecursiveTask(List&lt;Integer&gt; input) {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.input = input;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}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@Override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protected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Integer compute() {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(input.size() &lt;= </a:t>
            </a:r>
            <a:r>
              <a:rPr lang="en-US" sz="10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) {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Collections.max(input);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}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else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{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int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mid = input.size() / </a:t>
            </a:r>
            <a:r>
              <a:rPr lang="en-US" sz="10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List&lt;Integer&gt; left = input.subList(</a:t>
            </a:r>
            <a:r>
              <a:rPr lang="en-US" sz="10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, mid);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List&lt;Integer&gt; right = input.subList(mid, input.size());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FindMaximumRecursiveTask leftTask =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FindMaximumRecursiveTask(left);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leftTask.</a:t>
            </a:r>
            <a:r>
              <a:rPr lang="en-US" sz="1000" b="1" smtClean="0">
                <a:latin typeface="Courier New" pitchFamily="49" charset="0"/>
                <a:cs typeface="Times New Roman" pitchFamily="18" charset="0"/>
              </a:rPr>
              <a:t>fork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();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FindMaximumRecursiveTask rightTask =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FindMaximumRecursiveTask(right);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rightTask.</a:t>
            </a:r>
            <a:r>
              <a:rPr lang="en-US" sz="1000" b="1" smtClean="0">
                <a:latin typeface="Courier New" pitchFamily="49" charset="0"/>
                <a:cs typeface="Times New Roman" pitchFamily="18" charset="0"/>
              </a:rPr>
              <a:t>fork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();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    </a:t>
            </a:r>
            <a:r>
              <a:rPr lang="en-US" sz="10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Math.max(leftTask.</a:t>
            </a:r>
            <a:r>
              <a:rPr lang="en-US" sz="1000" b="1" smtClean="0">
                <a:latin typeface="Courier New" pitchFamily="49" charset="0"/>
                <a:cs typeface="Times New Roman" pitchFamily="18" charset="0"/>
              </a:rPr>
              <a:t>join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(), rightTask.</a:t>
            </a:r>
            <a:r>
              <a:rPr lang="en-US" sz="1000" b="1" smtClean="0">
                <a:latin typeface="Courier New" pitchFamily="49" charset="0"/>
                <a:cs typeface="Times New Roman" pitchFamily="18" charset="0"/>
              </a:rPr>
              <a:t>join</a:t>
            </a: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());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    }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    } </a:t>
            </a:r>
            <a:endParaRPr lang="en-US" sz="1300" smtClean="0"/>
          </a:p>
          <a:p>
            <a:pPr marL="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0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300" smtClean="0"/>
          </a:p>
          <a:p>
            <a:pPr marL="0" eaLnBrk="1" hangingPunct="1">
              <a:lnSpc>
                <a:spcPct val="80000"/>
              </a:lnSpc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ForkJoin: </a:t>
            </a:r>
            <a:r>
              <a:rPr lang="ru-RU" smtClean="0"/>
              <a:t>запуск приложения</a:t>
            </a:r>
            <a:endParaRPr 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ForkJoinTest { </a:t>
            </a:r>
            <a:endParaRPr lang="en-US" sz="12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main(String[] args) {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List&lt;Integer&gt; input = Arrays.asList(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7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8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ForkJoinPool pool = 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ForkJoinPool();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Integer result = pool.invoke(</a:t>
            </a:r>
            <a:r>
              <a:rPr lang="en-US" sz="12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FindMaximumRecursiveTask(input));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"result = " </a:t>
            </a: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+ result);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1200" smtClean="0">
              <a:latin typeface="Courier New" pitchFamily="49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1200" smtClean="0">
              <a:latin typeface="Courier New" pitchFamily="49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1200" smtClean="0">
              <a:latin typeface="Courier New" pitchFamily="49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z="12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200" smtClean="0">
                <a:latin typeface="Times New Roman" pitchFamily="18" charset="0"/>
              </a:rPr>
              <a:t>Результат работы</a:t>
            </a:r>
            <a:r>
              <a:rPr lang="en-US" sz="1200" smtClean="0">
                <a:latin typeface="Times New Roman" pitchFamily="18" charset="0"/>
              </a:rPr>
              <a:t>:</a:t>
            </a:r>
            <a:endParaRPr lang="en-US" sz="1200" smtClean="0"/>
          </a:p>
          <a:p>
            <a:pPr lvl="1" eaLnBrk="1" hangingPunct="1"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200" smtClean="0"/>
              <a:t>result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Советы</a:t>
            </a:r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1800" smtClean="0"/>
              <a:t>Выбирать алгоритмы</a:t>
            </a:r>
            <a:r>
              <a:rPr lang="en-US" sz="1800" smtClean="0"/>
              <a:t>/</a:t>
            </a:r>
            <a:r>
              <a:rPr lang="ru-RU" sz="1800" smtClean="0"/>
              <a:t>библиотеки</a:t>
            </a:r>
            <a:r>
              <a:rPr lang="en-US" sz="1800" smtClean="0"/>
              <a:t>/</a:t>
            </a:r>
            <a:r>
              <a:rPr lang="ru-RU" sz="1800" smtClean="0"/>
              <a:t>инструменты для решения задачи, а не наоборот.</a:t>
            </a:r>
          </a:p>
          <a:p>
            <a:pPr eaLnBrk="1" hangingPunct="1">
              <a:lnSpc>
                <a:spcPct val="90000"/>
              </a:lnSpc>
            </a:pPr>
            <a:r>
              <a:rPr lang="ru-RU" sz="1800" smtClean="0"/>
              <a:t>Нет опции </a:t>
            </a:r>
            <a:r>
              <a:rPr lang="en-US" sz="1800" smtClean="0"/>
              <a:t>“fast=true”</a:t>
            </a:r>
            <a:r>
              <a:rPr lang="ru-RU" sz="1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sz="1800" smtClean="0"/>
              <a:t>Проектирование приложений так, чтобы было минимальное количество </a:t>
            </a:r>
            <a:r>
              <a:rPr lang="en-US" sz="1800" smtClean="0"/>
              <a:t>“</a:t>
            </a:r>
            <a:r>
              <a:rPr lang="ru-RU" sz="1800" smtClean="0"/>
              <a:t>узких мест</a:t>
            </a:r>
            <a:r>
              <a:rPr lang="en-US" sz="1800" smtClean="0"/>
              <a:t>”</a:t>
            </a:r>
            <a:r>
              <a:rPr lang="ru-RU" sz="1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sz="1800" smtClean="0"/>
              <a:t>Использовать блокировки только там, где это нужно.</a:t>
            </a:r>
          </a:p>
          <a:p>
            <a:pPr eaLnBrk="1" hangingPunct="1">
              <a:lnSpc>
                <a:spcPct val="90000"/>
              </a:lnSpc>
            </a:pPr>
            <a:r>
              <a:rPr lang="ru-RU" sz="1800" smtClean="0"/>
              <a:t>Знать и использовать стандартные средства для работы с потоками.</a:t>
            </a:r>
          </a:p>
          <a:p>
            <a:pPr eaLnBrk="1" hangingPunct="1">
              <a:lnSpc>
                <a:spcPct val="90000"/>
              </a:lnSpc>
            </a:pPr>
            <a:r>
              <a:rPr lang="ru-RU" sz="1800" smtClean="0"/>
              <a:t>Следить за качеством исходного кода.</a:t>
            </a:r>
            <a:endParaRPr lang="en-US" sz="18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eaLnBrk="1" hangingPunct="1"/>
            <a:r>
              <a:rPr lang="ru-RU" smtClean="0"/>
              <a:t>Вопросы</a:t>
            </a:r>
            <a:r>
              <a:rPr lang="en-US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Многопоточность в </a:t>
            </a:r>
            <a:r>
              <a:rPr lang="en-US" smtClean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200" dirty="0" smtClean="0"/>
              <a:t>Запуск потоков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000" dirty="0" smtClean="0"/>
              <a:t>класс </a:t>
            </a:r>
            <a:r>
              <a:rPr lang="en-US" sz="2000" dirty="0" smtClean="0"/>
              <a:t>Thread</a:t>
            </a:r>
            <a:endParaRPr lang="ru-RU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000" dirty="0" smtClean="0"/>
              <a:t>интерфейс </a:t>
            </a:r>
            <a:r>
              <a:rPr lang="en-US" sz="2000" dirty="0" err="1" smtClean="0"/>
              <a:t>Runnable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200" dirty="0" smtClean="0"/>
              <a:t>Средства синхронизации потоков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000" dirty="0" smtClean="0"/>
              <a:t>Ключевое слово </a:t>
            </a:r>
            <a:r>
              <a:rPr lang="en-US" sz="2000" i="1" dirty="0" smtClean="0"/>
              <a:t>synchronized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u-RU" sz="2000" dirty="0" smtClean="0"/>
              <a:t>Ключевое слово </a:t>
            </a:r>
            <a:r>
              <a:rPr lang="en-US" sz="2000" i="1" dirty="0" smtClean="0"/>
              <a:t>volatile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Semaphore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CyclicBarrier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Phaser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Atomic Types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200" dirty="0" smtClean="0"/>
              <a:t>Управление потоками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Thread Pools(</a:t>
            </a:r>
            <a:r>
              <a:rPr lang="ru-RU" sz="2000" dirty="0" smtClean="0"/>
              <a:t>пулы потоков)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ExecutorServices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ScheduledExecutor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ForkJoinPool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ru-RU" sz="22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/>
              <a:t>Brian Göetz, Tim Peierls, JoshuaBloch, Joseph Bowbeer, David Holmes, Doug Lea. </a:t>
            </a:r>
            <a:r>
              <a:rPr lang="en-US" sz="1400" i="1" smtClean="0"/>
              <a:t>Java Concurrency In Practice</a:t>
            </a:r>
            <a:r>
              <a:rPr lang="en-US" sz="1400" smtClean="0"/>
              <a:t>. Addison-Wesley-Professional, 2006.</a:t>
            </a:r>
            <a:endParaRPr lang="ru-RU" sz="1400" smtClean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2"/>
              </a:rPr>
              <a:t>http://www.ibm.com/developerworks/java/tutorials/j-concur/section5.html</a:t>
            </a:r>
            <a:endParaRPr lang="ru-RU" sz="1400" smtClean="0">
              <a:hlinkClick r:id="rId3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3"/>
              </a:rPr>
              <a:t>http://www.ibm.com/developerworks/java/library/j-jtp11137/index.html</a:t>
            </a:r>
            <a:endParaRPr lang="ru-RU" sz="1400" smtClean="0">
              <a:hlinkClick r:id="rId3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3"/>
              </a:rPr>
              <a:t>http://docs.oracle.com/javase/tutorial/essential/concurrency/index.html</a:t>
            </a:r>
            <a:endParaRPr lang="ru-RU" sz="1400" smtClean="0"/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4"/>
              </a:rPr>
              <a:t>http://www.ibm.com/developerworks/ru/library/j-jtp04186/</a:t>
            </a:r>
            <a:endParaRPr lang="ru-RU" sz="1400" smtClean="0">
              <a:latin typeface="Arial" charset="0"/>
              <a:hlinkClick r:id="rId4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5"/>
              </a:rPr>
              <a:t>http://javarevisited.blogspot.com/2011/04/synchronization-in-java-synchronized.html</a:t>
            </a:r>
            <a:r>
              <a:rPr lang="ru-RU" sz="1400" smtClean="0">
                <a:latin typeface="Arial" charset="0"/>
              </a:rPr>
              <a:t> </a:t>
            </a:r>
            <a:endParaRPr lang="en-US" sz="1400" smtClean="0">
              <a:latin typeface="Arial" charset="0"/>
              <a:hlinkClick r:id="rId4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4"/>
              </a:rPr>
              <a:t>http://www.vogella.de/articles/JavaConcurrency/article.html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4"/>
              </a:rPr>
              <a:t>http://docs.oracle.com/javase/tutorial/essential/concurrency/forkjoin.html</a:t>
            </a:r>
            <a:endParaRPr lang="ru-RU" sz="1400" smtClean="0">
              <a:hlinkClick r:id="rId6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7"/>
              </a:rPr>
              <a:t>http://en.wikipedia.org/wiki/Compare-and-swap</a:t>
            </a:r>
            <a:endParaRPr lang="ru-RU" sz="1400" smtClean="0">
              <a:latin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ru-RU" sz="1400" smtClean="0">
                <a:hlinkClick r:id="rId8"/>
              </a:rPr>
              <a:t>http://ru.wikipedia.org/wiki/Семафор_(информатика)</a:t>
            </a:r>
            <a:r>
              <a:rPr lang="ru-RU" sz="1400" smtClean="0">
                <a:latin typeface="Arial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ru-RU" sz="1400" smtClean="0">
                <a:hlinkClick r:id="rId9"/>
              </a:rPr>
              <a:t>http://msdn.microsoft.com/ru-ru/library/dd997287.aspx</a:t>
            </a:r>
            <a:r>
              <a:rPr lang="ru-RU" sz="1400" smtClean="0">
                <a:latin typeface="Arial" charset="0"/>
              </a:rPr>
              <a:t> </a:t>
            </a:r>
            <a:endParaRPr lang="ru-RU" sz="1400" smtClean="0">
              <a:latin typeface="Arial" charset="0"/>
              <a:hlinkClick r:id="rId10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11"/>
              </a:rPr>
              <a:t>http://ru.wikipedia.org/wiki/</a:t>
            </a:r>
            <a:r>
              <a:rPr lang="ru-RU" sz="1400" smtClean="0">
                <a:hlinkClick r:id="rId11"/>
              </a:rPr>
              <a:t>Сравнение_с_обменом</a:t>
            </a:r>
            <a:endParaRPr lang="ru-RU" sz="1400" smtClean="0">
              <a:latin typeface="Arial" charset="0"/>
              <a:hlinkClick r:id="rId6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12"/>
              </a:rPr>
              <a:t>http://edu.mmcs.sfedu.ru/mod/resource/view.php?id=1078</a:t>
            </a:r>
            <a:r>
              <a:rPr lang="ru-RU" sz="1400" smtClean="0">
                <a:latin typeface="Arial" charset="0"/>
              </a:rPr>
              <a:t>  </a:t>
            </a:r>
            <a:endParaRPr lang="en-US" sz="1400" smtClean="0">
              <a:latin typeface="Arial" charset="0"/>
              <a:hlinkClick r:id="rId6"/>
            </a:endParaRP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6"/>
              </a:rPr>
              <a:t>http://www.cs.utexas.edu/~pingali/CS395T/2009fa/papers/stealing.pdf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6"/>
              </a:rPr>
              <a:t>http://www.eecis.udel.edu/~cavazos/cisc879-spring2008/Brice.pdf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6"/>
              </a:rPr>
              <a:t>http://www.sqa.by/index.php/development/1-web-development/8--java-15</a:t>
            </a:r>
            <a:r>
              <a:rPr lang="ru-RU" sz="1400" smtClean="0"/>
              <a:t> </a:t>
            </a:r>
            <a:endParaRPr lang="en-US" sz="1400" smtClean="0"/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13"/>
              </a:rPr>
              <a:t>http://habrahabr.ru/blogs/java/117185/</a:t>
            </a:r>
            <a:r>
              <a:rPr lang="en-US" sz="14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14"/>
              </a:rPr>
              <a:t>http://habrahabr.ru/blogs/java/128985/</a:t>
            </a:r>
            <a:r>
              <a:rPr lang="en-US" sz="1400" smtClean="0"/>
              <a:t> </a:t>
            </a:r>
            <a:endParaRPr lang="ru-RU" sz="1400" smtClean="0"/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15"/>
              </a:rPr>
              <a:t>http://docs.oracle.com/javase/cmn/spec_index.html</a:t>
            </a:r>
            <a:r>
              <a:rPr lang="ru-RU" sz="14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1400" smtClean="0">
                <a:hlinkClick r:id="rId16"/>
              </a:rPr>
              <a:t>http://sourceforge.net/projects/javaconcurrenta/</a:t>
            </a:r>
            <a:r>
              <a:rPr lang="ru-RU" sz="1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Жизненный цикл потока</a:t>
            </a:r>
            <a:endParaRPr lang="en-US" smtClean="0"/>
          </a:p>
        </p:txBody>
      </p:sp>
      <p:sp>
        <p:nvSpPr>
          <p:cNvPr id="6147" name="AutoShape 2" descr="graphics/10fig01.gif"/>
          <p:cNvSpPr>
            <a:spLocks noChangeAspect="1" noChangeArrowheads="1"/>
          </p:cNvSpPr>
          <p:nvPr/>
        </p:nvSpPr>
        <p:spPr bwMode="auto">
          <a:xfrm>
            <a:off x="155575" y="-1622425"/>
            <a:ext cx="42862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6148" name="AutoShape 4" descr="graphics/10fig01.gif"/>
          <p:cNvSpPr>
            <a:spLocks noChangeAspect="1" noChangeArrowheads="1"/>
          </p:cNvSpPr>
          <p:nvPr/>
        </p:nvSpPr>
        <p:spPr bwMode="auto">
          <a:xfrm>
            <a:off x="155575" y="-1622425"/>
            <a:ext cx="42862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733550"/>
            <a:ext cx="42862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создания потока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SimpleThread </a:t>
            </a:r>
            <a:r>
              <a:rPr lang="en-US" sz="1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extends </a:t>
            </a: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Thread{ </a:t>
            </a:r>
            <a:endParaRPr lang="en-US" sz="19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@Override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run</a:t>
            </a: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() {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9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"Hello world from thread"</a:t>
            </a: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main(String[] args) {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    SimpleThread thread = </a:t>
            </a:r>
            <a:r>
              <a:rPr lang="en-US" sz="19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new </a:t>
            </a: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SimpleThread();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    thread.</a:t>
            </a:r>
            <a:r>
              <a:rPr lang="en-US" sz="1900" b="1" smtClean="0">
                <a:latin typeface="Courier New" pitchFamily="49" charset="0"/>
                <a:cs typeface="Times New Roman" pitchFamily="18" charset="0"/>
              </a:rPr>
              <a:t>start</a:t>
            </a: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();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    System.out.println(</a:t>
            </a:r>
            <a:r>
              <a:rPr lang="en-US" sz="1900" b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"Hello world"</a:t>
            </a: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);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9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900" smtClean="0">
                <a:latin typeface="Courier New" pitchFamily="49" charset="0"/>
                <a:cs typeface="Times New Roman" pitchFamily="18" charset="0"/>
              </a:rPr>
              <a:t>} </a:t>
            </a:r>
            <a:endParaRPr lang="en-US" sz="1900" smtClean="0"/>
          </a:p>
          <a:p>
            <a:pPr marL="0" eaLnBrk="1" hangingPunct="1"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Ключевое слово </a:t>
            </a:r>
            <a:r>
              <a:rPr lang="en-US" smtClean="0">
                <a:latin typeface="Arial" charset="0"/>
              </a:rPr>
              <a:t>synchronized</a:t>
            </a:r>
            <a:endParaRPr lang="ru-RU" smtClean="0">
              <a:latin typeface="Arial" charset="0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smtClean="0"/>
              <a:t>Применяется к методу либо к блоку внутри метода.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В любой момент времени может выполняться только один </a:t>
            </a:r>
            <a:r>
              <a:rPr lang="en-US" sz="1800" i="1" smtClean="0"/>
              <a:t>synchronized</a:t>
            </a:r>
            <a:r>
              <a:rPr lang="ru-RU" sz="1800" i="1" smtClean="0"/>
              <a:t> </a:t>
            </a:r>
            <a:r>
              <a:rPr lang="ru-RU" sz="1800" smtClean="0"/>
              <a:t>метод объекта.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При вызове </a:t>
            </a:r>
            <a:r>
              <a:rPr lang="en-US" sz="1800" smtClean="0"/>
              <a:t>synchronized </a:t>
            </a:r>
            <a:r>
              <a:rPr lang="ru-RU" sz="1800" smtClean="0"/>
              <a:t>метода объекта поток получает</a:t>
            </a:r>
            <a:r>
              <a:rPr lang="en-US" sz="1800" smtClean="0"/>
              <a:t>(acquire)</a:t>
            </a:r>
            <a:r>
              <a:rPr lang="ru-RU" sz="1800" smtClean="0"/>
              <a:t> монитор состояния данного объекта (</a:t>
            </a:r>
            <a:r>
              <a:rPr lang="en-US" sz="1800" smtClean="0"/>
              <a:t>monitor lock</a:t>
            </a:r>
            <a:r>
              <a:rPr lang="ru-RU" sz="1800" smtClean="0"/>
              <a:t>). После вызова метода происходит освобождение монитора(</a:t>
            </a:r>
            <a:r>
              <a:rPr lang="en-US" sz="1800" smtClean="0"/>
              <a:t>release</a:t>
            </a:r>
            <a:r>
              <a:rPr lang="ru-RU" sz="1800" smtClean="0"/>
              <a:t>)</a:t>
            </a:r>
            <a:r>
              <a:rPr lang="en-US" sz="18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При вызове </a:t>
            </a:r>
            <a:r>
              <a:rPr lang="en-US" sz="1800" i="1" smtClean="0"/>
              <a:t>synchronized </a:t>
            </a:r>
            <a:r>
              <a:rPr lang="ru-RU" sz="1800" smtClean="0"/>
              <a:t>метода, который является </a:t>
            </a:r>
            <a:r>
              <a:rPr lang="en-US" sz="1800" i="1" smtClean="0"/>
              <a:t>static</a:t>
            </a:r>
            <a:r>
              <a:rPr lang="ru-RU" sz="1800" smtClean="0"/>
              <a:t>, используется монитор экземпляра Class данного объекта. Поэтому, если один из методов</a:t>
            </a:r>
            <a:r>
              <a:rPr lang="en-US" sz="1800" smtClean="0"/>
              <a:t> </a:t>
            </a:r>
            <a:r>
              <a:rPr lang="ru-RU" sz="1800" smtClean="0"/>
              <a:t>класса </a:t>
            </a:r>
            <a:r>
              <a:rPr lang="en-US" sz="1800" i="1" smtClean="0"/>
              <a:t>static</a:t>
            </a:r>
            <a:r>
              <a:rPr lang="ru-RU" sz="1800" i="1" smtClean="0"/>
              <a:t> </a:t>
            </a:r>
            <a:r>
              <a:rPr lang="en-US" sz="1800" i="1" smtClean="0"/>
              <a:t>synchronized</a:t>
            </a:r>
            <a:r>
              <a:rPr lang="ru-RU" sz="1800" smtClean="0"/>
              <a:t>, а второй просто </a:t>
            </a:r>
            <a:r>
              <a:rPr lang="en-US" sz="1800" i="1" smtClean="0"/>
              <a:t>synchronized</a:t>
            </a:r>
            <a:r>
              <a:rPr lang="ru-RU" sz="1800" smtClean="0"/>
              <a:t>, то такие методы могут выполняться одновременно.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Использование </a:t>
            </a:r>
            <a:r>
              <a:rPr lang="en-US" sz="1800" i="1" smtClean="0"/>
              <a:t>synchronized</a:t>
            </a:r>
            <a:r>
              <a:rPr lang="ru-RU" sz="1800" smtClean="0"/>
              <a:t>  блока внутри метода позволяет более детально контролировать синхронизацию. В этом случае рекомендуется делать синхронизацию по переменным и полям класса, при этом рекомендуется делать их </a:t>
            </a:r>
            <a:r>
              <a:rPr lang="en-US" sz="1800" i="1" smtClean="0"/>
              <a:t>final</a:t>
            </a:r>
            <a:r>
              <a:rPr lang="ru-RU" sz="18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Не рекомендуется делать синхронизацию по объектам класса </a:t>
            </a:r>
            <a:r>
              <a:rPr lang="en-US" sz="1800" smtClean="0"/>
              <a:t>String.</a:t>
            </a:r>
            <a:endParaRPr lang="ru-RU" sz="1800" smtClean="0"/>
          </a:p>
          <a:p>
            <a:pPr eaLnBrk="1" hangingPunct="1">
              <a:lnSpc>
                <a:spcPct val="80000"/>
              </a:lnSpc>
            </a:pPr>
            <a:endParaRPr lang="ru-RU" sz="18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 использования </a:t>
            </a:r>
            <a:r>
              <a:rPr lang="en-US" dirty="0" smtClean="0"/>
              <a:t>synchronized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Counter { </a:t>
            </a:r>
            <a:endParaRPr lang="en-US" sz="1800" smtClean="0">
              <a:ea typeface="Calibri" pitchFamily="34" charset="0"/>
              <a:cs typeface="Times New Roman" pitchFamily="18" charset="0"/>
            </a:endParaRP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private long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value =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;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synchronized long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getValue() {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value;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}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public synchronized long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increment() {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800" b="1" smtClean="0">
                <a:solidFill>
                  <a:srgbClr val="000080"/>
                </a:solidFill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++value; </a:t>
            </a:r>
            <a:endParaRPr lang="en-US" sz="1800" smtClean="0"/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  <a:cs typeface="Times New Roman" pitchFamily="18" charset="0"/>
              </a:rPr>
              <a:t>    } </a:t>
            </a:r>
          </a:p>
          <a:p>
            <a:pPr marL="0" eaLnBrk="1" hangingPunct="1">
              <a:lnSpc>
                <a:spcPct val="115000"/>
              </a:lnSpc>
              <a:spcBef>
                <a:spcPct val="0"/>
              </a:spcBef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smtClean="0">
                <a:latin typeface="Courier New" pitchFamily="49" charset="0"/>
              </a:rPr>
              <a:t>}</a:t>
            </a:r>
            <a:endParaRPr lang="en-US" sz="1800" smtClean="0"/>
          </a:p>
          <a:p>
            <a:pPr marL="0" eaLnBrk="1" hangingPunct="1">
              <a:buFont typeface="Arial" charset="0"/>
              <a:buNone/>
              <a:tabLst>
                <a:tab pos="581025" algn="l"/>
                <a:tab pos="1162050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Arial" charset="0"/>
              </a:rPr>
              <a:t>Ключевое слово </a:t>
            </a:r>
            <a:r>
              <a:rPr lang="en-US" i="1" smtClean="0">
                <a:latin typeface="Arial" charset="0"/>
              </a:rPr>
              <a:t>volatile</a:t>
            </a:r>
            <a:endParaRPr lang="ru-RU" i="1" smtClean="0">
              <a:latin typeface="Arial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Применяется к полю класса.</a:t>
            </a:r>
          </a:p>
          <a:p>
            <a:pPr eaLnBrk="1" hangingPunct="1"/>
            <a:r>
              <a:rPr lang="ru-RU" sz="2800" smtClean="0"/>
              <a:t>Указывает на то, что значение может меняться разными потоками.</a:t>
            </a:r>
          </a:p>
          <a:p>
            <a:pPr eaLnBrk="1" hangingPunct="1"/>
            <a:r>
              <a:rPr lang="ru-RU" sz="2800" smtClean="0"/>
              <a:t>Гарантирует, что операции чтения и записи в поле будут атомарными. </a:t>
            </a:r>
            <a:endParaRPr lang="en-US" sz="2800" smtClean="0"/>
          </a:p>
          <a:p>
            <a:pPr eaLnBrk="1" hangingPunct="1"/>
            <a:r>
              <a:rPr lang="ru-RU" sz="2800" smtClean="0"/>
              <a:t>Замечание</a:t>
            </a:r>
            <a:r>
              <a:rPr lang="en-US" sz="2800" smtClean="0"/>
              <a:t>: </a:t>
            </a:r>
            <a:r>
              <a:rPr lang="ru-RU" sz="2800" smtClean="0"/>
              <a:t>операция ++ состоит из чтения, сложения и записи – поэтому применение ++ к </a:t>
            </a:r>
            <a:r>
              <a:rPr lang="en-US" sz="2800" i="1" smtClean="0"/>
              <a:t>volatile</a:t>
            </a:r>
            <a:r>
              <a:rPr lang="ru-RU" sz="2800" smtClean="0"/>
              <a:t> полю не является потокобезобасным без синхрогизации.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2641</Words>
  <Application>Microsoft Office PowerPoint</Application>
  <PresentationFormat>On-screen Show (4:3)</PresentationFormat>
  <Paragraphs>457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Courier</vt:lpstr>
      <vt:lpstr>Office Theme</vt:lpstr>
      <vt:lpstr>Лекция 2.  Многопоточность в Java</vt:lpstr>
      <vt:lpstr>Многозадачность</vt:lpstr>
      <vt:lpstr>Процессы и потоки</vt:lpstr>
      <vt:lpstr>Многопоточность в JAVA</vt:lpstr>
      <vt:lpstr>Жизненный цикл потока</vt:lpstr>
      <vt:lpstr>Пример создания потока</vt:lpstr>
      <vt:lpstr>Ключевое слово synchronized</vt:lpstr>
      <vt:lpstr>Пример использования synchronized</vt:lpstr>
      <vt:lpstr>Ключевое слово volatile</vt:lpstr>
      <vt:lpstr>Пример использования volatile</vt:lpstr>
      <vt:lpstr>Semaphore</vt:lpstr>
      <vt:lpstr>Пример использования Semaphore</vt:lpstr>
      <vt:lpstr>Пример использования Semaphore</vt:lpstr>
      <vt:lpstr>Барьер</vt:lpstr>
      <vt:lpstr>Барьер</vt:lpstr>
      <vt:lpstr>Класс CyclicBarrier</vt:lpstr>
      <vt:lpstr>Пример использования CyclicBarrier</vt:lpstr>
      <vt:lpstr>Пример использования CyclicBarrier</vt:lpstr>
      <vt:lpstr>Phaser</vt:lpstr>
      <vt:lpstr>Класс Phaser</vt:lpstr>
      <vt:lpstr>Поток использующий Phaser</vt:lpstr>
      <vt:lpstr>Пример использования</vt:lpstr>
      <vt:lpstr>Результат работы программы</vt:lpstr>
      <vt:lpstr>Atomic Types</vt:lpstr>
      <vt:lpstr>AtomicInteger</vt:lpstr>
      <vt:lpstr>Пример без блокировки</vt:lpstr>
      <vt:lpstr>Thread Pool</vt:lpstr>
      <vt:lpstr>Thread Pool</vt:lpstr>
      <vt:lpstr>Интерфейс ExecutorService</vt:lpstr>
      <vt:lpstr>Некоторые реализации  ExecutorService</vt:lpstr>
      <vt:lpstr>Пример  использования ThreadPool</vt:lpstr>
      <vt:lpstr>Демонстрация ScheduledExecutorService</vt:lpstr>
      <vt:lpstr>Метод “Разделяй и властвуй”</vt:lpstr>
      <vt:lpstr>Принцип планирования Work-Stealing </vt:lpstr>
      <vt:lpstr>ForkJoin</vt:lpstr>
      <vt:lpstr>ForkJoin: пример RecursiveTask</vt:lpstr>
      <vt:lpstr>ForkJoin: запуск приложения</vt:lpstr>
      <vt:lpstr>Советы</vt:lpstr>
      <vt:lpstr>Вопросы?</vt:lpstr>
      <vt:lpstr>References</vt:lpstr>
    </vt:vector>
  </TitlesOfParts>
  <Company>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Java overview</dc:title>
  <dc:creator>Sergey Derugo</dc:creator>
  <cp:lastModifiedBy>Sergey Derugo</cp:lastModifiedBy>
  <cp:revision>852</cp:revision>
  <dcterms:created xsi:type="dcterms:W3CDTF">2012-01-26T15:23:13Z</dcterms:created>
  <dcterms:modified xsi:type="dcterms:W3CDTF">2012-02-14T08:05:12Z</dcterms:modified>
</cp:coreProperties>
</file>