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1400" cy="3250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1400" cy="18104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1400" cy="22266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8640" y="4375080"/>
            <a:ext cx="41400" cy="7837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800" cy="43488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1400" cy="3250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1400" cy="18104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1400" cy="22266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8640" y="4375080"/>
            <a:ext cx="41400" cy="7837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800" cy="43488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1400" cy="3250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1400" cy="18104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1400" cy="22266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8640" y="4375080"/>
            <a:ext cx="41400" cy="7837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800" cy="43488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arxiv.org/abs/1301.3781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nlp.stanford.edu/pubs/glove.pdf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rxiv.org/abs/1607.04606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3680" cy="17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7.c.i Semantyka dystrybucyjna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3680" cy="4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0FF3A88-E98C-473F-91BF-79BC50ACA795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626920" y="1953360"/>
            <a:ext cx="3886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66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3960" cy="363960"/>
          </a:xfrm>
          <a:prstGeom prst="rect">
            <a:avLst/>
          </a:prstGeom>
          <a:ln>
            <a:noFill/>
          </a:ln>
        </p:spPr>
      </p:pic>
      <p:pic>
        <p:nvPicPr>
          <p:cNvPr id="167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3960" cy="363960"/>
          </a:xfrm>
          <a:prstGeom prst="rect">
            <a:avLst/>
          </a:prstGeom>
          <a:ln>
            <a:noFill/>
          </a:ln>
        </p:spPr>
      </p:pic>
      <p:pic>
        <p:nvPicPr>
          <p:cNvPr id="168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5480" cy="3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311544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Tradycyjne metody reprezentacji tekstu: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294480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2200" spc="-1" strike="noStrike">
                <a:solidFill>
                  <a:srgbClr val="41c0f0"/>
                </a:solidFill>
                <a:latin typeface="Century Gothic"/>
                <a:ea typeface="DejaVu Sans"/>
              </a:rPr>
              <a:t>TFIDF: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2200" spc="-1" strike="noStrike">
                <a:solidFill>
                  <a:srgbClr val="41c0f0"/>
                </a:solidFill>
                <a:latin typeface="Century Gothic"/>
                <a:ea typeface="DejaVu Sans"/>
              </a:rPr>
              <a:t>BOW: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7059C35-5D13-4CA5-98C7-4CF58B588393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rcRect l="33380" t="51881" r="32689" b="19752"/>
          <a:stretch/>
        </p:blipFill>
        <p:spPr>
          <a:xfrm>
            <a:off x="2834640" y="1920600"/>
            <a:ext cx="5435640" cy="25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30000" y="343080"/>
            <a:ext cx="29448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Wady tradycyjnych reprezentacji: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30000" y="1542960"/>
            <a:ext cx="294480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Zależność od korpusu referencyjnego.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Wysoka wymiarowość, i rzadkość reprezentacji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3. Niewrażliwość na semantyczne relacje między słowami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4. Słaba generalizowalność modeli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FA98A4E-FEF3-43D5-9EB0-36BC3BE4C2CB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30000" y="343080"/>
            <a:ext cx="29448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Nowoczesne reprezentacje wektorowe: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30000" y="1542960"/>
            <a:ext cx="421272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2013: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Tomas Mikolov et al. “Distributed Representations 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of Words and Phrases and their Compositionality”. 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w: Advances in Neural Information Processing 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Systems 26. 2013, ss. 3111–3119.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Semantyka dystrybucyjna: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You shall know a word by the company it keeps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~ 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 Rupert Firth (1957)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Gęste reprezentacje słów (embeddingi/zanurzenia):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73FF8B-52D0-45D4-BABC-8683FDF07F74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1" name="Formula 4"/>
              <p:cNvSpPr txBox="1"/>
              <p:nvPr/>
            </p:nvSpPr>
            <p:spPr>
              <a:xfrm>
                <a:off x="1078920" y="4114800"/>
                <a:ext cx="1569240" cy="416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r>
                      <m:t xml:space="preserve">:</m:t>
                    </m:r>
                    <m:r>
                      <m:t xml:space="preserve">Voc</m:t>
                    </m:r>
                    <m:r>
                      <m:t xml:space="preserve">→</m:t>
                    </m:r>
                    <m:sSup>
                      <m:e>
                        <m:r>
                          <m:t xml:space="preserve">ℝ</m:t>
                        </m:r>
                      </m:e>
                      <m:sup>
                        <m:r>
                          <m:t xml:space="preserve">300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pic>
        <p:nvPicPr>
          <p:cNvPr id="142" name="" descr=""/>
          <p:cNvPicPr/>
          <p:nvPr/>
        </p:nvPicPr>
        <p:blipFill>
          <a:blip r:embed="rId1"/>
          <a:srcRect l="25801" t="30572" r="46283" b="37512"/>
          <a:stretch/>
        </p:blipFill>
        <p:spPr>
          <a:xfrm>
            <a:off x="5670000" y="1829160"/>
            <a:ext cx="2556720" cy="164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30000" y="343080"/>
            <a:ext cx="29448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Modele językowe: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30000" y="1542960"/>
            <a:ext cx="421272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Przewidywanie występowania słów na podstawie kontekstu: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Ze świeżej rany trysnęła ____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Semantyka dystrybucyjna: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You shall know a word by the company it keeps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~ 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 Rupert Firth (1957)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D2DB13-DB6F-4F95-851D-3DA8F1C7F5DF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6" name="Formula 4"/>
              <p:cNvSpPr txBox="1"/>
              <p:nvPr/>
            </p:nvSpPr>
            <p:spPr>
              <a:xfrm>
                <a:off x="5577840" y="2061000"/>
                <a:ext cx="1630440" cy="427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|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...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30000" y="343080"/>
            <a:ext cx="29448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2013: Word2vec: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30000" y="1542960"/>
            <a:ext cx="421272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Architektury Continuous Bag of Words vs Skip-gram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Procedura w wypadku CBOW: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1. Przygotowanie słownika i reprezentacji one-hot dla słów.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2. Wybranie z tekstu określonego “okna”, np.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Z rany ________ się krew.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3. Reprezentacja wektorami one-hot słów z okna.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4. Kompresja wektorów przez warstwę ukrytą.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5. Sumowanie wektorów.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6. Przewidywanie brakującego słowa przez klasyfikator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Finalne wektory słów to wagi warstwy ukrytej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B8EB3D-5F42-4240-ADAB-0C87D20FC61D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35807" t="21151" r="21248" b="34460"/>
          <a:stretch/>
        </p:blipFill>
        <p:spPr>
          <a:xfrm>
            <a:off x="4938120" y="1371600"/>
            <a:ext cx="3928320" cy="228240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760720" y="3700800"/>
            <a:ext cx="31975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https://arxiv.org/abs/1301.3781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30000" y="343080"/>
            <a:ext cx="348192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2014: GloVe – wektory “globalne”: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30000" y="1542960"/>
            <a:ext cx="421272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Procedura w wypadku GloVe: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1. Z korpusu wyliczamy macierz współwystąpień słów.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2. Macierz jest  normalizowana ze względu na frekwencję.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3. Jako przykłady treningowe obiera się niezerowe wartości z tej macierzy.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DejaVu Sans"/>
                <a:ea typeface="DejaVu Sans"/>
              </a:rPr>
              <a:t>4. Sieć neuronowa uczy się reprezentacji wektorowych słów, próbując przewidywać wartości w macierzy.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6ADCAE7-E9AC-4061-8317-83969AA241F3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rcRect l="30797" t="35395" r="30262" b="25568"/>
          <a:stretch/>
        </p:blipFill>
        <p:spPr>
          <a:xfrm>
            <a:off x="5212080" y="1097640"/>
            <a:ext cx="3562920" cy="200844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731520" y="3947760"/>
            <a:ext cx="31975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https://nlp.stanford.edu/pubs/glove.pdf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30000" y="343080"/>
            <a:ext cx="375624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2016: fastText – wektory czułe na morfologię: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30000" y="1542960"/>
            <a:ext cx="421272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uczy się reprezentacji ngramów znaków: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bluza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, rozbite na: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Bigramy: &lt;b, bl, lu, uz, za, a&gt; (6)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Trigramy: &lt;bl, blu, luz, uza, za&gt; (5)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Reprezentacja słowa, jest sumą wektorów dla ngramów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Szczególnie ważne dla języków o bogatej morfologii (jak język polski!)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Embeddingi nie są już prostą macierzą, lecz modelem w postaci binarnej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71D0BC9-CC06-447F-B5CD-75695E065A2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40080" y="4496400"/>
            <a:ext cx="31975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https://arxiv.org/abs/1607.04606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30000" y="343080"/>
            <a:ext cx="32076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Problemy zanurzeń słów: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30000" y="1542960"/>
            <a:ext cx="540216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Nieczułość na polisemię i homonimię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zamek ma wysokie mury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 vs.  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ta kurtka ma zepsuty zamek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Bezradność w wypadku słów spoza słownika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3. Modyfikacja modeli wymaga ponownego treningu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4. Niewrażliwość na antonimię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Ten poranek jest ___ : 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pogodny 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vs. 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pochmurny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5. Nieinterpretowalność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F9861C-4E2B-4918-9A17-A63C9624FE59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2021-01-05T10:56:23Z</dcterms:modified>
  <cp:revision>37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