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4.xml" ContentType="application/vnd.openxmlformats-officedocument.drawingml.char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t-6</c:v>
                </c:pt>
                <c:pt idx="1">
                  <c:v>t-5</c:v>
                </c:pt>
                <c:pt idx="2">
                  <c:v>t-4</c:v>
                </c:pt>
                <c:pt idx="3">
                  <c:v>t-3</c:v>
                </c:pt>
                <c:pt idx="4">
                  <c:v>t-2</c:v>
                </c:pt>
                <c:pt idx="5">
                  <c:v>t-1</c:v>
                </c:pt>
                <c:pt idx="6">
                  <c:v>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1.5</c:v>
                </c:pt>
                <c:pt idx="4">
                  <c:v>2.1</c:v>
                </c:pt>
                <c:pt idx="5">
                  <c:v>2.9</c:v>
                </c:pt>
                <c:pt idx="6">
                  <c:v>2.2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t-6</c:v>
                </c:pt>
                <c:pt idx="1">
                  <c:v>t-5</c:v>
                </c:pt>
                <c:pt idx="2">
                  <c:v>t-4</c:v>
                </c:pt>
                <c:pt idx="3">
                  <c:v>t-3</c:v>
                </c:pt>
                <c:pt idx="4">
                  <c:v>t-2</c:v>
                </c:pt>
                <c:pt idx="5">
                  <c:v>t-1</c:v>
                </c:pt>
                <c:pt idx="6">
                  <c:v>t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1.2</c:v>
                </c:pt>
                <c:pt idx="1">
                  <c:v>1.4</c:v>
                </c:pt>
                <c:pt idx="2">
                  <c:v>1.7</c:v>
                </c:pt>
                <c:pt idx="3">
                  <c:v>2.1</c:v>
                </c:pt>
                <c:pt idx="4">
                  <c:v>2.5</c:v>
                </c:pt>
                <c:pt idx="5">
                  <c:v>3.1</c:v>
                </c:pt>
                <c:pt idx="6">
                  <c:v>3.9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fd320"/>
            </a:solidFill>
            <a:ln w="28800">
              <a:solidFill>
                <a:srgbClr val="ffd320"/>
              </a:solidFill>
              <a:round/>
            </a:ln>
          </c:spPr>
          <c:marker>
            <c:symbol val="triangle"/>
            <c:size val="8"/>
            <c:spPr>
              <a:solidFill>
                <a:srgbClr val="ffd320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t-6</c:v>
                </c:pt>
                <c:pt idx="1">
                  <c:v>t-5</c:v>
                </c:pt>
                <c:pt idx="2">
                  <c:v>t-4</c:v>
                </c:pt>
                <c:pt idx="3">
                  <c:v>t-3</c:v>
                </c:pt>
                <c:pt idx="4">
                  <c:v>t-2</c:v>
                </c:pt>
                <c:pt idx="5">
                  <c:v>t-1</c:v>
                </c:pt>
                <c:pt idx="6">
                  <c:v>t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7"/>
                <c:pt idx="0">
                  <c:v>2.5</c:v>
                </c:pt>
                <c:pt idx="1">
                  <c:v>2.9</c:v>
                </c:pt>
                <c:pt idx="2">
                  <c:v>3.8</c:v>
                </c:pt>
                <c:pt idx="3">
                  <c:v>4.2</c:v>
                </c:pt>
                <c:pt idx="4">
                  <c:v>2.9</c:v>
                </c:pt>
                <c:pt idx="5">
                  <c:v>2.5</c:v>
                </c:pt>
                <c:pt idx="6">
                  <c:v>1.9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59088347"/>
        <c:axId val="28339106"/>
      </c:lineChart>
      <c:catAx>
        <c:axId val="59088347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8339106"/>
        <c:crosses val="autoZero"/>
        <c:auto val="1"/>
        <c:lblAlgn val="ctr"/>
        <c:lblOffset val="100"/>
      </c:catAx>
      <c:valAx>
        <c:axId val="28339106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5908834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42120" cy="3258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42120" cy="181116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42120" cy="222732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7920" y="4375080"/>
            <a:ext cx="42120" cy="78444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1520" cy="4356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42120" cy="3258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42120" cy="181116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42120" cy="222732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7920" y="4375080"/>
            <a:ext cx="42120" cy="78444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1520" cy="43560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42120" cy="32580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42120" cy="181116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42120" cy="222732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7920" y="4375080"/>
            <a:ext cx="42120" cy="78444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61520" cy="43560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4400" cy="17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7.d Sieci rekurencyjne (RNN)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440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458040" y="4767120"/>
            <a:ext cx="205380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9B94F1-2CDB-4842-B094-06BB9B971F3F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626920" y="1953360"/>
            <a:ext cx="388728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68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4680" cy="364680"/>
          </a:xfrm>
          <a:prstGeom prst="rect">
            <a:avLst/>
          </a:prstGeom>
          <a:ln>
            <a:noFill/>
          </a:ln>
        </p:spPr>
      </p:pic>
      <p:pic>
        <p:nvPicPr>
          <p:cNvPr id="169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4680" cy="364680"/>
          </a:xfrm>
          <a:prstGeom prst="rect">
            <a:avLst/>
          </a:prstGeom>
          <a:ln>
            <a:noFill/>
          </a:ln>
        </p:spPr>
      </p:pic>
      <p:pic>
        <p:nvPicPr>
          <p:cNvPr id="170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6200" cy="3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30000" y="343080"/>
            <a:ext cx="294552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Dane sekwencyjne: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30000" y="1542960"/>
            <a:ext cx="2945520" cy="28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Warstwa neuronów musi mieć ustalony kształt – ilość parametrów.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Więc:</a:t>
            </a:r>
            <a:endParaRPr b="0" lang="en-US" sz="1050" spc="-1" strike="noStrike">
              <a:latin typeface="Arial"/>
            </a:endParaRPr>
          </a:p>
          <a:p>
            <a:pPr marL="329040">
              <a:lnSpc>
                <a:spcPct val="90000"/>
              </a:lnSpc>
              <a:spcBef>
                <a:spcPts val="564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Wejście do sieci musi mieć ustalony kształt.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Zwykłe (gęste) warstwy neuronów, w żaden sposób nie reprezentują kolejności w danych.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58040" y="4767120"/>
            <a:ext cx="205380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D9376CB-1FD9-4485-872E-E1187F1BB74D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937760" y="1920240"/>
            <a:ext cx="3838680" cy="16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5" name=""/>
          <p:cNvGraphicFramePr/>
          <p:nvPr/>
        </p:nvGraphicFramePr>
        <p:xfrm>
          <a:off x="4572000" y="837000"/>
          <a:ext cx="3992400" cy="236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30000" y="343080"/>
            <a:ext cx="294552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Sieci rekurencyjne: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30000" y="1542960"/>
            <a:ext cx="3209400" cy="28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Wyjście z warstwy rekurencyjnej w kroku t-1 jest jednym z wejść w kroku 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Pozwalają na reprezentację danych dowolnej długości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wyraźnie uczy się relacji związanych z kolejnością w danych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zapamiętuje dane z “przeszłości”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Architektury many-to-one vs one-to-one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458040" y="4767120"/>
            <a:ext cx="205380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92C42A-6A46-4F81-9431-9253FE9EF9A8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32959" t="32294" r="27045" b="33928"/>
          <a:stretch/>
        </p:blipFill>
        <p:spPr>
          <a:xfrm>
            <a:off x="4937760" y="1188000"/>
            <a:ext cx="3656160" cy="173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30000" y="343080"/>
            <a:ext cx="294552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Rozwinięta sieć rekurencyjna: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458040" y="4767120"/>
            <a:ext cx="205380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06D1197-B648-4768-946A-83163041BB0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rcRect l="38774" t="22901" r="19232" b="46880"/>
          <a:stretch/>
        </p:blipFill>
        <p:spPr>
          <a:xfrm>
            <a:off x="4846680" y="1188720"/>
            <a:ext cx="3839040" cy="15530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630000" y="1542960"/>
            <a:ext cx="3209400" cy="28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Wyjście z warstwy rekurencyjnej w kroku t-1 jest jednym z wejść w kroku 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Pozwalają na reprezentację danych dowolnej długości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wyraźnie uczy się relacji związanych z kolejnością w danych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zapamiętuje dane z “przeszłości”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Architektury many-to-one vs one-to-one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30000" y="343080"/>
            <a:ext cx="294552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Rozwinięta sieć rekurencyjna: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458040" y="4767120"/>
            <a:ext cx="205380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6DF50CF-2B16-4A41-AD5B-A5B9968302CA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rcRect l="38774" t="22901" r="19232" b="46880"/>
          <a:stretch/>
        </p:blipFill>
        <p:spPr>
          <a:xfrm>
            <a:off x="4846680" y="1188720"/>
            <a:ext cx="3839040" cy="15530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rcRect l="38888" t="24679" r="18232" b="46887"/>
          <a:stretch/>
        </p:blipFill>
        <p:spPr>
          <a:xfrm>
            <a:off x="4846320" y="1280160"/>
            <a:ext cx="3920040" cy="146124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630000" y="1542960"/>
            <a:ext cx="3209400" cy="28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Wyjście z warstwy rekurencyjnej w kroku t-1 jest jednym z wejść w kroku 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Pozwalają na reprezentację danych dowolnej długości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wyraźnie uczy się relacji związanych z kolejnością w danych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zapamiętuje dane z “przeszłości”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Architektury many-to-one vs one-to-one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30000" y="343080"/>
            <a:ext cx="294552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Rozwinięta sieć rekurencyjna: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458040" y="4767120"/>
            <a:ext cx="205380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A4B884B-6353-437F-B784-5B3567AF1EE7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rcRect l="38888" t="24679" r="19232" b="37995"/>
          <a:stretch/>
        </p:blipFill>
        <p:spPr>
          <a:xfrm>
            <a:off x="4846320" y="1280880"/>
            <a:ext cx="3828600" cy="19184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630000" y="1542960"/>
            <a:ext cx="3209400" cy="28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Wyjście z warstwy rekurencyjnej w kroku t-1 jest jednym z wejść w kroku 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Pozwalają na reprezentację danych dowolnej długości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wyraźnie uczy się relacji związanych z kolejnością w danych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zapamiętuje dane z “przeszłości”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Architektury many-to-one vs one-to-one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30000" y="343080"/>
            <a:ext cx="294552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Tagowanie sekwencji IOB2: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30000" y="1542960"/>
            <a:ext cx="2945520" cy="28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Sieć rekurencyjna one-to-one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Na każdym kroku decydujemy czy token jest: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1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B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 - początkiem sekwencji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1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I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 – kontynuacją sekwencji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	</a:t>
            </a:r>
            <a:r>
              <a:rPr b="1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O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 – poza sekwencją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Tagi mogą być też podzielone na typy obiektów w tekście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458040" y="4767120"/>
            <a:ext cx="205380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C7D6FB-89D1-4D60-B212-5B23BF2FD168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rcRect l="22626" t="71398" r="20378" b="19720"/>
          <a:stretch/>
        </p:blipFill>
        <p:spPr>
          <a:xfrm>
            <a:off x="3576600" y="3291840"/>
            <a:ext cx="5210640" cy="45576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rcRect l="32766" t="32675" r="37230" b="29984"/>
          <a:stretch/>
        </p:blipFill>
        <p:spPr>
          <a:xfrm>
            <a:off x="5486400" y="1097280"/>
            <a:ext cx="2742840" cy="19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30000" y="343080"/>
            <a:ext cx="294552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Prosty generator tekstu: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30000" y="1542960"/>
            <a:ext cx="2945520" cy="28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Generator jest modelem językowym, uczy się przewidywać następne słowo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 treningu, możemy mu wpierw podać “ziarno”, a potem słowa zwracane przez model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458040" y="4767120"/>
            <a:ext cx="205380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7560D07-87C4-482C-8E6C-4393EDB48CF7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rcRect l="38628" t="23391" r="18378" b="35724"/>
          <a:stretch/>
        </p:blipFill>
        <p:spPr>
          <a:xfrm>
            <a:off x="4755240" y="1280160"/>
            <a:ext cx="3930480" cy="210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30000" y="343080"/>
            <a:ext cx="294552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Problemy: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30000" y="1542960"/>
            <a:ext cx="2945520" cy="285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Problem znikających i eksplodujących gradientów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Ograniczenia długości pamięci w sieciach RNN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6458040" y="4767120"/>
            <a:ext cx="205380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2BBF2B2-4B80-4639-991E-0E8D959FE5E0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1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rcRect l="38628" t="23391" r="19378" b="46390"/>
          <a:stretch/>
        </p:blipFill>
        <p:spPr>
          <a:xfrm>
            <a:off x="4846680" y="1280520"/>
            <a:ext cx="3839040" cy="15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2021-01-04T21:04:28Z</dcterms:modified>
  <cp:revision>48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