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0320" cy="3240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0320" cy="18093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0320" cy="22255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9360" y="4375080"/>
            <a:ext cx="40320" cy="7826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9720" cy="43380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260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7.e Sieci konwolucyjne (CNN)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260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1D: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93430B-12E6-4B56-A66B-4D98E8B642D2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rcRect l="52787" t="21130" r="22238" b="29106"/>
          <a:stretch/>
        </p:blipFill>
        <p:spPr>
          <a:xfrm>
            <a:off x="6420240" y="1188720"/>
            <a:ext cx="2283840" cy="255816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Konwolucja 1D, oznacza, że okno przesuwa się tylko w jednym wymiarze (drugi wymiar musi być pokryty w całości)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Odpowiednia do danych jednowymiarowych (jak np. dane tekstowe)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 konstruować mapę cech w tekście, np. ngramów, lub struktur syntaktycznych.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Parametry warstwy konwolucyjnej 1D: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Gdzie: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N – szerokość wyjścia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W – szerokość wejścia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F – szerokość filtra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P - szerokość paddingu z każdej strony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S – długość kroku (stride)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FEF45C2-00DA-48B4-92AF-1B40EF8579E9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" descr=""/>
          <p:cNvPicPr/>
          <p:nvPr/>
        </p:nvPicPr>
        <p:blipFill>
          <a:blip r:embed="rId1"/>
          <a:srcRect l="6711" t="30166" r="55319" b="21848"/>
          <a:stretch/>
        </p:blipFill>
        <p:spPr>
          <a:xfrm>
            <a:off x="5029560" y="1076040"/>
            <a:ext cx="3472560" cy="24667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88" name="Formula 5"/>
              <p:cNvSpPr txBox="1"/>
              <p:nvPr/>
            </p:nvSpPr>
            <p:spPr>
              <a:xfrm>
                <a:off x="1144800" y="2291040"/>
                <a:ext cx="123120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N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W</m:t>
                        </m:r>
                        <m:r>
                          <m:t xml:space="preserve">−</m:t>
                        </m:r>
                        <m:r>
                          <m:t xml:space="preserve">F</m:t>
                        </m:r>
                        <m:r>
                          <m:t xml:space="preserve">+</m:t>
                        </m:r>
                        <m:r>
                          <m:t xml:space="preserve">2</m:t>
                        </m:r>
                        <m:r>
                          <m:t xml:space="preserve">P</m:t>
                        </m:r>
                      </m:num>
                      <m:den>
                        <m:r>
                          <m:t xml:space="preserve">S</m:t>
                        </m:r>
                      </m:den>
                    </m:f>
                    <m:r>
                      <m:t xml:space="preserve">+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Pooling: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26F4DA-A4CC-4C27-927E-42D4BEA9FB0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Konwolucja przeważnie zwiększa wymiarowość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Bardzo popularne jest stosowanie poolingu (podpróbkowania) do redukcji wymiarowości.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Pooling może zmniejszać ryzyko nadmiernego dopasowania.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Pooling pozwala także na pominięcie drobnych różnic w położeniu cech – location invariance.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rcRect l="9770" t="50775" r="53246" b="26128"/>
          <a:stretch/>
        </p:blipFill>
        <p:spPr>
          <a:xfrm>
            <a:off x="5304240" y="1280160"/>
            <a:ext cx="3382200" cy="118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Typowa architektura: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8D1ADF-060A-43CB-8EF3-568B8B6302B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630000" y="1542960"/>
            <a:ext cx="385056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Nx(Konwolucja → Aktywacja → Pooling) → Klasyfikator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Jeśli ważna jest niezależność od długości tekstów możemy: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Stosować skracanie danych lub padding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Podłączyć warstwę rekurencyjną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- Stosować global pooling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rcRect l="56000" t="21767" r="22094" b="33788"/>
          <a:stretch/>
        </p:blipFill>
        <p:spPr>
          <a:xfrm>
            <a:off x="6035040" y="822960"/>
            <a:ext cx="200304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C1C8EE-87FC-4829-BDDE-5971574B191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626920" y="1953360"/>
            <a:ext cx="3885480" cy="7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201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2880" cy="362880"/>
          </a:xfrm>
          <a:prstGeom prst="rect">
            <a:avLst/>
          </a:prstGeom>
          <a:ln>
            <a:noFill/>
          </a:ln>
        </p:spPr>
      </p:pic>
      <p:pic>
        <p:nvPicPr>
          <p:cNvPr id="202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2880" cy="362880"/>
          </a:xfrm>
          <a:prstGeom prst="rect">
            <a:avLst/>
          </a:prstGeom>
          <a:ln>
            <a:noFill/>
          </a:ln>
        </p:spPr>
      </p:pic>
      <p:pic>
        <p:nvPicPr>
          <p:cNvPr id="203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4400" cy="37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Rozpoznawanie obrazów: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przystosowana do danych o istotnej strukturze przestrzennej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Pozawala na stopniowe rozpoznawanie cech pochodzących z hierarchii abstrakcji (krawędzie, kształty, obiekty)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2B049A2-0B96-47B5-AC69-22A2784A13F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rcRect l="40785" t="31797" r="29242" b="13095"/>
          <a:stretch/>
        </p:blipFill>
        <p:spPr>
          <a:xfrm>
            <a:off x="5394960" y="914760"/>
            <a:ext cx="2741040" cy="283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(splot):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Operacja konwolucji: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1. filtr przechodzi po macierzy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2. w każdym kroku następuje mnożenie po elementach (iloczyn Hadamarda), i sumowanie wyniku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 wyjściu otrzymujemy zredukowany obraz danych - mapę cech.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Każdy krok może być liczony niezależnie, a więc paralelnie, na GPU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D0927E-A015-4F4D-87A4-FC335ACB7A1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rcRect l="3703" t="28388" r="73325" b="25403"/>
          <a:stretch/>
        </p:blipFill>
        <p:spPr>
          <a:xfrm>
            <a:off x="6035040" y="1188720"/>
            <a:ext cx="2100960" cy="237528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5760720" y="1005840"/>
            <a:ext cx="8211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669280" y="2743200"/>
            <a:ext cx="6382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7730280" y="2855520"/>
            <a:ext cx="9561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(splot):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Operacja konwolucji: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filtr przechodzi po macierzy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w każdym kroku następuje mnożenie po elementach (iloczyn Hadamarda), i sumowanie wyniku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 wyjściu otrzymujemy zredukowany obraz danych - mapę cech.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Każdy krok może być liczony niezależnie, a więc paralelnie, na GPU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535E92-0CFF-4362-8F32-FBBE66151205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" descr=""/>
          <p:cNvPicPr/>
          <p:nvPr/>
        </p:nvPicPr>
        <p:blipFill>
          <a:blip r:embed="rId1"/>
          <a:srcRect l="3703" t="28388" r="71325" b="27181"/>
          <a:stretch/>
        </p:blipFill>
        <p:spPr>
          <a:xfrm>
            <a:off x="6035400" y="1172520"/>
            <a:ext cx="2283840" cy="22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(splot):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Operacja konwolucji: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filtr przechodzi po macierzy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w każdym kroku następuje mnożenie po elementach (iloczyn Hadamarda), i sumowanie wyniku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 wyjściu otrzymujemy zredukowany obraz danych - mapę cech.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Każdy krok może być liczony niezależnie, a więc paralelnie, na GPU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6A3F23C-C5B0-493A-AAAB-22C078C8129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rcRect l="4703" t="28388" r="70325" b="25403"/>
          <a:stretch/>
        </p:blipFill>
        <p:spPr>
          <a:xfrm>
            <a:off x="6140520" y="1169280"/>
            <a:ext cx="2283840" cy="23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(splot):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Operacja konwolucji: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1. filtr przechodzi po macierzy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2. w każdym kroku następuje mnożenie po elementach (iloczyn Hadamarda), i sumowanie wyniku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 wyjściu otrzymujemy zredukowany obraz danych - mapę cech.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Każdy krok może być liczony niezależnie, a więc paralelnie, na GPU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25FF0C3-3091-4656-979C-8FCB069AC5B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rcRect l="3703" t="28388" r="70325" b="25403"/>
          <a:stretch/>
        </p:blipFill>
        <p:spPr>
          <a:xfrm>
            <a:off x="6051960" y="1172520"/>
            <a:ext cx="2375280" cy="23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1D: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Konwolucja 1D, oznacza, że okno przesuwa się tylko w jednym wymiarze (drugi wymiar musi być pokryty w całości)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Odpowiednia do danych jednowymiarowych (jak np. dane tekstowe)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 konstruować mapę cech w tekście, np. ngramów, lub struktur syntaktycznych.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DFAC0A-5B95-4AC6-9035-AB9A64A7A9B4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4754880" y="1188360"/>
            <a:ext cx="374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… </a:t>
            </a:r>
            <a:r>
              <a:rPr b="0" lang="en-US" sz="1300" spc="-1" strike="noStrike">
                <a:latin typeface="Arial"/>
              </a:rPr>
              <a:t>uznaliśmy, że</a:t>
            </a:r>
            <a:r>
              <a:rPr b="0" lang="en-US" sz="1300" spc="-1" strike="noStrike">
                <a:latin typeface="Arial"/>
              </a:rPr>
              <a:t> nie wytrzyma takiego tempa ...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754880" y="1554120"/>
            <a:ext cx="374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… </a:t>
            </a:r>
            <a:r>
              <a:rPr b="0" lang="en-US" sz="1300" spc="-1" strike="noStrike">
                <a:latin typeface="Arial"/>
              </a:rPr>
              <a:t>uznaliśmy, </a:t>
            </a:r>
            <a:r>
              <a:rPr b="0" lang="en-US" sz="1300" spc="-1" strike="noStrike">
                <a:latin typeface="Arial"/>
              </a:rPr>
              <a:t>że nie</a:t>
            </a:r>
            <a:r>
              <a:rPr b="0" lang="en-US" sz="1300" spc="-1" strike="noStrike">
                <a:latin typeface="Arial"/>
              </a:rPr>
              <a:t> wytrzyma takiego tempa ...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4754880" y="1919880"/>
            <a:ext cx="374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… </a:t>
            </a:r>
            <a:r>
              <a:rPr b="0" lang="en-US" sz="1300" spc="-1" strike="noStrike">
                <a:latin typeface="Arial"/>
              </a:rPr>
              <a:t>uznaliśmy, że </a:t>
            </a:r>
            <a:r>
              <a:rPr b="0" lang="en-US" sz="1300" spc="-1" strike="noStrike">
                <a:latin typeface="Arial"/>
              </a:rPr>
              <a:t>nie wytrzyma</a:t>
            </a:r>
            <a:r>
              <a:rPr b="0" lang="en-US" sz="1300" spc="-1" strike="noStrike">
                <a:latin typeface="Arial"/>
              </a:rPr>
              <a:t> takiego tempa ...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4754880" y="2285640"/>
            <a:ext cx="374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… </a:t>
            </a:r>
            <a:r>
              <a:rPr b="0" lang="en-US" sz="1300" spc="-1" strike="noStrike">
                <a:latin typeface="Arial"/>
              </a:rPr>
              <a:t>uznaliśmy, że nie </a:t>
            </a:r>
            <a:r>
              <a:rPr b="0" lang="en-US" sz="1300" spc="-1" strike="noStrike">
                <a:latin typeface="Arial"/>
              </a:rPr>
              <a:t>wytrzyma takiego</a:t>
            </a:r>
            <a:r>
              <a:rPr b="0" lang="en-US" sz="1300" spc="-1" strike="noStrike">
                <a:latin typeface="Arial"/>
              </a:rPr>
              <a:t> tempa ...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4754880" y="2651400"/>
            <a:ext cx="374868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… </a:t>
            </a:r>
            <a:r>
              <a:rPr b="0" lang="en-US" sz="1300" spc="-1" strike="noStrike">
                <a:latin typeface="Arial"/>
              </a:rPr>
              <a:t>uznaliśmy, że nie wytrzyma </a:t>
            </a:r>
            <a:r>
              <a:rPr b="0" lang="en-US" sz="1300" spc="-1" strike="noStrike">
                <a:latin typeface="Arial"/>
              </a:rPr>
              <a:t>takiego tempa</a:t>
            </a:r>
            <a:r>
              <a:rPr b="0" lang="en-US" sz="1300" spc="-1" strike="noStrike">
                <a:latin typeface="Arial"/>
              </a:rPr>
              <a:t> ...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1D: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30000" y="15393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Konwolucja 1D, oznacza, że okno przesuwa się tylko w jednym wymiarze (drugi wymiar musi być pokryty w całości)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Odpowiednia do danych jednowymiarowych (jak np. dane tekstowe)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 konstruować mapę cech w tekście, np. ngramów, lub struktur syntaktycznych.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4FE6794-C295-4F34-9858-70C50B264841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rcRect l="6774" t="21130" r="73262" b="30884"/>
          <a:stretch/>
        </p:blipFill>
        <p:spPr>
          <a:xfrm>
            <a:off x="6401160" y="1188720"/>
            <a:ext cx="1826640" cy="24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30000" y="343080"/>
            <a:ext cx="2943720" cy="11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Konwolucja 1D: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30000" y="1542960"/>
            <a:ext cx="2943720" cy="28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Konwolucja 1D, oznacza, że okno przesuwa się tylko w jednym wymiarze (drugi wymiar musi być pokryty w całości)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Odpowiednia do danych jednowymiarowych (jak np. dane tekstowe)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 konstruować mapę cech w tekście, np. ngramów, lub struktur syntaktycznych.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458040" y="4767120"/>
            <a:ext cx="2052000" cy="2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EC1741-412B-4AD1-92D3-55244C3EB6B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937760" y="1920240"/>
            <a:ext cx="383688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rcRect l="29778" t="21130" r="48248" b="29106"/>
          <a:stretch/>
        </p:blipFill>
        <p:spPr>
          <a:xfrm>
            <a:off x="6401160" y="1191600"/>
            <a:ext cx="2009520" cy="255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2021-01-05T15:37:29Z</dcterms:modified>
  <cp:revision>57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