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4320" y="0"/>
            <a:ext cx="38880" cy="3225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3240" y="329400"/>
            <a:ext cx="38880" cy="18079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240" y="2144160"/>
            <a:ext cx="38880" cy="22240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-10800" y="4375080"/>
            <a:ext cx="38880" cy="7812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8280" cy="43236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4320" y="0"/>
            <a:ext cx="38880" cy="3225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-3240" y="329400"/>
            <a:ext cx="38880" cy="18079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240" y="2144160"/>
            <a:ext cx="38880" cy="22240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 flipH="1">
            <a:off x="-10800" y="4375080"/>
            <a:ext cx="38880" cy="7812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8280" cy="432360"/>
          </a:xfrm>
          <a:prstGeom prst="rect">
            <a:avLst/>
          </a:prstGeom>
          <a:ln>
            <a:noFill/>
          </a:ln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-4320" y="0"/>
            <a:ext cx="38880" cy="322560"/>
          </a:xfrm>
          <a:prstGeom prst="rect">
            <a:avLst/>
          </a:prstGeom>
          <a:solidFill>
            <a:srgbClr val="000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-3240" y="329400"/>
            <a:ext cx="38880" cy="1807920"/>
          </a:xfrm>
          <a:prstGeom prst="rect">
            <a:avLst/>
          </a:prstGeom>
          <a:solidFill>
            <a:srgbClr val="41c0f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-3240" y="2144160"/>
            <a:ext cx="38880" cy="2224080"/>
          </a:xfrm>
          <a:prstGeom prst="rect">
            <a:avLst/>
          </a:prstGeom>
          <a:solidFill>
            <a:srgbClr val="a69ae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"/>
          <p:cNvSpPr/>
          <p:nvPr/>
        </p:nvSpPr>
        <p:spPr>
          <a:xfrm flipH="1">
            <a:off x="-10800" y="4375080"/>
            <a:ext cx="38880" cy="781200"/>
          </a:xfrm>
          <a:prstGeom prst="rect">
            <a:avLst/>
          </a:prstGeom>
          <a:solidFill>
            <a:srgbClr val="21ce8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Obraz 10" descr=""/>
          <p:cNvPicPr/>
          <p:nvPr/>
        </p:nvPicPr>
        <p:blipFill>
          <a:blip r:embed="rId2"/>
          <a:stretch/>
        </p:blipFill>
        <p:spPr>
          <a:xfrm>
            <a:off x="7149960" y="285840"/>
            <a:ext cx="1358280" cy="432360"/>
          </a:xfrm>
          <a:prstGeom prst="rect">
            <a:avLst/>
          </a:prstGeom>
          <a:ln>
            <a:noFill/>
          </a:ln>
        </p:spPr>
      </p:pic>
      <p:sp>
        <p:nvSpPr>
          <p:cNvPr id="91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en.wikipedia.org/wiki/Long_short-term_memory#/media/File:LSTM_cell.svg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ong_short-term_memory#/media/File:LSTM_cell.svg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Long_short-term_memory#/media/File:LSTM_cell.svg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arxiv.org/pdf/1511.08308v5.pdf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143000" y="841680"/>
            <a:ext cx="6851160" cy="178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3380" spc="-1" strike="noStrike">
                <a:solidFill>
                  <a:srgbClr val="30323e"/>
                </a:solidFill>
                <a:latin typeface="Century Gothic"/>
                <a:ea typeface="DejaVu Sans"/>
              </a:rPr>
              <a:t>7.f LSTM</a:t>
            </a:r>
            <a:endParaRPr b="0" lang="en-US" sz="338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143000" y="2701440"/>
            <a:ext cx="685116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564"/>
              </a:spcBef>
            </a:pP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Ryszard Tuora</a:t>
            </a:r>
            <a:endParaRPr b="0" lang="en-US" sz="135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Batching i padding: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Podawanie kilku sekwencji naraz, pozwala przyspieszyć obliczenia.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Dla sekwencji o różnej długości, aby utworzyć tensor, konieczny jest padding.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6C311D6-A856-4027-9954-62AA3FBA3E3A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" descr=""/>
          <p:cNvPicPr/>
          <p:nvPr/>
        </p:nvPicPr>
        <p:blipFill>
          <a:blip r:embed="rId1"/>
          <a:srcRect l="6384" t="23164" r="42612" b="23496"/>
          <a:stretch/>
        </p:blipFill>
        <p:spPr>
          <a:xfrm>
            <a:off x="4115160" y="914400"/>
            <a:ext cx="466308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GRU: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Gated Recurrent Unit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Prostsza architektura zawierająca trzy bramki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Bardzo zbliżone wyniki, przy lepszej prędkości uczenia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7F7BBBA-F430-4B34-A872-4DE1665534A3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5121000" y="310896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(https://en.wikipedia.org/wiki/Gated_recurrent_unit#/media/File:Gated_Recurrent_Unit,_base_type.svg </a:t>
            </a:r>
            <a:r>
              <a:rPr b="0" lang="en-US" sz="900" spc="-1" strike="noStrike">
                <a:solidFill>
                  <a:srgbClr val="0000ff"/>
                </a:solidFill>
                <a:latin typeface="Arial"/>
                <a:ea typeface="DejaVu Sans"/>
              </a:rPr>
              <a:t> zmodyfikowano)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937760" y="1005840"/>
            <a:ext cx="3839400" cy="19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6E99A6E-3375-4027-9B1A-1A536B93C532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626920" y="1953360"/>
            <a:ext cx="388404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1c0f0"/>
                </a:solidFill>
                <a:latin typeface="Century Gothic"/>
                <a:ea typeface="DejaVu Sans"/>
              </a:rPr>
              <a:t>Dziękujemy za uwagę.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Podziel się opinią ze szkolenia </a:t>
            </a:r>
            <a:r>
              <a:rPr b="0" lang="en-US" sz="1350" spc="-1" strike="noStrike">
                <a:solidFill>
                  <a:srgbClr val="41c0f0"/>
                </a:solidFill>
                <a:latin typeface="Century Gothic"/>
                <a:ea typeface="DejaVu Sans"/>
              </a:rPr>
              <a:t>@sagespl </a:t>
            </a:r>
            <a:r>
              <a:rPr b="0" lang="en-US" sz="1350" spc="-1" strike="noStrike">
                <a:solidFill>
                  <a:srgbClr val="30323e"/>
                </a:solidFill>
                <a:latin typeface="Century Gothic"/>
                <a:ea typeface="DejaVu Sans"/>
              </a:rPr>
              <a:t>na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91" name="Obraz 8" descr=""/>
          <p:cNvPicPr/>
          <p:nvPr/>
        </p:nvPicPr>
        <p:blipFill>
          <a:blip r:embed="rId1"/>
          <a:stretch/>
        </p:blipFill>
        <p:spPr>
          <a:xfrm>
            <a:off x="3683880" y="3003120"/>
            <a:ext cx="361440" cy="361440"/>
          </a:xfrm>
          <a:prstGeom prst="rect">
            <a:avLst/>
          </a:prstGeom>
          <a:ln>
            <a:noFill/>
          </a:ln>
        </p:spPr>
      </p:pic>
      <p:pic>
        <p:nvPicPr>
          <p:cNvPr id="192" name="Obraz 10" descr=""/>
          <p:cNvPicPr/>
          <p:nvPr/>
        </p:nvPicPr>
        <p:blipFill>
          <a:blip r:embed="rId2"/>
          <a:stretch/>
        </p:blipFill>
        <p:spPr>
          <a:xfrm>
            <a:off x="4326840" y="2991600"/>
            <a:ext cx="361440" cy="361440"/>
          </a:xfrm>
          <a:prstGeom prst="rect">
            <a:avLst/>
          </a:prstGeom>
          <a:ln>
            <a:noFill/>
          </a:ln>
        </p:spPr>
      </p:pic>
      <p:pic>
        <p:nvPicPr>
          <p:cNvPr id="193" name="Obraz 12" descr=""/>
          <p:cNvPicPr/>
          <p:nvPr/>
        </p:nvPicPr>
        <p:blipFill>
          <a:blip r:embed="rId3"/>
          <a:stretch/>
        </p:blipFill>
        <p:spPr>
          <a:xfrm>
            <a:off x="4954320" y="2991600"/>
            <a:ext cx="372960" cy="37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rcRect l="36134" t="50789" r="26890" b="26796"/>
          <a:stretch/>
        </p:blipFill>
        <p:spPr>
          <a:xfrm>
            <a:off x="4577400" y="1188720"/>
            <a:ext cx="4292280" cy="14630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Zanikanie gradientów: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trakcie wstecznej propagacji błędu w czasie na każdym kroku czasowym mnożymy gradient przez wagi. 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Mnożenie przez sekwencję wag &lt;&lt; 1, powoduje zanikanie gradientu.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Mnożenie przez sekwencję wag &gt;&gt; 1, powoduje eksplozję gradientu.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Problem ten dotyczy także głębokich sieci bez rekurencji.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9C17C6A-1019-4141-84EE-13CE9A248E11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5120640" y="338328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7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https://en.wikipedia.org/wiki/Long_short-term_memory#/media/File:LSTM_cell.svg</a:t>
            </a:r>
            <a:r>
              <a:rPr b="0" lang="en-US" sz="700" spc="-1" strike="noStrike">
                <a:solidFill>
                  <a:srgbClr val="0000ff"/>
                </a:solidFill>
                <a:latin typeface="Arial"/>
                <a:ea typeface="DejaVu Sans"/>
              </a:rPr>
              <a:t>, zmodyfikowano)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4577400" y="1227240"/>
            <a:ext cx="8218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0.015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8046720" y="914400"/>
            <a:ext cx="7315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 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303520" y="1568520"/>
            <a:ext cx="383976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0.28                    0.25                    0.22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Warstwa LSTM: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Long Short Term Memory Network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Sepp Hochreiter; Jürgen Schmidhuber (1997). "Long short-term memory". Neural Computation. 9 (8): 1735–1780.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“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Pogromca” RNNów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9C3ABC-58EE-4FDE-B2CF-E5440024DEBC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5120640" y="338328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7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https://en.wikipedia.org/wiki/Long_short-term_memory#/media/File:LSTM_cell.svg</a:t>
            </a:r>
            <a:r>
              <a:rPr b="0" lang="en-US" sz="700" spc="-1" strike="noStrike">
                <a:solidFill>
                  <a:srgbClr val="0000ff"/>
                </a:solidFill>
                <a:latin typeface="Arial"/>
                <a:ea typeface="DejaVu Sans"/>
              </a:rPr>
              <a:t>, zmodyfikowano)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663440" y="731520"/>
            <a:ext cx="4215240" cy="27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Funkcja Tanh: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Tangens hiperboliczny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Wartości w zakresie (-1,1)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Istotna przy dodawaniu wektorów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C31A246-2A7D-4F4B-8B49-405F71A58D91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522760" y="853200"/>
            <a:ext cx="2705760" cy="225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Funkcja Sigmoid: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Funkcja sigmoidalna (funkcja logistyczna)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Wartości w zakresie (0,1)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Istotna przy mnożeniu wektorów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07B35F-93E2-46F2-AB65-EED7F27E27BE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303520" y="1097280"/>
            <a:ext cx="3290760" cy="219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Iloczyn Hadamarda: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Jeżeli wektor B jest wynikiem aplikacji funkcji sigmoidalnej, może być traktowany jako filtr, lub “maska”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BF4B0F9-1CAF-48DE-9C60-95470F9B4470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rcRect l="21850" t="38999" r="48140" b="30765"/>
          <a:stretch/>
        </p:blipFill>
        <p:spPr>
          <a:xfrm>
            <a:off x="5303880" y="1005840"/>
            <a:ext cx="2741760" cy="155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Warstwa LSTM: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Cztery bramki (warstwy sieci neuronowych):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Forget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– regulująca zwalnianie miejsca w pamięci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Input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– przetwarzająca wejście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Candidate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– regulująca które informacje z wejścia, zapisać do pamięci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Output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 – regulująca które informacje z pamięci wypuścić jako output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EEF4FBE-FB11-483E-90BC-6A1E44FE3BAF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5120640" y="338328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7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https://en.wikipedia.org/wiki/Long_short-term_memory#/media/File:LSTM_cell.svg</a:t>
            </a:r>
            <a:r>
              <a:rPr b="0" lang="en-US" sz="700" spc="-1" strike="noStrike">
                <a:solidFill>
                  <a:srgbClr val="0000ff"/>
                </a:solidFill>
                <a:latin typeface="Arial"/>
                <a:ea typeface="DejaVu Sans"/>
              </a:rPr>
              <a:t>, zmodyfikowano)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4663440" y="731520"/>
            <a:ext cx="4215240" cy="27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BiLSTM: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niektórych zastosowaniach istotna jest także “przyszłość” danego tokenu.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Mamy kwiaty dla mamy.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 BiLSTM stosujemy dwie warstwy LSTM, do każdej z nich podajemy tokeny w innej kolejności.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Wyjście z warstwy BiLSTM dla danego tokenu to konkatenacja wyjść z każdej z warstw.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E5D9E5E-A9E9-4E0B-855F-37002BEEBA1B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5120640" y="315396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https://arxiv.org/pdf/1511.08308v5.pdf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ff"/>
                </a:solidFill>
                <a:latin typeface="Arial"/>
                <a:ea typeface="DejaVu Sans"/>
              </a:rPr>
              <a:t> zmodyfikowano)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486400" y="780480"/>
            <a:ext cx="2932920" cy="24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30000" y="343080"/>
            <a:ext cx="2942280" cy="11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2200" spc="-1" strike="noStrike">
                <a:solidFill>
                  <a:srgbClr val="30323e"/>
                </a:solidFill>
                <a:latin typeface="Century Gothic"/>
                <a:ea typeface="DejaVu Sans"/>
              </a:rPr>
              <a:t>TreeLSTM: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458040" y="4767120"/>
            <a:ext cx="2050560" cy="26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EA6568-0E0E-499D-9928-AB1C40819646}" type="slidenum">
              <a:rPr b="0" lang="en-US" sz="680" spc="-1" strike="noStrike">
                <a:solidFill>
                  <a:srgbClr val="8f8f92"/>
                </a:solidFill>
                <a:latin typeface="Century Gothic"/>
                <a:ea typeface="DejaVu Sans"/>
              </a:rPr>
              <a:t>&lt;number&gt;</a:t>
            </a:fld>
            <a:endParaRPr b="0" lang="en-US" sz="68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581440" y="2126520"/>
            <a:ext cx="383544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6767280" y="2651760"/>
            <a:ext cx="3747600" cy="4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(https://arxiv.org/abs/1503.00075)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rcRect l="52610" t="29876" r="24370" b="31006"/>
          <a:stretch/>
        </p:blipFill>
        <p:spPr>
          <a:xfrm>
            <a:off x="4023360" y="2377440"/>
            <a:ext cx="2102040" cy="20098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rcRect l="8756" t="55283" r="8541" b="-2089"/>
          <a:stretch/>
        </p:blipFill>
        <p:spPr>
          <a:xfrm>
            <a:off x="3749040" y="731520"/>
            <a:ext cx="5302440" cy="1461960"/>
          </a:xfrm>
          <a:prstGeom prst="rect">
            <a:avLst/>
          </a:prstGeom>
          <a:ln>
            <a:noFill/>
          </a:ln>
        </p:spPr>
      </p:pic>
      <p:sp>
        <p:nvSpPr>
          <p:cNvPr id="177" name="CustomShape 5"/>
          <p:cNvSpPr/>
          <p:nvPr/>
        </p:nvSpPr>
        <p:spPr>
          <a:xfrm>
            <a:off x="630000" y="1542960"/>
            <a:ext cx="294228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Dla tokenu t</a:t>
            </a:r>
            <a:r>
              <a:rPr b="0" lang="en-US" sz="1050" spc="-1" strike="noStrike" baseline="-33000">
                <a:solidFill>
                  <a:srgbClr val="41c0f0"/>
                </a:solidFill>
                <a:latin typeface="Century Gothic"/>
                <a:ea typeface="DejaVu Sans"/>
              </a:rPr>
              <a:t>n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, jego kontekstem nie jest jego przeszłość (tokeny t</a:t>
            </a:r>
            <a:r>
              <a:rPr b="0" lang="en-US" sz="1050" spc="-1" strike="noStrike" baseline="-33000">
                <a:solidFill>
                  <a:srgbClr val="41c0f0"/>
                </a:solidFill>
                <a:latin typeface="Century Gothic"/>
                <a:ea typeface="DejaVu Sans"/>
              </a:rPr>
              <a:t>k&lt;n</a:t>
            </a: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) lecz jego dzieci w drzewie składniowym.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r>
              <a:rPr b="0" lang="en-US" sz="1050" spc="-1" strike="noStrike">
                <a:solidFill>
                  <a:srgbClr val="41c0f0"/>
                </a:solidFill>
                <a:latin typeface="Century Gothic"/>
                <a:ea typeface="DejaVu Sans"/>
              </a:rPr>
              <a:t>Oferuje bardziej głębokie rozumienie znaczenia zdań.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4"/>
              </a:spcBef>
            </a:pP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2019-10-18T09:12:46Z</dcterms:created>
  <dc:creator>Agata Kuźma</dc:creator>
  <dc:description/>
  <dc:language>en-US</dc:language>
  <cp:lastModifiedBy/>
  <dcterms:modified xsi:type="dcterms:W3CDTF">2021-01-05T21:24:56Z</dcterms:modified>
  <cp:revision>67</cp:revision>
  <dc:subject/>
  <dc:title>Prezentacja programu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