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39960" cy="3236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39960" cy="180900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39960" cy="222516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10080" y="4375080"/>
            <a:ext cx="39960" cy="78228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360" cy="43344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39960" cy="3236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39960" cy="180900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39960" cy="222516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10080" y="4375080"/>
            <a:ext cx="39960" cy="78228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360" cy="43344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39960" cy="3236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39960" cy="180900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39960" cy="222516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10080" y="4375080"/>
            <a:ext cx="39960" cy="78228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360" cy="43344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arxiv.org/abs/1810.04805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arxiv.org/abs/1810.04805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arxiv.org/abs/1907.11692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arxiv.org/abs/1810.04805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rxiv.org/pdf/1706.03762.pdf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arxiv.org/abs/1409.0473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rxiv.org/pdf/1706.03762.pdf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706.03762.pdf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706.03762.pdf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arxiv.org/pdf/1706.03762.pdf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arxiv.org/abs/1810.04805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2240" cy="17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7.h.ii Modele językowe – Transformer, BERT, RoBERTa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224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Fine-tuning: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30000" y="1542960"/>
            <a:ext cx="421236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nie ma zamrożonych parametrów, i wymaga dostrojenia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Finalnie model można dotrenować w szeregu zadań: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Klasyfikacja tekstów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Tagowanie tekstów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Klasyfikacja par tekstów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Oznaczanie sekwencji w tekście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F286C1-EBF9-4361-A7EA-D44FC2C5D244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https://arxiv.org/abs/1810.04805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rcRect l="10094" t="27419" r="53935" b="10366"/>
          <a:stretch/>
        </p:blipFill>
        <p:spPr>
          <a:xfrm>
            <a:off x="4664160" y="718560"/>
            <a:ext cx="3565440" cy="346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Byte Pair Encoding (BPE):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30000" y="1542960"/>
            <a:ext cx="421236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Sposób tokenizacji na n-gramy różnej długości.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Dopuszczalne n-gramy są liczone na podstawie analizy frekwencyjnej korpusów. Często pojawiające się ciągi znaków, są grupowane w jeden token.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jest uczony razem z tokenizatorem BPE, nie można wykorzystać go później z inaczej ztokenizowanym tekstem.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8AC4A45-CF0F-4843-9F25-1367B71CBCA5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486400" y="1463040"/>
            <a:ext cx="283320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niezależny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&lt;nie   +   zależ   +   ny&gt;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vs.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Quetzalcoatl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Line 5"/>
          <p:cNvSpPr/>
          <p:nvPr/>
        </p:nvSpPr>
        <p:spPr>
          <a:xfrm flipV="1">
            <a:off x="6035040" y="1737360"/>
            <a:ext cx="27432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6"/>
          <p:cNvSpPr/>
          <p:nvPr/>
        </p:nvSpPr>
        <p:spPr>
          <a:xfrm flipV="1">
            <a:off x="6766560" y="1737360"/>
            <a:ext cx="36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7"/>
          <p:cNvSpPr/>
          <p:nvPr/>
        </p:nvSpPr>
        <p:spPr>
          <a:xfrm flipH="1" flipV="1">
            <a:off x="7315200" y="1737360"/>
            <a:ext cx="36576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BERT (2019):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30000" y="1542960"/>
            <a:ext cx="421236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Bidirectional Encoder Representations from Transformers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językowy uczony na dwóch zadaniach: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Masked language model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Next sentence prediction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2B6D8EF-B448-405F-9C82-4E3459E47990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https://arxiv.org/abs/1810.04805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rcRect l="19734" t="14415" r="36289" b="18051"/>
          <a:stretch/>
        </p:blipFill>
        <p:spPr>
          <a:xfrm>
            <a:off x="5303520" y="822960"/>
            <a:ext cx="3107520" cy="268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RoBERTa (2019):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30000" y="1645920"/>
            <a:ext cx="3758040" cy="27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41c0f0"/>
                </a:solidFill>
                <a:latin typeface="Century Gothic"/>
                <a:ea typeface="DejaVu Sans"/>
              </a:rPr>
              <a:t>A Robustly Optimized BERT Pretraining Approach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41c0f0"/>
                </a:solidFill>
                <a:latin typeface="Century Gothic"/>
                <a:ea typeface="DejaVu Sans"/>
              </a:rPr>
              <a:t>Architektura identyczna jak w wypadku BERT, ale zmieniono procedurę treningu: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Usunięto zadanie next sentence prediction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- Więcej danych, podawanych w większych batchach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- Zmiana współczynnika uczenia się i parametrów optymalizacyjnych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570B2D9-8CE2-4428-A0F9-9F31BF1A2720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https://arxiv.org/abs/1907.11692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rcRect l="24472" t="23192" r="22545" b="23258"/>
          <a:stretch/>
        </p:blipFill>
        <p:spPr>
          <a:xfrm>
            <a:off x="4297680" y="994320"/>
            <a:ext cx="4661640" cy="264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Distillbert (2019):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30000" y="1645920"/>
            <a:ext cx="3666240" cy="27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Destylacja wiedzy – replikacja dużego modelu przy pomocy małego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41c0f0"/>
                </a:solidFill>
                <a:latin typeface="Century Gothic"/>
                <a:ea typeface="DejaVu Sans"/>
              </a:rPr>
              <a:t>Redukcja liczby parametrów o 50%, czasu przetwarzania o 25%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56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564"/>
              </a:spcBef>
            </a:pPr>
            <a:r>
              <a:rPr b="0" lang="en-US" sz="1200" spc="-1" strike="noStrike">
                <a:solidFill>
                  <a:srgbClr val="41c0f0"/>
                </a:solidFill>
                <a:latin typeface="Century Gothic"/>
                <a:ea typeface="DejaVu Sans"/>
              </a:rPr>
              <a:t>Zachowuje 97% skuteczności BERTa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05AF1F-DFEB-443E-94C4-FBAD0A263976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https://arxiv.org/abs/1810.04805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rcRect l="24472" t="23192" r="22545" b="23258"/>
          <a:stretch/>
        </p:blipFill>
        <p:spPr>
          <a:xfrm>
            <a:off x="4298040" y="994320"/>
            <a:ext cx="4661640" cy="264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458040" y="4767120"/>
            <a:ext cx="2051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4DAB4C-1FB6-431F-920E-6AF86457880B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626920" y="1953360"/>
            <a:ext cx="3885120" cy="7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201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2520" cy="362520"/>
          </a:xfrm>
          <a:prstGeom prst="rect">
            <a:avLst/>
          </a:prstGeom>
          <a:ln>
            <a:noFill/>
          </a:ln>
        </p:spPr>
      </p:pic>
      <p:pic>
        <p:nvPicPr>
          <p:cNvPr id="202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2520" cy="362520"/>
          </a:xfrm>
          <a:prstGeom prst="rect">
            <a:avLst/>
          </a:prstGeom>
          <a:ln>
            <a:noFill/>
          </a:ln>
        </p:spPr>
      </p:pic>
      <p:pic>
        <p:nvPicPr>
          <p:cNvPr id="203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4040" cy="3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Transformer (2017):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421236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Architektura encoder-decoder oparta o mechanizm uwagi: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Attention is all you need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Pierwotne zastosowanie: seq2seq – tłumaczenie maszynowe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DE6650E-99C5-417D-A8BF-7DA284DE1F4B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https://arxiv.org/pdf/1706.03762.pdf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rcRect l="37821" t="17694" r="36215" b="18320"/>
          <a:stretch/>
        </p:blipFill>
        <p:spPr>
          <a:xfrm>
            <a:off x="5122440" y="733320"/>
            <a:ext cx="2375280" cy="328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Mechanizm uwagi - Attention: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Zamiast kompresować informację w jednym wektorze, pozwalamy sieci spojrzeć na wyjścia ze wszystkich kroków czasowych.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może skoncentrować uwagę na niektórych krokach czasowych,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Wartość wektora kontekstu dla danego tokenu, to suma ważona stanów ukrytych  z enkodera.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uczy się sposobu ważenia stanów ukrytych.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422EE2-6C2A-4824-AB1D-64B05D1F11F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9" name="Formula 4"/>
              <p:cNvSpPr txBox="1"/>
              <p:nvPr/>
            </p:nvSpPr>
            <p:spPr>
              <a:xfrm>
                <a:off x="731520" y="3931920"/>
                <a:ext cx="787320" cy="422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c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j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x</m:t>
                            </m:r>
                          </m:sub>
                        </m:sSub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ij</m:t>
                            </m:r>
                          </m:sub>
                        </m:sSub>
                      </m:e>
                    </m:nary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j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140" name="" descr=""/>
          <p:cNvPicPr/>
          <p:nvPr/>
        </p:nvPicPr>
        <p:blipFill>
          <a:blip r:embed="rId1"/>
          <a:srcRect l="53455" t="24035" r="15569" b="20861"/>
          <a:stretch/>
        </p:blipFill>
        <p:spPr>
          <a:xfrm>
            <a:off x="4207320" y="366840"/>
            <a:ext cx="2832840" cy="283284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4298760" y="3108960"/>
            <a:ext cx="3472920" cy="9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https://arxiv.org/abs/1409.0473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Self-Attention: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30000" y="1542960"/>
            <a:ext cx="284364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Jeśli po obu stronach mechanizmu uwagi jest ta sama sekwencja, mówi o auto-uwadze (self-attention)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6A08A28-0E68-4051-BC63-CF63D5EA1B7C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https://arxiv.org/pdf/1706.03762.pdf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rcRect l="24346" t="30562" r="21671" b="22789"/>
          <a:stretch/>
        </p:blipFill>
        <p:spPr>
          <a:xfrm rot="5418600">
            <a:off x="3686400" y="1583280"/>
            <a:ext cx="4005720" cy="194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Uwaga w Transformerach: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30000" y="1542960"/>
            <a:ext cx="284364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Uwaga oparta o trzy warstwy: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Query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Key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Value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Multi-Head attention składa się z kilku takich struktur, każda może się uczyć innych zależności.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118CD89-21FB-45C1-B3BE-381BD113B508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https://arxiv.org/pdf/1706.03762.pdf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rcRect l="17341" t="18117" r="22671" b="24847"/>
          <a:stretch/>
        </p:blipFill>
        <p:spPr>
          <a:xfrm>
            <a:off x="3475080" y="731520"/>
            <a:ext cx="5484600" cy="29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Transformer (2017):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30000" y="1542960"/>
            <a:ext cx="421236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Architektura encoder-decoder oparta o mechanizm uwagi: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Attention is all you need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Pierwotne zastosowanie: seq2seq – tłumaczenie maszynowe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5E3BBE3-07E3-48C2-AA54-86D318C57C1B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https://arxiv.org/pdf/1706.03762.pdf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rcRect l="37821" t="17694" r="36215" b="18320"/>
          <a:stretch/>
        </p:blipFill>
        <p:spPr>
          <a:xfrm>
            <a:off x="5303520" y="822960"/>
            <a:ext cx="2375280" cy="328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Positional encoding: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30000" y="1542960"/>
            <a:ext cx="421236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Mechanizm nie pozwala na reprezentowanie kolejności tokenów.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Z tego względu konieczne jest wykorzystanie dodatkowego mechanizmu kodowania pozycji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Taka mapa pozycji jest następnie dodawana do reprezentacji tekstu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5825F4-3AC7-474A-9BB0-68B33AFE7A54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rcRect l="4801" t="28360" r="57220" b="55664"/>
          <a:stretch/>
        </p:blipFill>
        <p:spPr>
          <a:xfrm>
            <a:off x="822960" y="2926440"/>
            <a:ext cx="3472560" cy="8208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rcRect l="27732" t="28570" r="39297" b="14555"/>
          <a:stretch/>
        </p:blipFill>
        <p:spPr>
          <a:xfrm>
            <a:off x="5303520" y="822960"/>
            <a:ext cx="301536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Transformer (2017):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30000" y="1542960"/>
            <a:ext cx="421236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Architektura encoder-decoder oparta o mechanizm uwagi: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Attention is all you need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Pierwotne zastosowanie: seq2seq – tłumaczenie maszynowe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3B2947-C709-48E1-B634-87CB5617F607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https://arxiv.org/pdf/1706.03762.pdf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rcRect l="37821" t="17694" r="36215" b="18320"/>
          <a:stretch/>
        </p:blipFill>
        <p:spPr>
          <a:xfrm>
            <a:off x="5303520" y="549000"/>
            <a:ext cx="2375280" cy="328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30000" y="343080"/>
            <a:ext cx="2944440" cy="11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BERT (2019):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30000" y="1542960"/>
            <a:ext cx="421236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Bidirectional Encoder Representations from Transformers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językowy uczony na dwóch zadaniach: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Masked language model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Next sentence prediction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458040" y="4767120"/>
            <a:ext cx="205272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856E440-91F5-4402-9724-8C464ACFABF2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40080" y="4206240"/>
            <a:ext cx="3752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https://arxiv.org/abs/1810.04805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rcRect l="19734" t="14415" r="36289" b="18051"/>
          <a:stretch/>
        </p:blipFill>
        <p:spPr>
          <a:xfrm>
            <a:off x="5303520" y="822960"/>
            <a:ext cx="3107520" cy="268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2021-01-08T11:14:59Z</dcterms:modified>
  <cp:revision>63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