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4320" y="0"/>
            <a:ext cx="40680" cy="324360"/>
          </a:xfrm>
          <a:prstGeom prst="rect">
            <a:avLst/>
          </a:prstGeom>
          <a:solidFill>
            <a:srgbClr val="000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-3240" y="329400"/>
            <a:ext cx="40680" cy="1809720"/>
          </a:xfrm>
          <a:prstGeom prst="rect">
            <a:avLst/>
          </a:prstGeom>
          <a:solidFill>
            <a:srgbClr val="41c0f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-3240" y="2144160"/>
            <a:ext cx="40680" cy="2225880"/>
          </a:xfrm>
          <a:prstGeom prst="rect">
            <a:avLst/>
          </a:prstGeom>
          <a:solidFill>
            <a:srgbClr val="a69ae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 flipH="1">
            <a:off x="-9360" y="4375080"/>
            <a:ext cx="40680" cy="783000"/>
          </a:xfrm>
          <a:prstGeom prst="rect">
            <a:avLst/>
          </a:prstGeom>
          <a:solidFill>
            <a:srgbClr val="21ce8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" name="Obraz 10" descr=""/>
          <p:cNvPicPr/>
          <p:nvPr/>
        </p:nvPicPr>
        <p:blipFill>
          <a:blip r:embed="rId2"/>
          <a:stretch/>
        </p:blipFill>
        <p:spPr>
          <a:xfrm>
            <a:off x="7149960" y="285840"/>
            <a:ext cx="1360080" cy="43416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</a:t>
            </a:r>
            <a:r>
              <a:rPr b="0" lang="en-US" sz="4400" spc="-1" strike="noStrike">
                <a:latin typeface="Arial"/>
              </a:rPr>
              <a:t>edit the </a:t>
            </a:r>
            <a:r>
              <a:rPr b="0" lang="en-US" sz="4400" spc="-1" strike="noStrike">
                <a:latin typeface="Arial"/>
              </a:rPr>
              <a:t>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-4320" y="0"/>
            <a:ext cx="40680" cy="324360"/>
          </a:xfrm>
          <a:prstGeom prst="rect">
            <a:avLst/>
          </a:prstGeom>
          <a:solidFill>
            <a:srgbClr val="000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2"/>
          <p:cNvSpPr/>
          <p:nvPr/>
        </p:nvSpPr>
        <p:spPr>
          <a:xfrm>
            <a:off x="-3240" y="329400"/>
            <a:ext cx="40680" cy="1809720"/>
          </a:xfrm>
          <a:prstGeom prst="rect">
            <a:avLst/>
          </a:prstGeom>
          <a:solidFill>
            <a:srgbClr val="41c0f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3"/>
          <p:cNvSpPr/>
          <p:nvPr/>
        </p:nvSpPr>
        <p:spPr>
          <a:xfrm>
            <a:off x="-3240" y="2144160"/>
            <a:ext cx="40680" cy="2225880"/>
          </a:xfrm>
          <a:prstGeom prst="rect">
            <a:avLst/>
          </a:prstGeom>
          <a:solidFill>
            <a:srgbClr val="a69ae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4"/>
          <p:cNvSpPr/>
          <p:nvPr/>
        </p:nvSpPr>
        <p:spPr>
          <a:xfrm flipH="1">
            <a:off x="-9360" y="4375080"/>
            <a:ext cx="40680" cy="783000"/>
          </a:xfrm>
          <a:prstGeom prst="rect">
            <a:avLst/>
          </a:prstGeom>
          <a:solidFill>
            <a:srgbClr val="21ce8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7" name="Obraz 10" descr=""/>
          <p:cNvPicPr/>
          <p:nvPr/>
        </p:nvPicPr>
        <p:blipFill>
          <a:blip r:embed="rId2"/>
          <a:stretch/>
        </p:blipFill>
        <p:spPr>
          <a:xfrm>
            <a:off x="7149960" y="285840"/>
            <a:ext cx="1360080" cy="434160"/>
          </a:xfrm>
          <a:prstGeom prst="rect">
            <a:avLst/>
          </a:prstGeom>
          <a:ln>
            <a:noFill/>
          </a:ln>
        </p:spPr>
      </p:pic>
      <p:sp>
        <p:nvSpPr>
          <p:cNvPr id="48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-4320" y="0"/>
            <a:ext cx="40680" cy="324360"/>
          </a:xfrm>
          <a:prstGeom prst="rect">
            <a:avLst/>
          </a:prstGeom>
          <a:solidFill>
            <a:srgbClr val="000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"/>
          <p:cNvSpPr/>
          <p:nvPr/>
        </p:nvSpPr>
        <p:spPr>
          <a:xfrm>
            <a:off x="-3240" y="329400"/>
            <a:ext cx="40680" cy="1809720"/>
          </a:xfrm>
          <a:prstGeom prst="rect">
            <a:avLst/>
          </a:prstGeom>
          <a:solidFill>
            <a:srgbClr val="41c0f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3"/>
          <p:cNvSpPr/>
          <p:nvPr/>
        </p:nvSpPr>
        <p:spPr>
          <a:xfrm>
            <a:off x="-3240" y="2144160"/>
            <a:ext cx="40680" cy="2225880"/>
          </a:xfrm>
          <a:prstGeom prst="rect">
            <a:avLst/>
          </a:prstGeom>
          <a:solidFill>
            <a:srgbClr val="a69ae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4"/>
          <p:cNvSpPr/>
          <p:nvPr/>
        </p:nvSpPr>
        <p:spPr>
          <a:xfrm flipH="1">
            <a:off x="-9360" y="4375080"/>
            <a:ext cx="40680" cy="783000"/>
          </a:xfrm>
          <a:prstGeom prst="rect">
            <a:avLst/>
          </a:prstGeom>
          <a:solidFill>
            <a:srgbClr val="21ce8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0" name="Obraz 10" descr=""/>
          <p:cNvPicPr/>
          <p:nvPr/>
        </p:nvPicPr>
        <p:blipFill>
          <a:blip r:embed="rId2"/>
          <a:stretch/>
        </p:blipFill>
        <p:spPr>
          <a:xfrm>
            <a:off x="7149960" y="285840"/>
            <a:ext cx="1360080" cy="434160"/>
          </a:xfrm>
          <a:prstGeom prst="rect">
            <a:avLst/>
          </a:prstGeom>
          <a:ln>
            <a:noFill/>
          </a:ln>
        </p:spPr>
      </p:pic>
      <p:sp>
        <p:nvSpPr>
          <p:cNvPr id="91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1143000" y="841680"/>
            <a:ext cx="6852960" cy="178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90000"/>
              </a:lnSpc>
            </a:pPr>
            <a:r>
              <a:rPr b="0" lang="en-US" sz="3380" spc="-1" strike="noStrike">
                <a:solidFill>
                  <a:srgbClr val="30323e"/>
                </a:solidFill>
                <a:latin typeface="Century Gothic"/>
                <a:ea typeface="DejaVu Sans"/>
              </a:rPr>
              <a:t>7.h.iii Modele językowe – XLM</a:t>
            </a:r>
            <a:endParaRPr b="0" lang="en-US" sz="338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143000" y="2701440"/>
            <a:ext cx="6852960" cy="40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564"/>
              </a:spcBef>
            </a:pPr>
            <a:r>
              <a:rPr b="0" lang="en-US" sz="1350" spc="-1" strike="noStrike">
                <a:solidFill>
                  <a:srgbClr val="41c0f0"/>
                </a:solidFill>
                <a:latin typeface="Century Gothic"/>
                <a:ea typeface="DejaVu Sans"/>
              </a:rPr>
              <a:t>Ryszard Tuora</a:t>
            </a:r>
            <a:endParaRPr b="0" lang="en-US" sz="135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630000" y="343080"/>
            <a:ext cx="2945160" cy="11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2200" spc="-1" strike="noStrike">
                <a:solidFill>
                  <a:srgbClr val="30323e"/>
                </a:solidFill>
                <a:latin typeface="Century Gothic"/>
                <a:ea typeface="DejaVu Sans"/>
              </a:rPr>
              <a:t>XLM (2019):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630000" y="1542960"/>
            <a:ext cx="4213080" cy="285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100" spc="-1" strike="noStrike">
                <a:solidFill>
                  <a:srgbClr val="41c0f0"/>
                </a:solidFill>
                <a:latin typeface="Century Gothic"/>
                <a:ea typeface="DejaVu Sans"/>
              </a:rPr>
              <a:t>Cross-lingual language Model 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100" spc="-1" strike="noStrike">
                <a:solidFill>
                  <a:srgbClr val="41c0f0"/>
                </a:solidFill>
                <a:latin typeface="Century Gothic"/>
                <a:ea typeface="DejaVu Sans"/>
              </a:rPr>
              <a:t>Model języka trenowany na danych wielojęzycznych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100" spc="-1" strike="noStrike">
                <a:solidFill>
                  <a:srgbClr val="41c0f0"/>
                </a:solidFill>
                <a:latin typeface="Century Gothic"/>
                <a:ea typeface="DejaVu Sans"/>
              </a:rPr>
              <a:t>Zadania: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100" spc="-1" strike="noStrike">
                <a:solidFill>
                  <a:srgbClr val="41c0f0"/>
                </a:solidFill>
                <a:latin typeface="Century Gothic"/>
                <a:ea typeface="DejaVu Sans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- Przewidywanie kolejnego słowa (CLM)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- Uzupełnianie luk w tekście (MLM)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- Uzupełnianie luk w tłumaczeniu (TLM)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6458040" y="4767120"/>
            <a:ext cx="2053440" cy="27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1FD2ABB-507E-42D3-80B3-9840ED004B34}" type="slidenum">
              <a:rPr b="0" lang="en-US" sz="680" spc="-1" strike="noStrike">
                <a:solidFill>
                  <a:srgbClr val="8f8f92"/>
                </a:solidFill>
                <a:latin typeface="Century Gothic"/>
                <a:ea typeface="DejaVu Sans"/>
              </a:rPr>
              <a:t>&lt;number&gt;</a:t>
            </a:fld>
            <a:endParaRPr b="0" lang="en-US" sz="680" spc="-1" strike="noStrike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640080" y="4206240"/>
            <a:ext cx="5394600" cy="82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https://arxiv.org/abs/1901.07291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rcRect l="24766" t="21260" r="14230" b="18289"/>
          <a:stretch/>
        </p:blipFill>
        <p:spPr>
          <a:xfrm>
            <a:off x="4572000" y="914400"/>
            <a:ext cx="4101480" cy="228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630000" y="343080"/>
            <a:ext cx="2945160" cy="11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2200" spc="-1" strike="noStrike">
                <a:solidFill>
                  <a:srgbClr val="30323e"/>
                </a:solidFill>
                <a:latin typeface="Century Gothic"/>
                <a:ea typeface="DejaVu Sans"/>
              </a:rPr>
              <a:t>XLM (2019):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630000" y="1542960"/>
            <a:ext cx="4033440" cy="285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100" spc="-1" strike="noStrike">
                <a:solidFill>
                  <a:srgbClr val="41c0f0"/>
                </a:solidFill>
                <a:latin typeface="Century Gothic"/>
                <a:ea typeface="DejaVu Sans"/>
              </a:rPr>
              <a:t>Przewyższa monolingwistycznego BERTa na benchmarku Glue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100" spc="-1" strike="noStrike">
                <a:solidFill>
                  <a:srgbClr val="41c0f0"/>
                </a:solidFill>
                <a:latin typeface="Century Gothic"/>
                <a:ea typeface="DejaVu Sans"/>
              </a:rPr>
              <a:t>Model ma według twórców budować reprezentacje ponadjęzykowe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6458040" y="4767120"/>
            <a:ext cx="2053440" cy="27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C1F6DD2-E08C-4356-93C1-1ECC486679FB}" type="slidenum">
              <a:rPr b="0" lang="en-US" sz="680" spc="-1" strike="noStrike">
                <a:solidFill>
                  <a:srgbClr val="8f8f92"/>
                </a:solidFill>
                <a:latin typeface="Century Gothic"/>
                <a:ea typeface="DejaVu Sans"/>
              </a:rPr>
              <a:t>&lt;number&gt;</a:t>
            </a:fld>
            <a:endParaRPr b="0" lang="en-US" sz="680" spc="-1" strike="noStrike">
              <a:latin typeface="Arial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640080" y="4206240"/>
            <a:ext cx="5394600" cy="82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https://arxiv.org/abs/1901.07291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rcRect l="19766" t="35482" r="35230" b="53851"/>
          <a:stretch/>
        </p:blipFill>
        <p:spPr>
          <a:xfrm>
            <a:off x="4663800" y="1463400"/>
            <a:ext cx="4114440" cy="547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630000" y="343080"/>
            <a:ext cx="2945160" cy="11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2200" spc="-1" strike="noStrike">
                <a:solidFill>
                  <a:srgbClr val="30323e"/>
                </a:solidFill>
                <a:latin typeface="Century Gothic"/>
                <a:ea typeface="DejaVu Sans"/>
              </a:rPr>
              <a:t>XLM-R </a:t>
            </a:r>
            <a:r>
              <a:rPr b="0" lang="en-US" sz="2200" spc="-1" strike="noStrike">
                <a:solidFill>
                  <a:srgbClr val="30323e"/>
                </a:solidFill>
                <a:latin typeface="Century Gothic"/>
                <a:ea typeface="DejaVu Sans"/>
              </a:rPr>
              <a:t>(2019):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630000" y="1542960"/>
            <a:ext cx="2570400" cy="285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100" spc="-1" strike="noStrike">
                <a:solidFill>
                  <a:srgbClr val="41c0f0"/>
                </a:solidFill>
                <a:latin typeface="Century Gothic"/>
                <a:ea typeface="DejaVu Sans"/>
              </a:rPr>
              <a:t>XLM Roberta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100" spc="-1" strike="noStrike">
                <a:solidFill>
                  <a:srgbClr val="41c0f0"/>
                </a:solidFill>
                <a:latin typeface="Century Gothic"/>
                <a:ea typeface="DejaVu Sans"/>
              </a:rPr>
              <a:t>Trenowany na 100 różnych językach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100" spc="-1" strike="noStrike">
                <a:solidFill>
                  <a:srgbClr val="41c0f0"/>
                </a:solidFill>
                <a:latin typeface="Century Gothic"/>
                <a:ea typeface="DejaVu Sans"/>
              </a:rPr>
              <a:t>Pomija zadanie TLM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6458040" y="4767120"/>
            <a:ext cx="2053440" cy="27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EDD7776-0BB9-47E6-A6F7-9F4E974197AE}" type="slidenum">
              <a:rPr b="0" lang="en-US" sz="680" spc="-1" strike="noStrike">
                <a:solidFill>
                  <a:srgbClr val="8f8f92"/>
                </a:solidFill>
                <a:latin typeface="Century Gothic"/>
                <a:ea typeface="DejaVu Sans"/>
              </a:rPr>
              <a:t>&lt;number&gt;</a:t>
            </a:fld>
            <a:endParaRPr b="0" lang="en-US" sz="680" spc="-1" strike="noStrike">
              <a:latin typeface="Arial"/>
            </a:endParaRPr>
          </a:p>
        </p:txBody>
      </p:sp>
      <p:sp>
        <p:nvSpPr>
          <p:cNvPr id="144" name="CustomShape 4"/>
          <p:cNvSpPr/>
          <p:nvPr/>
        </p:nvSpPr>
        <p:spPr>
          <a:xfrm>
            <a:off x="640080" y="4206240"/>
            <a:ext cx="5394600" cy="82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https://arxiv.org/abs/1911.02116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rcRect l="24805" t="31248" r="24195" b="27857"/>
          <a:stretch/>
        </p:blipFill>
        <p:spPr>
          <a:xfrm>
            <a:off x="3375360" y="822960"/>
            <a:ext cx="5677200" cy="256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6458040" y="4767120"/>
            <a:ext cx="2052360" cy="26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C722C8E2-0223-4F26-A631-73A3A34A12E5}" type="slidenum">
              <a:rPr b="0" lang="en-US" sz="680" spc="-1" strike="noStrike">
                <a:solidFill>
                  <a:srgbClr val="8f8f92"/>
                </a:solidFill>
                <a:latin typeface="Century Gothic"/>
                <a:ea typeface="DejaVu Sans"/>
              </a:rPr>
              <a:t>&lt;number&gt;</a:t>
            </a:fld>
            <a:endParaRPr b="0" lang="en-US" sz="68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2626920" y="1953360"/>
            <a:ext cx="3885840" cy="77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41c0f0"/>
                </a:solidFill>
                <a:latin typeface="Century Gothic"/>
                <a:ea typeface="DejaVu Sans"/>
              </a:rPr>
              <a:t>Dziękujemy za uwagę.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50" spc="-1" strike="noStrike">
                <a:solidFill>
                  <a:srgbClr val="30323e"/>
                </a:solidFill>
                <a:latin typeface="Century Gothic"/>
                <a:ea typeface="DejaVu Sans"/>
              </a:rPr>
              <a:t>Podziel się opinią ze szkolenia </a:t>
            </a:r>
            <a:r>
              <a:rPr b="0" lang="en-US" sz="1350" spc="-1" strike="noStrike">
                <a:solidFill>
                  <a:srgbClr val="41c0f0"/>
                </a:solidFill>
                <a:latin typeface="Century Gothic"/>
                <a:ea typeface="DejaVu Sans"/>
              </a:rPr>
              <a:t>@sagespl </a:t>
            </a:r>
            <a:r>
              <a:rPr b="0" lang="en-US" sz="1350" spc="-1" strike="noStrike">
                <a:solidFill>
                  <a:srgbClr val="30323e"/>
                </a:solidFill>
                <a:latin typeface="Century Gothic"/>
                <a:ea typeface="DejaVu Sans"/>
              </a:rPr>
              <a:t>na</a:t>
            </a:r>
            <a:endParaRPr b="0" lang="en-US" sz="1350" spc="-1" strike="noStrike">
              <a:latin typeface="Arial"/>
            </a:endParaRPr>
          </a:p>
        </p:txBody>
      </p:sp>
      <p:pic>
        <p:nvPicPr>
          <p:cNvPr id="148" name="Obraz 8" descr=""/>
          <p:cNvPicPr/>
          <p:nvPr/>
        </p:nvPicPr>
        <p:blipFill>
          <a:blip r:embed="rId1"/>
          <a:stretch/>
        </p:blipFill>
        <p:spPr>
          <a:xfrm>
            <a:off x="3683880" y="3003120"/>
            <a:ext cx="363240" cy="363240"/>
          </a:xfrm>
          <a:prstGeom prst="rect">
            <a:avLst/>
          </a:prstGeom>
          <a:ln>
            <a:noFill/>
          </a:ln>
        </p:spPr>
      </p:pic>
      <p:pic>
        <p:nvPicPr>
          <p:cNvPr id="149" name="Obraz 10" descr=""/>
          <p:cNvPicPr/>
          <p:nvPr/>
        </p:nvPicPr>
        <p:blipFill>
          <a:blip r:embed="rId2"/>
          <a:stretch/>
        </p:blipFill>
        <p:spPr>
          <a:xfrm>
            <a:off x="4326840" y="2991600"/>
            <a:ext cx="363240" cy="363240"/>
          </a:xfrm>
          <a:prstGeom prst="rect">
            <a:avLst/>
          </a:prstGeom>
          <a:ln>
            <a:noFill/>
          </a:ln>
        </p:spPr>
      </p:pic>
      <p:pic>
        <p:nvPicPr>
          <p:cNvPr id="150" name="Obraz 12" descr=""/>
          <p:cNvPicPr/>
          <p:nvPr/>
        </p:nvPicPr>
        <p:blipFill>
          <a:blip r:embed="rId3"/>
          <a:stretch/>
        </p:blipFill>
        <p:spPr>
          <a:xfrm>
            <a:off x="4954320" y="2991600"/>
            <a:ext cx="374760" cy="374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20260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2019-10-18T09:12:46Z</dcterms:created>
  <dc:creator>Agata Kuźma</dc:creator>
  <dc:description/>
  <dc:language>en-US</dc:language>
  <cp:lastModifiedBy/>
  <dcterms:modified xsi:type="dcterms:W3CDTF">2021-01-05T10:57:04Z</dcterms:modified>
  <cp:revision>63</cp:revision>
  <dc:subject/>
  <dc:title>Prezentacja programu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Pokaz na ekranie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