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39960" cy="3236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39960" cy="18090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39960" cy="22251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10080" y="4375080"/>
            <a:ext cx="39960" cy="7822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360" cy="43344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39960" cy="3236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39960" cy="18090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39960" cy="22251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10080" y="4375080"/>
            <a:ext cx="39960" cy="7822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360" cy="43344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39960" cy="3236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39960" cy="18090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39960" cy="22251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10080" y="4375080"/>
            <a:ext cx="39960" cy="7822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360" cy="43344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aclweb.org/anthology/E17-1042.pdf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224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8.e.ii Systemy dialogowe (chatboty) - technologia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22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Chatboty end-to-end: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Modele uczone jako jednolity system.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Np. sieci neuronowe seq2seq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 u="sng">
                <a:solidFill>
                  <a:srgbClr val="0000ff"/>
                </a:solidFill>
                <a:uFillTx/>
                <a:latin typeface="Century Gothic"/>
                <a:ea typeface="DejaVu Sans"/>
                <a:hlinkClick r:id="rId1"/>
              </a:rPr>
              <a:t>https://www.aclweb.org/anthology/E17-1042.pdf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9B9CEB6-32D6-4A34-A802-55097AD3463F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rcRect l="25774" t="23045" r="26238" b="16010"/>
          <a:stretch/>
        </p:blipFill>
        <p:spPr>
          <a:xfrm>
            <a:off x="4572000" y="822960"/>
            <a:ext cx="4388040" cy="31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3239BB-B9BF-4CD4-BB73-495F1A5AC8EA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626920" y="1953360"/>
            <a:ext cx="388512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68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2520" cy="362520"/>
          </a:xfrm>
          <a:prstGeom prst="rect">
            <a:avLst/>
          </a:prstGeom>
          <a:ln>
            <a:noFill/>
          </a:ln>
        </p:spPr>
      </p:pic>
      <p:pic>
        <p:nvPicPr>
          <p:cNvPr id="169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2520" cy="362520"/>
          </a:xfrm>
          <a:prstGeom prst="rect">
            <a:avLst/>
          </a:prstGeom>
          <a:ln>
            <a:noFill/>
          </a:ln>
        </p:spPr>
      </p:pic>
      <p:pic>
        <p:nvPicPr>
          <p:cNvPr id="170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4040" cy="3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Taksonomia chatbotów: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Chatboty konwersacyjne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Chatboty zorientowane na cel (Task-Oriented Dialogue Assistants)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3. Question Answering Bots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70BC55-BB94-4639-8BCD-184C0D281279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Architektura chatbotów: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NLU – konwersja tekstu w języku naturalnym na wewnętrzną reprezentację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DM – zarządzanie tokiem rozmowy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NLG -generacja tekstu w języku naturalnym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+ opcjonalne komponenty do modalności audio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B75D35B-87EC-465E-8A9A-CD3A6E4E77A5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rcRect l="36778" t="24822" r="20234" b="32518"/>
          <a:stretch/>
        </p:blipFill>
        <p:spPr>
          <a:xfrm>
            <a:off x="4754880" y="914760"/>
            <a:ext cx="3930840" cy="21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NLU: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Natural Language Understanding – utworzenie odpowiedniej reprezentacji tekstu.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Rozpoznawanie intencji klienta i wydźwięku wiadomości.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Wykrywanie obiektów w tekście, normalizacja i umieszczanie ich w slotach.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CB7664-4238-47B9-B285-D602FAAC556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023360" y="1371600"/>
            <a:ext cx="4754520" cy="21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1c0f0"/>
                </a:solidFill>
                <a:latin typeface="Arial"/>
              </a:rPr>
              <a:t>Message: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O, świetnie! Chciałbym zamówić</a:t>
            </a:r>
            <a:r>
              <a:rPr b="0" i="1" lang="en-US" sz="1800" spc="-1" strike="noStrike">
                <a:solidFill>
                  <a:srgbClr val="41c0f0"/>
                </a:solidFill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a3238e"/>
                </a:solidFill>
                <a:latin typeface="Arial"/>
              </a:rPr>
              <a:t>[dużą](size) </a:t>
            </a:r>
            <a:r>
              <a:rPr b="0" i="1" lang="en-US" sz="1800" spc="-1" strike="noStrike">
                <a:solidFill>
                  <a:srgbClr val="f8aa97"/>
                </a:solidFill>
                <a:latin typeface="Arial"/>
              </a:rPr>
              <a:t>[parmeńską](type).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1c0f0"/>
                </a:solidFill>
                <a:latin typeface="Arial"/>
              </a:rPr>
              <a:t>Intent: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order_pizza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1c0f0"/>
                </a:solidFill>
                <a:latin typeface="Arial"/>
              </a:rPr>
              <a:t>Sentiment: </a:t>
            </a:r>
            <a:r>
              <a:rPr b="0" lang="en-US" sz="1800" spc="-1" strike="noStrike">
                <a:solidFill>
                  <a:srgbClr val="89c765"/>
                </a:solidFill>
                <a:latin typeface="Arial"/>
              </a:rPr>
              <a:t>+ 0.85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1c0f0"/>
                </a:solidFill>
                <a:latin typeface="Arial"/>
              </a:rPr>
              <a:t>size: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1c0f0"/>
                </a:solidFill>
                <a:latin typeface="Arial"/>
              </a:rPr>
              <a:t>type: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parma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Architektura chatbotów: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NLU – konwersja tekstu w języku naturalnym na wewnętrzną reprezentację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DM – zarządzanie tokiem rozmowy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NLG -generacja tekstu w języku naturalnym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+ opcjonalne komponenty do modalności audio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03A4532-6DCB-4280-835B-593D5FF8A8EC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rcRect l="36778" t="24822" r="20234" b="32518"/>
          <a:stretch/>
        </p:blipFill>
        <p:spPr>
          <a:xfrm>
            <a:off x="4754880" y="914760"/>
            <a:ext cx="3930840" cy="21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DM: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Dialogue Management – zarządzanie dialogiem, i wybór akcji chatbota.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DM może kierować rozmowę na zaplanowane z góry ścieżki, pod które może się podporządkować rozmówca – mówimy wówczas o “happy path”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Musi radzić sobie z możliwością zboczenia ze ścieżki, wtrąceń, koniecznością korekty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DM może być uczony z nadzorem, lub w paradygmacie </a:t>
            </a:r>
            <a:r>
              <a:rPr b="0" i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reinforcement learning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5B9220-8AFB-4EF6-8E44-268F8F9C64C5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51772" t="7041" r="8232" b="14733"/>
          <a:stretch/>
        </p:blipFill>
        <p:spPr>
          <a:xfrm>
            <a:off x="5669280" y="905400"/>
            <a:ext cx="2834280" cy="311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Architektura chatbotów: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NLU – konwersja tekstu w języku naturalnym na wewnętrzną reprezentację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DM – zarządzanie tokiem rozmowy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NLG -generacja tekstu w języku naturalnym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+ opcjonalne komponenty do modalności audio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D3D96FA-85DF-4A32-98F6-022F3DE109A2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rcRect l="36778" t="24822" r="20234" b="32518"/>
          <a:stretch/>
        </p:blipFill>
        <p:spPr>
          <a:xfrm>
            <a:off x="4754880" y="914760"/>
            <a:ext cx="3930840" cy="21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NLG: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Natural Language Generation – generowanie odpowiedzi chatbota w języku naturalnym.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Różne podejścia: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- Wybieranie gotowych odpowiedzi z bazy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- Uzupełnianie szablonów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- Generacja tekstu z użyciem dekodera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36A5E4-A328-4C63-8769-678EBA48ACA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754880" y="1737360"/>
            <a:ext cx="393156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1c0f0"/>
                </a:solidFill>
                <a:latin typeface="Arial"/>
              </a:rPr>
              <a:t>Response</a:t>
            </a:r>
            <a:r>
              <a:rPr b="0" lang="en-US" sz="1800" spc="-1" strike="noStrike">
                <a:solidFill>
                  <a:srgbClr val="00b6bd"/>
                </a:solidFill>
                <a:latin typeface="Arial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Ok, twoja</a:t>
            </a:r>
            <a:r>
              <a:rPr b="0" lang="en-US" sz="1800" spc="-1" strike="noStrike">
                <a:solidFill>
                  <a:srgbClr val="00b6bd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999999"/>
                </a:solidFill>
                <a:latin typeface="Arial"/>
              </a:rPr>
              <a:t>{size}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pizza</a:t>
            </a:r>
            <a:r>
              <a:rPr b="0" lang="en-US" sz="1800" spc="-1" strike="noStrike">
                <a:solidFill>
                  <a:srgbClr val="999999"/>
                </a:solidFill>
                <a:latin typeface="Arial"/>
              </a:rPr>
              <a:t> {type}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zaraz trafi do pieca!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30000" y="1542960"/>
            <a:ext cx="32072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niektórych zastosowaniach niezbędna jest integracja z bazą wiedzy.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Poza wiedzą specjalistyczną istnieją także bazy wiedzy potocznej, np.  Open Mind Common Sense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https://commons.wikimedia.org/wiki/File:Wikidata-knowledge-graph-fuzheado-metobjects-madame-x.png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30000" y="343080"/>
            <a:ext cx="294336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Wiedza: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87870B-7F1D-4D0B-9D55-C04ED5F35D59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56764" t="48640" r="6240" b="6915"/>
          <a:stretch/>
        </p:blipFill>
        <p:spPr>
          <a:xfrm>
            <a:off x="4389120" y="914400"/>
            <a:ext cx="4388760" cy="296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2021-01-18T23:18:19Z</dcterms:modified>
  <cp:revision>60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