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4320" y="0"/>
            <a:ext cx="40320" cy="32400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3240" y="329400"/>
            <a:ext cx="40320" cy="180936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3240" y="2144160"/>
            <a:ext cx="40320" cy="222552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-9360" y="4375080"/>
            <a:ext cx="40320" cy="78264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59720" cy="433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4320" y="0"/>
            <a:ext cx="40320" cy="32400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-3240" y="329400"/>
            <a:ext cx="40320" cy="180936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-3240" y="2144160"/>
            <a:ext cx="40320" cy="222552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 flipH="1">
            <a:off x="-9360" y="4375080"/>
            <a:ext cx="40320" cy="78264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59720" cy="433800"/>
          </a:xfrm>
          <a:prstGeom prst="rect">
            <a:avLst/>
          </a:prstGeom>
          <a:ln>
            <a:noFill/>
          </a:ln>
        </p:spPr>
      </p:pic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4320" y="0"/>
            <a:ext cx="40320" cy="32400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-3240" y="329400"/>
            <a:ext cx="40320" cy="180936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-3240" y="2144160"/>
            <a:ext cx="40320" cy="222552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 flipH="1">
            <a:off x="-9360" y="4375080"/>
            <a:ext cx="40320" cy="78264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59720" cy="433800"/>
          </a:xfrm>
          <a:prstGeom prst="rect">
            <a:avLst/>
          </a:prstGeom>
          <a:ln>
            <a:noFill/>
          </a:ln>
        </p:spPr>
      </p:pic>
      <p:sp>
        <p:nvSpPr>
          <p:cNvPr id="91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143000" y="841680"/>
            <a:ext cx="6852600" cy="17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3380" spc="-1" strike="noStrike">
                <a:solidFill>
                  <a:srgbClr val="30323e"/>
                </a:solidFill>
                <a:latin typeface="Century Gothic"/>
                <a:ea typeface="DejaVu Sans"/>
              </a:rPr>
              <a:t>8.e.iii Systemy dialogowe (chatboty) – dane i ewaluacja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43000" y="2701440"/>
            <a:ext cx="685260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564"/>
              </a:spcBef>
            </a:pP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Ryszard Tuora</a:t>
            </a:r>
            <a:endParaRPr b="0" lang="en-US" sz="13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30000" y="343080"/>
            <a:ext cx="2943720" cy="11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Podejście korpusowe: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30000" y="1542960"/>
            <a:ext cx="3207600" cy="28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Wymóg </a:t>
            </a:r>
            <a:r>
              <a:rPr b="1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reprezentatywnych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 danych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Problem “kury i jajka” - jak zbierać dane konwersacyjne?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1. Gotowe korpusy konwersacyjne 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2. Generacja kombinatoryczna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3. Wizard of Oz (WOZ)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Modele wytrenowane na sztucznych danych należy traktować jako prototypy!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BB79E8E-C62A-4B22-802A-EA3198069D5E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30000" y="343080"/>
            <a:ext cx="2943720" cy="11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Generacja </a:t>
            </a: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kombinatory</a:t>
            </a: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czna: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30000" y="1542960"/>
            <a:ext cx="3207600" cy="28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Generowanie danych na podstawie szablonów, i listy synonimów/parafraz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 języku polskim wymaga uwzględnienia fleksji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D7462B8-C388-45B0-97C6-52C99184E2FD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5029200" y="1184040"/>
            <a:ext cx="3657600" cy="13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en-US" sz="1400" spc="-1" strike="noStrike">
                <a:latin typeface="Arial"/>
              </a:rPr>
              <a:t>Ten </a:t>
            </a:r>
            <a:r>
              <a:rPr b="0" lang="en-US" sz="1400" spc="-1" strike="noStrike">
                <a:solidFill>
                  <a:srgbClr val="72bf44"/>
                </a:solidFill>
                <a:latin typeface="Arial"/>
              </a:rPr>
              <a:t>#ADJ:nom:sg#</a:t>
            </a:r>
            <a:r>
              <a:rPr b="0" lang="en-US" sz="1400" spc="-1" strike="noStrike">
                <a:latin typeface="Arial"/>
              </a:rPr>
              <a:t> samochód jest </a:t>
            </a:r>
            <a:r>
              <a:rPr b="0" lang="en-US" sz="1400" spc="-1" strike="noStrike">
                <a:solidFill>
                  <a:srgbClr val="0066b3"/>
                </a:solidFill>
                <a:latin typeface="Arial"/>
              </a:rPr>
              <a:t>[idealny|doskonały]</a:t>
            </a:r>
            <a:r>
              <a:rPr b="0" lang="en-US" sz="1400" spc="-1" strike="noStrike">
                <a:latin typeface="Arial"/>
              </a:rPr>
              <a:t> dla </a:t>
            </a:r>
            <a:r>
              <a:rPr b="0" lang="en-US" sz="1400" spc="-1" strike="noStrike">
                <a:solidFill>
                  <a:srgbClr val="0066b3"/>
                </a:solidFill>
                <a:latin typeface="Arial"/>
              </a:rPr>
              <a:t>[sportowo nastawionych|dynamicznych|zainteresowanych prędkością]</a:t>
            </a:r>
            <a:r>
              <a:rPr b="0" lang="en-US" sz="1400" spc="-1" strike="noStrike">
                <a:latin typeface="Arial"/>
              </a:rPr>
              <a:t> kierowców.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30000" y="343080"/>
            <a:ext cx="2943720" cy="11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Generacja kombinatoryczna: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30000" y="1542960"/>
            <a:ext cx="3207600" cy="28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Generowanie danych na podstawie szablonów, i listy synonimów/parafraz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 języku polskim wymaga uwzględnienia fleksji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08AADF6-0C3D-43EB-A5FB-204A62B38BC1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5029200" y="1184040"/>
            <a:ext cx="3657600" cy="13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en-US" sz="1400" spc="-1" strike="noStrike">
                <a:latin typeface="Arial"/>
              </a:rPr>
              <a:t>Ten </a:t>
            </a:r>
            <a:r>
              <a:rPr b="0" lang="en-US" sz="1400" spc="-1" strike="noStrike">
                <a:solidFill>
                  <a:srgbClr val="72bf44"/>
                </a:solidFill>
                <a:latin typeface="Arial"/>
              </a:rPr>
              <a:t>#ADJ:nom:sg#</a:t>
            </a:r>
            <a:r>
              <a:rPr b="0" lang="en-US" sz="1400" spc="-1" strike="noStrike">
                <a:latin typeface="Arial"/>
              </a:rPr>
              <a:t> samochód jest </a:t>
            </a:r>
            <a:r>
              <a:rPr b="0" lang="en-US" sz="1400" spc="-1" strike="noStrike">
                <a:solidFill>
                  <a:srgbClr val="0066b3"/>
                </a:solidFill>
                <a:latin typeface="Arial"/>
              </a:rPr>
              <a:t>[idealny|doskonały]</a:t>
            </a:r>
            <a:r>
              <a:rPr b="0" lang="en-US" sz="1400" spc="-1" strike="noStrike">
                <a:latin typeface="Arial"/>
              </a:rPr>
              <a:t> dla </a:t>
            </a:r>
            <a:r>
              <a:rPr b="0" lang="en-US" sz="1400" spc="-1" strike="noStrike">
                <a:solidFill>
                  <a:srgbClr val="0066b3"/>
                </a:solidFill>
                <a:latin typeface="Arial"/>
              </a:rPr>
              <a:t>[sportowo nastawionych|dynamicznych|zainteresowanych prędkością]</a:t>
            </a:r>
            <a:r>
              <a:rPr b="0" lang="en-US" sz="1400" spc="-1" strike="noStrike">
                <a:latin typeface="Arial"/>
              </a:rPr>
              <a:t> kierowców.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30000" y="343080"/>
            <a:ext cx="2943720" cy="11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Wizard of Oz (WOZ):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30000" y="1542960"/>
            <a:ext cx="3207600" cy="28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Wykorzystanie crowdsourcingu do wygenerowania przykładowych dialogów.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Jeden z crowdsourcerów udaje klienta, drugi udaje bota.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655BE00-C756-4053-8AF8-81BF6FCF5C24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rcRect l="27758" t="7745" r="29238" b="6915"/>
          <a:stretch/>
        </p:blipFill>
        <p:spPr>
          <a:xfrm>
            <a:off x="5212080" y="822960"/>
            <a:ext cx="2194560" cy="244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30000" y="343080"/>
            <a:ext cx="2943720" cy="11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Podejście </a:t>
            </a: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korpusowe: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30000" y="1542960"/>
            <a:ext cx="3207600" cy="28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Wymóg </a:t>
            </a:r>
            <a:r>
              <a:rPr b="1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reprezentatywnych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 danych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Problem “kury i jajka” - jak zbierać dane konwersacyjne?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1. Gotowe korpusy konwersacyjne 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2. Generacja kombinatoryczna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3. Wizard of Oz (WOZ)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Modele wytrenowane na sztucznych danych należy traktować jako prototypy!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7CC5E82-694F-460F-9B41-C9A65E24FE36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30000" y="343080"/>
            <a:ext cx="2943720" cy="11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Ewaluacja chatbotów: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30000" y="1542960"/>
            <a:ext cx="3207600" cy="28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Miary skuteczności poszczególnych komponentów (np. F1 dla wykrywania obiektów)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Brak kompleksowych miar ewaluacyjnych dla chatbotów jako integralnych całości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Trudności w porównywaniu chatbotów o różnym przeznaczeniu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FFF1EE3-2ABA-4C95-9964-8A9F3F64801E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BD5C02D-D093-476D-9D5B-B05EB50DC1E8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626920" y="1953360"/>
            <a:ext cx="3885480" cy="7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1c0f0"/>
                </a:solidFill>
                <a:latin typeface="Century Gothic"/>
                <a:ea typeface="DejaVu Sans"/>
              </a:rPr>
              <a:t>Dziękujemy za uwagę.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Podziel się opinią ze szkolenia </a:t>
            </a: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@sagespl </a:t>
            </a: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na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154" name="Obraz 8" descr=""/>
          <p:cNvPicPr/>
          <p:nvPr/>
        </p:nvPicPr>
        <p:blipFill>
          <a:blip r:embed="rId1"/>
          <a:stretch/>
        </p:blipFill>
        <p:spPr>
          <a:xfrm>
            <a:off x="3683880" y="3003120"/>
            <a:ext cx="362880" cy="362880"/>
          </a:xfrm>
          <a:prstGeom prst="rect">
            <a:avLst/>
          </a:prstGeom>
          <a:ln>
            <a:noFill/>
          </a:ln>
        </p:spPr>
      </p:pic>
      <p:pic>
        <p:nvPicPr>
          <p:cNvPr id="155" name="Obraz 10" descr=""/>
          <p:cNvPicPr/>
          <p:nvPr/>
        </p:nvPicPr>
        <p:blipFill>
          <a:blip r:embed="rId2"/>
          <a:stretch/>
        </p:blipFill>
        <p:spPr>
          <a:xfrm>
            <a:off x="4326840" y="2991600"/>
            <a:ext cx="362880" cy="362880"/>
          </a:xfrm>
          <a:prstGeom prst="rect">
            <a:avLst/>
          </a:prstGeom>
          <a:ln>
            <a:noFill/>
          </a:ln>
        </p:spPr>
      </p:pic>
      <p:pic>
        <p:nvPicPr>
          <p:cNvPr id="156" name="Obraz 12" descr=""/>
          <p:cNvPicPr/>
          <p:nvPr/>
        </p:nvPicPr>
        <p:blipFill>
          <a:blip r:embed="rId3"/>
          <a:stretch/>
        </p:blipFill>
        <p:spPr>
          <a:xfrm>
            <a:off x="4954320" y="2991600"/>
            <a:ext cx="374400" cy="37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16713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2019-10-18T09:12:46Z</dcterms:created>
  <dc:creator>Agata Kuźma</dc:creator>
  <dc:description/>
  <dc:language>en-US</dc:language>
  <cp:lastModifiedBy/>
  <dcterms:modified xsi:type="dcterms:W3CDTF">2021-01-18T23:18:14Z</dcterms:modified>
  <cp:revision>60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