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35"/>
  </p:notesMasterIdLst>
  <p:sldIdLst>
    <p:sldId id="256" r:id="rId2"/>
    <p:sldId id="296" r:id="rId3"/>
    <p:sldId id="260" r:id="rId4"/>
    <p:sldId id="259" r:id="rId5"/>
    <p:sldId id="294" r:id="rId6"/>
    <p:sldId id="266" r:id="rId7"/>
    <p:sldId id="295" r:id="rId8"/>
    <p:sldId id="263" r:id="rId9"/>
    <p:sldId id="262" r:id="rId10"/>
    <p:sldId id="297" r:id="rId11"/>
    <p:sldId id="298" r:id="rId12"/>
    <p:sldId id="299" r:id="rId13"/>
    <p:sldId id="301" r:id="rId14"/>
    <p:sldId id="265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64" r:id="rId24"/>
    <p:sldId id="310" r:id="rId25"/>
    <p:sldId id="311" r:id="rId26"/>
    <p:sldId id="313" r:id="rId27"/>
    <p:sldId id="314" r:id="rId28"/>
    <p:sldId id="315" r:id="rId29"/>
    <p:sldId id="312" r:id="rId30"/>
    <p:sldId id="261" r:id="rId31"/>
    <p:sldId id="317" r:id="rId32"/>
    <p:sldId id="316" r:id="rId33"/>
    <p:sldId id="25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5"/>
    <p:restoredTop sz="86501"/>
  </p:normalViewPr>
  <p:slideViewPr>
    <p:cSldViewPr snapToGrid="0" snapToObjects="1">
      <p:cViewPr varScale="1">
        <p:scale>
          <a:sx n="132" d="100"/>
          <a:sy n="132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70BE-CC39-1C49-964C-BF7781E9D593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5E62-CA8D-0F4B-8935-7E191E448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30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Werjsa</a:t>
            </a:r>
            <a:r>
              <a:rPr lang="pl-PL" dirty="0"/>
              <a:t> </a:t>
            </a:r>
            <a:r>
              <a:rPr lang="pl-PL" dirty="0" err="1"/>
              <a:t>Pythonowa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5E62-CA8D-0F4B-8935-7E191E44853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99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E1AD76-E9AF-7744-9832-4698AC68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488E26-5FDE-7444-BE2A-B29359CAD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41195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68" indent="0" algn="ctr">
              <a:buNone/>
              <a:defRPr sz="1125"/>
            </a:lvl2pPr>
            <a:lvl3pPr marL="514337" indent="0" algn="ctr">
              <a:buNone/>
              <a:defRPr sz="1013"/>
            </a:lvl3pPr>
            <a:lvl4pPr marL="771506" indent="0" algn="ctr">
              <a:buNone/>
              <a:defRPr sz="900"/>
            </a:lvl4pPr>
            <a:lvl5pPr marL="1028675" indent="0" algn="ctr">
              <a:buNone/>
              <a:defRPr sz="900"/>
            </a:lvl5pPr>
            <a:lvl6pPr marL="1285843" indent="0" algn="ctr">
              <a:buNone/>
              <a:defRPr sz="900"/>
            </a:lvl6pPr>
            <a:lvl7pPr marL="1543012" indent="0" algn="ctr">
              <a:buNone/>
              <a:defRPr sz="900"/>
            </a:lvl7pPr>
            <a:lvl8pPr marL="1800180" indent="0" algn="ctr">
              <a:buNone/>
              <a:defRPr sz="900"/>
            </a:lvl8pPr>
            <a:lvl9pPr marL="2057348" indent="0" algn="ctr">
              <a:buNone/>
              <a:defRPr sz="9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33CCB6-A743-B44A-AB65-C8DE55F9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038A-2033-DC4A-96A3-87ECC922CEE7}" type="datetime1">
              <a:rPr lang="pl-PL" smtClean="0"/>
              <a:t>02.01.2021</a:t>
            </a:fld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3960DC-74AC-B544-95CD-39A766E4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0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9EEBE2-C8AA-3D4B-BAAF-1CADC7E5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61BF44-554E-EE44-BD67-A7788733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69569F-9790-6940-B71D-F600AC21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9347-22B9-0B4D-95BD-ED90614E33C1}" type="datetime1">
              <a:rPr lang="pl-PL" smtClean="0"/>
              <a:t>02.01.2021</a:t>
            </a:fld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7773B9-23CF-5E47-80E3-699612D0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352438-BBF6-FF44-9A76-A7C5E454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EA955-66D5-5148-A596-CBBA35BC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3293BA8-DEE3-9043-A405-493991D5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268F37-BD64-CD42-97FD-52FEE72A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80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3C4FDB-865F-EE40-9087-5713EE83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B07664-F8EC-C64F-AE47-A5C87561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3C208E-1E1C-E049-B0B0-85C2CFFF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F4E9-21BF-874F-A27D-01AD3F1773E6}" type="datetime1">
              <a:rPr lang="pl-PL" smtClean="0"/>
              <a:t>02.01.2021</a:t>
            </a:fld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98D5CB-8B76-6D4F-8A74-EF9114D2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0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4C59C-16F7-9345-9090-E00CFD6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38B514-A37A-2041-86D1-1212B89F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11C48B-3D35-7546-91BC-50808B35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71B401-2B84-6C4C-B9D3-B2593FE5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B270-6A8E-3146-BD4E-8B2F59D4BCC5}" type="datetime1">
              <a:rPr lang="pl-PL" smtClean="0"/>
              <a:t>02.01.2021</a:t>
            </a:fld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48BD36-07DA-1D4D-96B0-CC149875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7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D4DFD-DD82-4C44-AFE8-6DB9E729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49AC77-07F8-0A42-AA17-4029CBBD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3A04A8-6A4C-CD4C-887A-EC73E832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921072B-06F1-B648-858A-21784BBDE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9368D1-15B7-E246-B2C7-4BB43755B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91E536D-6E7A-2241-B1A5-8304534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83F-044A-A54E-B296-F5043CB11006}" type="datetime1">
              <a:rPr lang="pl-PL" smtClean="0"/>
              <a:t>02.01.2021</a:t>
            </a:fld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5C2FB8B-91C5-FA43-9C59-C14B98D5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4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4873F-1E9D-224D-A4DA-4295A6E1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6B27674-915C-3B47-98C1-9022AA67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3B72-C34A-604F-A9D9-75AB53476B07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6EA2A6-4936-D540-BDB9-2562B473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7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1EB4676-C76D-994E-A1C4-A9D1F23C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5D1-8FE4-174A-B605-473C7D0FC84A}" type="datetime1">
              <a:rPr lang="pl-PL" smtClean="0"/>
              <a:t>02.01.2021</a:t>
            </a:fld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37C4C7-DF47-DC41-9B22-F7BB1DD7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D3F8AC-8688-EA4F-88CD-AEA5AF3A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EE4CD5-67CE-0D44-B034-16223EF2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2034B12-5C7A-0E48-8EE8-08E61CFD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68" indent="0">
              <a:buNone/>
              <a:defRPr sz="788"/>
            </a:lvl2pPr>
            <a:lvl3pPr marL="514337" indent="0">
              <a:buNone/>
              <a:defRPr sz="675"/>
            </a:lvl3pPr>
            <a:lvl4pPr marL="771506" indent="0">
              <a:buNone/>
              <a:defRPr sz="563"/>
            </a:lvl4pPr>
            <a:lvl5pPr marL="1028675" indent="0">
              <a:buNone/>
              <a:defRPr sz="563"/>
            </a:lvl5pPr>
            <a:lvl6pPr marL="1285843" indent="0">
              <a:buNone/>
              <a:defRPr sz="563"/>
            </a:lvl6pPr>
            <a:lvl7pPr marL="1543012" indent="0">
              <a:buNone/>
              <a:defRPr sz="563"/>
            </a:lvl7pPr>
            <a:lvl8pPr marL="1800180" indent="0">
              <a:buNone/>
              <a:defRPr sz="563"/>
            </a:lvl8pPr>
            <a:lvl9pPr marL="2057348" indent="0">
              <a:buNone/>
              <a:defRPr sz="56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C7EA7E-0CCA-DE47-BC94-603575E0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8E3E-5704-814C-8EB4-F240A13BB87C}" type="datetime1">
              <a:rPr lang="pl-PL" smtClean="0"/>
              <a:t>02.01.2021</a:t>
            </a:fld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30A33C-B73F-6E49-9CEA-C08EA3C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B4FCB-CC5E-0D4E-9F5D-201A8CAF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AE401C1-4CE0-7F44-ADEF-9FEACFD2A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8" indent="0">
              <a:buNone/>
              <a:defRPr sz="1125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4AEAD2B-0D09-8143-9728-3E80A202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68" indent="0">
              <a:buNone/>
              <a:defRPr sz="788"/>
            </a:lvl2pPr>
            <a:lvl3pPr marL="514337" indent="0">
              <a:buNone/>
              <a:defRPr sz="675"/>
            </a:lvl3pPr>
            <a:lvl4pPr marL="771506" indent="0">
              <a:buNone/>
              <a:defRPr sz="563"/>
            </a:lvl4pPr>
            <a:lvl5pPr marL="1028675" indent="0">
              <a:buNone/>
              <a:defRPr sz="563"/>
            </a:lvl5pPr>
            <a:lvl6pPr marL="1285843" indent="0">
              <a:buNone/>
              <a:defRPr sz="563"/>
            </a:lvl6pPr>
            <a:lvl7pPr marL="1543012" indent="0">
              <a:buNone/>
              <a:defRPr sz="563"/>
            </a:lvl7pPr>
            <a:lvl8pPr marL="1800180" indent="0">
              <a:buNone/>
              <a:defRPr sz="563"/>
            </a:lvl8pPr>
            <a:lvl9pPr marL="2057348" indent="0">
              <a:buNone/>
              <a:defRPr sz="56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D9E4C4-2620-9D43-85AB-7A58A560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1213-3C00-6940-AE9C-8223FAAB5F90}" type="datetime1">
              <a:rPr lang="pl-PL" smtClean="0"/>
              <a:t>02.01.2021</a:t>
            </a:fld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4AC304-A62E-0A42-9518-2DAB7F78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0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2ECDC2-CE5B-124D-A5BD-B6A1F358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9AE4BC-E9AC-C64F-8732-6708B036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B196AD-8B2E-904D-A7B1-A9CD63760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745A-C9C9-9742-A9F7-CD7C1361BA46}" type="datetime1">
              <a:rPr lang="pl-PL" smtClean="0"/>
              <a:t>02.01.2021</a:t>
            </a:fld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EB0A11-538A-5F44-A29E-96ADC42D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8A5E4-57FF-DC4F-86A4-FCFA3DA1DFCE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8423370D-0216-4B4E-B00F-ACAFF4CC4F1D}"/>
              </a:ext>
            </a:extLst>
          </p:cNvPr>
          <p:cNvSpPr/>
          <p:nvPr userDrawn="1"/>
        </p:nvSpPr>
        <p:spPr>
          <a:xfrm>
            <a:off x="-4233" y="1"/>
            <a:ext cx="45719" cy="329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FEB47052-FA12-7A42-8C4A-A5C0FD8FFC12}"/>
              </a:ext>
            </a:extLst>
          </p:cNvPr>
          <p:cNvSpPr/>
          <p:nvPr userDrawn="1"/>
        </p:nvSpPr>
        <p:spPr>
          <a:xfrm>
            <a:off x="-3417" y="329374"/>
            <a:ext cx="45719" cy="181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57F7267-162C-5F45-8F41-CEF5D23A071B}"/>
              </a:ext>
            </a:extLst>
          </p:cNvPr>
          <p:cNvSpPr/>
          <p:nvPr userDrawn="1"/>
        </p:nvSpPr>
        <p:spPr>
          <a:xfrm>
            <a:off x="-3418" y="2144111"/>
            <a:ext cx="45719" cy="2230821"/>
          </a:xfrm>
          <a:prstGeom prst="rect">
            <a:avLst/>
          </a:prstGeom>
          <a:solidFill>
            <a:srgbClr val="A69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4F7F0B8F-36FD-2542-9491-FD81AA075564}"/>
              </a:ext>
            </a:extLst>
          </p:cNvPr>
          <p:cNvSpPr/>
          <p:nvPr userDrawn="1"/>
        </p:nvSpPr>
        <p:spPr>
          <a:xfrm flipH="1">
            <a:off x="-3420" y="4374933"/>
            <a:ext cx="45719" cy="787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B715866-B85C-B641-A0CD-A0D4AAFDB68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50128" y="285968"/>
            <a:ext cx="1365222" cy="4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2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accent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tatmt.org/europar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8734" TargetMode="External"/><Relationship Id="rId2" Type="http://schemas.openxmlformats.org/officeDocument/2006/relationships/hyperlink" Target="https://github.com/facebookresearch/fai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rxiv.org/abs/1811.011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aralela.clarin-pl.eu/api/index/segments?query=source:faraon&amp;start=0&amp;rows=100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s://www.google.pl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company/sages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www.facebook.com/sagesp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dadas/polish-robert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LAS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laserembedding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8-2037.pdf" TargetMode="External"/><Relationship Id="rId2" Type="http://schemas.openxmlformats.org/officeDocument/2006/relationships/hyperlink" Target="https://aclanthology.info/papers/W17-2619/w17-2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E95295-8F48-5940-A3E6-55B55B46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Wyszukiwanie</a:t>
            </a:r>
            <a:r>
              <a:rPr lang="en-GB" dirty="0"/>
              <a:t> </a:t>
            </a:r>
            <a:r>
              <a:rPr lang="en-GB" dirty="0" err="1"/>
              <a:t>semantyczne</a:t>
            </a:r>
            <a:r>
              <a:rPr lang="en-GB" dirty="0"/>
              <a:t> w </a:t>
            </a:r>
            <a:r>
              <a:rPr lang="en-GB" dirty="0" err="1"/>
              <a:t>tekście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DB59D82-3803-D749-86B8-ECF61FE83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</a:t>
            </a:r>
            <a:r>
              <a:rPr lang="pl-PL" dirty="0" err="1"/>
              <a:t>Pęzik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94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3171-8E6A-4C43-AE90-668236C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693F6-B3DA-6B41-88EA-58FFB1497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964" y="1804883"/>
            <a:ext cx="8854071" cy="12027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0CE0-D918-F74A-A037-FD220C47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F84CE-DAA7-574B-AC77-D573EAF3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6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518A-22FF-B945-AFCF-E369BD2D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międzyjęzykowych reprezentacji wektorowych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A1646-6A6C-E64B-8D0F-FDF39916A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37" y="1370013"/>
            <a:ext cx="4955126" cy="32623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812C-7684-8449-AB79-21B9609E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CB785-715A-1D4F-AAEA-EB0FDE8D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3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B59-1E3C-7F49-B361-10A49B4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Wyszukiwanie wg podobieństwa wektorów zdań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D50B3-C9BE-514A-8D20-B2F489942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30179"/>
            <a:ext cx="5613400" cy="1231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0315-655E-9441-A9DC-1F1ECEDC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DD7E7-F887-5941-B9F7-01577ADC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12</a:t>
            </a:fld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F5F2-B962-6441-9FBE-F06BD811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62079"/>
            <a:ext cx="5613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9EEB-E1B1-5342-9E98-C2C2BFE2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6356044" cy="994172"/>
          </a:xfrm>
        </p:spPr>
        <p:txBody>
          <a:bodyPr/>
          <a:lstStyle/>
          <a:p>
            <a:r>
              <a:rPr lang="pl-PL" dirty="0"/>
              <a:t>Model LASER został wytrenowany na korpusie </a:t>
            </a:r>
            <a:r>
              <a:rPr lang="pl-PL" dirty="0" err="1">
                <a:hlinkClick r:id="rId2"/>
              </a:rPr>
              <a:t>Europarl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421C-18A2-854C-B46F-04306740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34AB8-380C-084D-88FD-7572D96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13</a:t>
            </a:fld>
            <a:endParaRPr lang="pl-PL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96731"/>
            <a:ext cx="7886700" cy="18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3AD9-FA9B-E545-B5F5-7B1E70A3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Ewaluacja na korpusie równoległym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2CA738-F563-AB4A-9777-0522B879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42" y="1320383"/>
            <a:ext cx="5773740" cy="32623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1A69-B7A7-1849-B05F-3A30F636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56F5C-2E81-A04D-A06A-A69DE287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14</a:t>
            </a:fld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A2353-1EDD-E94B-B718-CFACA092E3CA}"/>
              </a:ext>
            </a:extLst>
          </p:cNvPr>
          <p:cNvSpPr/>
          <p:nvPr/>
        </p:nvSpPr>
        <p:spPr>
          <a:xfrm>
            <a:off x="4544608" y="4655246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err="1"/>
              <a:t>paralela.clarin-pl.eu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3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16A5-C797-0745-8841-0BDD0C7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Pobieranie danych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ED12E6-D28C-1F4F-81C1-401AFAAF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7609"/>
            <a:ext cx="7886700" cy="27871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4880-39EE-0246-BC6E-35C68BD8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98122-CA35-244F-81A6-8FDB1C90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20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EEF8-EF04-FA4C-895D-4EAF192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Wybieramy tylko tytuły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BC9974-380D-064A-8235-72286B94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54" y="1626060"/>
            <a:ext cx="8650092" cy="18913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695B-6C00-374E-80C0-D7BD3EE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AB38F-DC18-134F-B5F6-401D57F4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15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8CD5-7E48-3A45-9D43-AF432F10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Podobieństwo ekwiwalentów tłumaczeniowych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40CAB7-F8FC-B541-B50E-5E216834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48969"/>
            <a:ext cx="7886700" cy="29683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E012-B3A6-3C43-B2CC-1331CE8C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4646-3F6D-C14E-AE18-29C7F509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17</a:t>
            </a:fld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3FC44-2B55-A046-93DD-2A680C38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4348958"/>
            <a:ext cx="3683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8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2DE-F54D-8041-9C97-2D17746A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Liczymy wiele wektorów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CDD42-8C38-5D46-90C1-891A807E2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6556"/>
            <a:ext cx="4908560" cy="16422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D0FD-190D-A342-9F4A-C1990252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67EE3-EAF1-B747-B2DB-67B6171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1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F5B6-F277-2B41-A411-BC45222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Podobieństwo ad hoc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B8F2-13C1-094D-9CF8-6F58DD7C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B37F6-6A6C-3342-948C-42F448F6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19</a:t>
            </a:fld>
            <a:endParaRPr lang="pl-PL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214F6E-CD21-9C41-AB4F-D18E0F045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99" y="1268019"/>
            <a:ext cx="8101551" cy="27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17A-E0D5-974F-A6D5-C8CC6EDF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lekcji 8.3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7E91-CC84-8945-89C0-1155C7B9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Wyszukiwania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międzyjęzykowe</a:t>
            </a:r>
            <a:r>
              <a:rPr lang="en-GB" dirty="0"/>
              <a:t> </a:t>
            </a:r>
            <a:r>
              <a:rPr lang="en-GB" dirty="0" err="1"/>
              <a:t>reprezentacje</a:t>
            </a:r>
            <a:r>
              <a:rPr lang="en-GB" dirty="0"/>
              <a:t> </a:t>
            </a:r>
            <a:r>
              <a:rPr lang="en-GB" dirty="0" err="1"/>
              <a:t>dystrybucyjne</a:t>
            </a:r>
            <a:r>
              <a:rPr lang="en-GB" dirty="0"/>
              <a:t> </a:t>
            </a:r>
            <a:r>
              <a:rPr lang="en-GB" dirty="0" err="1"/>
              <a:t>zdań</a:t>
            </a:r>
            <a:r>
              <a:rPr lang="en-GB" dirty="0"/>
              <a:t>/ </a:t>
            </a:r>
            <a:r>
              <a:rPr lang="en-GB" dirty="0" err="1"/>
              <a:t>tekstów</a:t>
            </a:r>
            <a:endParaRPr lang="en-GB" dirty="0"/>
          </a:p>
          <a:p>
            <a:r>
              <a:rPr lang="en-GB" dirty="0" err="1"/>
              <a:t>Wydajne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indeksowania</a:t>
            </a:r>
            <a:r>
              <a:rPr lang="en-GB" dirty="0"/>
              <a:t>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reprezentacji</a:t>
            </a:r>
            <a:endParaRPr lang="en-GB" dirty="0"/>
          </a:p>
          <a:p>
            <a:r>
              <a:rPr lang="en-GB" dirty="0" err="1"/>
              <a:t>Przykłady</a:t>
            </a:r>
            <a:r>
              <a:rPr lang="en-GB" dirty="0"/>
              <a:t> </a:t>
            </a:r>
            <a:r>
              <a:rPr lang="en-GB" dirty="0" err="1"/>
              <a:t>zastosowań</a:t>
            </a:r>
            <a:endParaRPr lang="en-GB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E245-8DE5-684D-99B8-58B854FA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5C7B7-8861-2C46-9AF8-C887413B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4D0E-AAAF-1240-A08B-F5D0A060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Ewaluacja na ekwiwalentach tłumaczeniowych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4695FB-6DE1-FB4C-A22B-7502B4877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70" y="1169672"/>
            <a:ext cx="6898087" cy="32623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5FD4-4DCE-6648-81A9-4423FBA6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C901-A1E1-E34E-AC8A-A3057C9F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2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CC77-EFE5-1340-9332-CBDB460F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Accuracy</a:t>
            </a:r>
            <a:r>
              <a:rPr lang="pl-PL" dirty="0"/>
              <a:t> dla zbioru tytułów wiadomości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A3D153-196E-A547-86FD-2A3DBA5C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72418"/>
            <a:ext cx="7574042" cy="11098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439E-EBED-8148-83E0-92722ED4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6CDE-75F3-C549-9BD6-5ED522FA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21</a:t>
            </a:fld>
            <a:endParaRPr lang="pl-P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579CB-B6ED-7E47-AEC6-3DE2863F2489}"/>
              </a:ext>
            </a:extLst>
          </p:cNvPr>
          <p:cNvSpPr txBox="1"/>
          <p:nvPr/>
        </p:nvSpPr>
        <p:spPr>
          <a:xfrm>
            <a:off x="711200" y="2774904"/>
            <a:ext cx="61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100% dokładności dla 34 porównań z 34 wektorami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59B98-5AC7-AA46-AC57-BE7BAFA2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6" y="3263502"/>
            <a:ext cx="8130448" cy="11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2D9D-DA0F-5349-A16D-259F1B75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wyskalować to podejście?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D641-2B8F-AB43-BE01-F1A45398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829300" cy="3263504"/>
          </a:xfrm>
        </p:spPr>
        <p:txBody>
          <a:bodyPr>
            <a:normAutofit/>
          </a:bodyPr>
          <a:lstStyle/>
          <a:p>
            <a:r>
              <a:rPr lang="pl-PL" sz="1800" dirty="0"/>
              <a:t>Już przy tysiącach wiadomości liczba porównań może być b. duża</a:t>
            </a:r>
          </a:p>
          <a:p>
            <a:r>
              <a:rPr lang="pl-PL" sz="1800" dirty="0"/>
              <a:t>Rzeczywiste kolekcje wiadomości mogą mieć dziesiątki milionów tekstów, czyli </a:t>
            </a:r>
            <a:r>
              <a:rPr lang="pl-PL" sz="1800" dirty="0" smtClean="0"/>
              <a:t>wykładniczo więcej porównań</a:t>
            </a:r>
            <a:endParaRPr lang="pl-PL" sz="1800" dirty="0"/>
          </a:p>
          <a:p>
            <a:pPr lvl="1"/>
            <a:r>
              <a:rPr lang="pl-PL" sz="1800" dirty="0"/>
              <a:t>Liczymy podobieństwa dla kombinacji wektorów </a:t>
            </a:r>
          </a:p>
          <a:p>
            <a:pPr lvl="1"/>
            <a:r>
              <a:rPr lang="pl-PL" sz="1800" dirty="0"/>
              <a:t>Jak się przekonamy może zachodzić policzenia wielu wartości podobieństwa dla jednej pary wektorów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AA2F-5DC6-DC4E-955A-2BDFF82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DDD92-0B41-2A4D-BC2E-490840F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9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A2F-1CA4-9A45-886B-CC918646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FAISS – indeksowanie dużych kolekcji wektorowych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7D88-5E46-5A44-B990-386358FD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369219"/>
            <a:ext cx="4251822" cy="3263504"/>
          </a:xfrm>
        </p:spPr>
        <p:txBody>
          <a:bodyPr>
            <a:normAutofit/>
          </a:bodyPr>
          <a:lstStyle/>
          <a:p>
            <a:r>
              <a:rPr lang="pl-PL" sz="1200" dirty="0">
                <a:hlinkClick r:id="rId2"/>
              </a:rPr>
              <a:t>https://github.com/facebookresearch/faiss</a:t>
            </a:r>
            <a:endParaRPr lang="pl-PL" sz="1200" dirty="0"/>
          </a:p>
          <a:p>
            <a:r>
              <a:rPr lang="pl-PL" sz="1200" dirty="0">
                <a:hlinkClick r:id="rId3"/>
              </a:rPr>
              <a:t>https://arxiv.org/abs/1702.08734</a:t>
            </a:r>
            <a:endParaRPr lang="pl-PL" sz="1200" dirty="0"/>
          </a:p>
          <a:p>
            <a:r>
              <a:rPr lang="pl-PL" sz="1200" dirty="0"/>
              <a:t>Biblioteka umożliwia wyszukiwanie najbliższych sąsiadów w bardzo dużych kolekcjach wektorów</a:t>
            </a:r>
          </a:p>
          <a:p>
            <a:r>
              <a:rPr lang="pl-PL" sz="1200" dirty="0"/>
              <a:t>Działa optymalnie na GPU, ale można próbować na CPU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7124-2C5F-124A-968A-07C9653E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C1AC8-5635-B049-9120-9C335831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23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800C1-C992-B241-A1A8-3DE6EB6A1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22" y="1369219"/>
            <a:ext cx="4185941" cy="30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4B7-F145-CA4A-B036-B41CF505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wersji GPU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69062-BECA-0B4D-AB02-01A156EF4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29" y="1419177"/>
            <a:ext cx="7188200" cy="226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FBDA-ECF5-3D41-B22C-A08DDBA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6A13-886C-2E4E-9833-8D09780D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2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6AD7-A4AE-B74E-BE79-7B070D57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indeksu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2C32-4B70-1849-B511-123956D3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1321C-37FB-974E-B793-12E47941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25</a:t>
            </a:fld>
            <a:endParaRPr lang="pl-PL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CD2E782-7901-7B46-AEF9-B335E88CC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03" y="1127642"/>
            <a:ext cx="5810993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5EC9-D92A-684A-92D1-CDA4EF1A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Przeszukiwanie indeksu FAISS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202C-CF9F-2648-B402-51EAA71A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EC810-2408-F346-82B1-F9202B5C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26</a:t>
            </a:fld>
            <a:endParaRPr lang="pl-PL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2282031"/>
            <a:ext cx="69056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DF52-ACFB-B44D-872A-7EC1325A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Wyszukiwanie EN-PL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6104-4635-A74C-B62D-69763B0D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535C7-15B0-CE48-BB24-68D2CC2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27</a:t>
            </a:fld>
            <a:endParaRPr lang="pl-PL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376" y="1370013"/>
            <a:ext cx="6673248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DF52-ACFB-B44D-872A-7EC1325A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Wyszukiwanie PL-EN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6104-4635-A74C-B62D-69763B0D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535C7-15B0-CE48-BB24-68D2CC2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28</a:t>
            </a:fld>
            <a:endParaRPr lang="pl-P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C6594-C03D-6247-A43B-E9CC48BCD319}"/>
              </a:ext>
            </a:extLst>
          </p:cNvPr>
          <p:cNvSpPr txBox="1"/>
          <p:nvPr/>
        </p:nvSpPr>
        <p:spPr>
          <a:xfrm>
            <a:off x="577850" y="3895961"/>
            <a:ext cx="717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Synonimy i normalizacja zapytań ‚z automatu’, co ma dobre i złe strony</a:t>
            </a:r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" y="1064651"/>
            <a:ext cx="7886700" cy="28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813A-6BE6-4B42-877C-C67F766F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ustalić punkt odcięcia?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5BD4-C028-6E41-91E7-D9F0B1A6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703514" cy="3263504"/>
          </a:xfrm>
        </p:spPr>
        <p:txBody>
          <a:bodyPr>
            <a:normAutofit/>
          </a:bodyPr>
          <a:lstStyle/>
          <a:p>
            <a:r>
              <a:rPr lang="pl-PL" sz="1400" dirty="0"/>
              <a:t>Warto też liczyć nieco więcej niż tylko porównanie par wektorów, zob.  </a:t>
            </a:r>
            <a:r>
              <a:rPr lang="pl-PL" sz="1400" dirty="0">
                <a:hlinkClick r:id="rId2"/>
              </a:rPr>
              <a:t>https://arxiv.org/abs/1811.01136</a:t>
            </a:r>
            <a:r>
              <a:rPr lang="pl-PL" sz="1400" dirty="0"/>
              <a:t>)</a:t>
            </a:r>
          </a:p>
          <a:p>
            <a:pPr lvl="1"/>
            <a:r>
              <a:rPr lang="pl-PL" sz="1400" dirty="0"/>
              <a:t>Pozwala to złagodzić problem ‚zagęszczeń’ wysokowymiarowych przestrzeni, tzn. tendencji do występowania skupisk podobnych wektorów, co z kolei utrudnia określenie absolutnego progu podobieństwa</a:t>
            </a:r>
          </a:p>
          <a:p>
            <a:pPr lvl="1"/>
            <a:r>
              <a:rPr lang="pl-PL" sz="1400" dirty="0"/>
              <a:t>Dzielimy cos(</a:t>
            </a:r>
            <a:r>
              <a:rPr lang="pl-PL" sz="1400" dirty="0" err="1"/>
              <a:t>x,y</a:t>
            </a:r>
            <a:r>
              <a:rPr lang="pl-PL" sz="1400" dirty="0"/>
              <a:t>) przez ‚zagęszczenie’ liczone w dwóch kierunkach</a:t>
            </a:r>
          </a:p>
          <a:p>
            <a:pPr lvl="1"/>
            <a:r>
              <a:rPr lang="pl-PL" sz="1400" dirty="0"/>
              <a:t>To oznacza więcej obliczeń przy dużych przestrzeniach wektorowych</a:t>
            </a:r>
          </a:p>
          <a:p>
            <a:pPr lvl="1"/>
            <a:r>
              <a:rPr lang="pl-PL" sz="1400" dirty="0"/>
              <a:t>W FAISS dostępnych jest kilka metod indeksowania</a:t>
            </a:r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1B8D-0038-D341-AA40-AC14C8FD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F01AE-CD23-3943-A2FC-DD8492D2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29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1DED6-ECEC-B94C-9F80-D5500468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64" y="926495"/>
            <a:ext cx="32512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5904C-7D09-C443-B4B6-A7CF0A90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3262308"/>
            <a:ext cx="2258459" cy="17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486A-EF95-0444-B869-8269ADCE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Wyszukiwanie ‚semantyczne’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CD72-AE12-1A4A-93C0-EC94FC40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Termin nieostry używany od wielu lat w kontrze do tradycyjnego wyszukiwania w odwróconym indeksie</a:t>
            </a:r>
          </a:p>
          <a:p>
            <a:r>
              <a:rPr lang="pl-PL" dirty="0"/>
              <a:t>W naszym przypadku: czy możemy formułować do systemu wyszukiwawczego zapytania w języku naturalnym?</a:t>
            </a:r>
          </a:p>
          <a:p>
            <a:pPr lvl="1"/>
            <a:r>
              <a:rPr lang="pl-PL" dirty="0"/>
              <a:t>Czy możemy reprezentować </a:t>
            </a:r>
            <a:r>
              <a:rPr lang="pl-PL" dirty="0" smtClean="0"/>
              <a:t>znaczenie zapytań uwzględniając </a:t>
            </a:r>
            <a:r>
              <a:rPr lang="pl-PL" dirty="0"/>
              <a:t>podstawowe warianty składniowe i semantyczne, np. fleksja i synonimia?</a:t>
            </a:r>
          </a:p>
          <a:p>
            <a:r>
              <a:rPr lang="pl-PL" dirty="0"/>
              <a:t>Podnieśmy poprzeczkę: czy możliwe jest międzyjęzykowe indeksowanie i wyszukiwanie?</a:t>
            </a:r>
          </a:p>
          <a:p>
            <a:pPr lvl="1"/>
            <a:r>
              <a:rPr lang="pl-PL" dirty="0"/>
              <a:t>Np., czy szukając wiadomości podobnych do:</a:t>
            </a:r>
          </a:p>
          <a:p>
            <a:pPr lvl="2"/>
            <a:r>
              <a:rPr lang="pl-PL" dirty="0"/>
              <a:t>‚</a:t>
            </a:r>
            <a:r>
              <a:rPr lang="en-GB" dirty="0"/>
              <a:t>Meghan Markle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czuła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chroniona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rzeczników</a:t>
            </a:r>
            <a:r>
              <a:rPr lang="en-GB" dirty="0"/>
              <a:t> </a:t>
            </a:r>
            <a:r>
              <a:rPr lang="en-GB" dirty="0" err="1"/>
              <a:t>Pałacu</a:t>
            </a:r>
            <a:r>
              <a:rPr lang="pl-PL" dirty="0"/>
              <a:t>’?</a:t>
            </a:r>
          </a:p>
          <a:p>
            <a:pPr lvl="2"/>
            <a:r>
              <a:rPr lang="pl-PL" dirty="0"/>
              <a:t>Możemy łatwo odnaleźć również wiadomości na ten temat w j. angielskim, np.</a:t>
            </a:r>
          </a:p>
          <a:p>
            <a:pPr lvl="3"/>
            <a:r>
              <a:rPr lang="pl-PL" dirty="0"/>
              <a:t>„</a:t>
            </a:r>
            <a:r>
              <a:rPr lang="en-GB" dirty="0"/>
              <a:t> Meghan Markle felt ‘unprotected’ by royals during stressful pregnancy</a:t>
            </a:r>
            <a:r>
              <a:rPr lang="pl-PL" dirty="0"/>
              <a:t>”</a:t>
            </a:r>
          </a:p>
          <a:p>
            <a:pPr marL="257169" lvl="1" indent="0">
              <a:buNone/>
            </a:pPr>
            <a:r>
              <a:rPr lang="pl-PL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F2DE-4BFC-3647-8EEA-2F2DEA4D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C3669-D852-1147-AAA2-21B8EDB1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673-A730-A04D-A6DF-99979BC4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5034"/>
            <a:ext cx="7886700" cy="994172"/>
          </a:xfrm>
        </p:spPr>
        <p:txBody>
          <a:bodyPr>
            <a:normAutofit/>
          </a:bodyPr>
          <a:lstStyle/>
          <a:p>
            <a:r>
              <a:rPr lang="pl-PL" sz="2200" dirty="0"/>
              <a:t>Inne wektory międzyjęzykowe: Language-</a:t>
            </a:r>
            <a:r>
              <a:rPr lang="pl-PL" sz="2200" dirty="0" err="1"/>
              <a:t>Agnostic</a:t>
            </a:r>
            <a:r>
              <a:rPr lang="pl-PL" sz="2200" dirty="0"/>
              <a:t>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157E-B8B1-CC4B-AB7F-991C4E1B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Krótsze wektory</a:t>
            </a:r>
          </a:p>
          <a:p>
            <a:r>
              <a:rPr lang="pl-PL" dirty="0"/>
              <a:t>Bardzo dobra jakość (chyba lepsza przy porównaniach dla j. polskiego)</a:t>
            </a:r>
          </a:p>
          <a:p>
            <a:r>
              <a:rPr lang="pl-PL" dirty="0"/>
              <a:t>Z punktu widzenia indeksowania różna jest tylko długość wektorów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5C4D-6DFD-8748-A521-0C46954C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E9AE1-7BB6-6D44-8A3F-1FC0FEAA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5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Nauczyliśmy się tworzyć międzyjęzykowe reprezentacje znaczenia zdań (LASER)</a:t>
            </a:r>
          </a:p>
          <a:p>
            <a:r>
              <a:rPr lang="pl-PL" dirty="0" smtClean="0"/>
              <a:t>Zbudowaliśmy skalowalny indeks umożliwiający wydajne przeszukiwanie wielojęzycznych kolekcji tekstów (FAISS)</a:t>
            </a:r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3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41AC-163F-1449-BEA1-78F69672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99E0-D5EB-F941-86C2-AEDF1207F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Pobierz 1000 pierwszych segmentów tłumaczeniowych z oryginału i angielskiego tłumaczenia ‚Faraona’</a:t>
            </a:r>
          </a:p>
          <a:p>
            <a:pPr lvl="1"/>
            <a:r>
              <a:rPr lang="pl-PL" dirty="0">
                <a:hlinkClick r:id="rId2"/>
              </a:rPr>
              <a:t>http://paralela.clarin-pl.eu/api/index/segments?query=source:faraon&amp;start=0&amp;rows=1000</a:t>
            </a:r>
            <a:endParaRPr lang="pl-PL" dirty="0"/>
          </a:p>
          <a:p>
            <a:r>
              <a:rPr lang="pl-PL" smtClean="0"/>
              <a:t>Oblicz </a:t>
            </a:r>
            <a:r>
              <a:rPr lang="pl-PL" dirty="0"/>
              <a:t>dokładność (</a:t>
            </a:r>
            <a:r>
              <a:rPr lang="pl-PL" dirty="0" err="1"/>
              <a:t>accuracy</a:t>
            </a:r>
            <a:r>
              <a:rPr lang="pl-PL" dirty="0"/>
              <a:t>) zrównoleglania par tłumaczeniowych za pomocą wektorów LASER zindeksowanych w FAISS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A937-5D33-D340-8CD4-AA2A1A2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62D0C-1E12-6948-8959-7B16C300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7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5BC527-4A36-CD4C-8AE9-2334E96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1213-3C00-6940-AE9C-8223FAAB5F90}" type="datetime1">
              <a:rPr lang="pl-PL" smtClean="0"/>
              <a:t>02.01.2021</a:t>
            </a:fld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1362C4-32FB-534E-B8C4-FB261FF3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33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4347994-76EA-BA4B-BDA2-156C4666A529}"/>
              </a:ext>
            </a:extLst>
          </p:cNvPr>
          <p:cNvSpPr txBox="1"/>
          <p:nvPr/>
        </p:nvSpPr>
        <p:spPr>
          <a:xfrm>
            <a:off x="2695527" y="1953493"/>
            <a:ext cx="37529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>
                <a:solidFill>
                  <a:schemeClr val="accent1"/>
                </a:solidFill>
              </a:rPr>
              <a:t>Dziękujemy za uwagę.</a:t>
            </a:r>
            <a:endParaRPr lang="pl-PL" sz="1350" dirty="0"/>
          </a:p>
          <a:p>
            <a:endParaRPr lang="pl-PL" sz="1350" dirty="0"/>
          </a:p>
          <a:p>
            <a:r>
              <a:rPr lang="pl-PL" sz="1350" dirty="0"/>
              <a:t>Podziel się opinią ze szkolenia </a:t>
            </a:r>
            <a:r>
              <a:rPr lang="pl-PL" sz="1350" dirty="0">
                <a:solidFill>
                  <a:schemeClr val="accent1"/>
                </a:solidFill>
              </a:rPr>
              <a:t>@</a:t>
            </a:r>
            <a:r>
              <a:rPr lang="pl-PL" sz="1350" dirty="0" err="1">
                <a:solidFill>
                  <a:schemeClr val="accent1"/>
                </a:solidFill>
              </a:rPr>
              <a:t>sagespl</a:t>
            </a:r>
            <a:r>
              <a:rPr lang="pl-PL" sz="1350" dirty="0">
                <a:solidFill>
                  <a:schemeClr val="accent1"/>
                </a:solidFill>
              </a:rPr>
              <a:t> </a:t>
            </a:r>
            <a:r>
              <a:rPr lang="pl-PL" sz="1350" dirty="0"/>
              <a:t>na</a:t>
            </a:r>
          </a:p>
        </p:txBody>
      </p:sp>
      <p:pic>
        <p:nvPicPr>
          <p:cNvPr id="9" name="Obraz 8">
            <a:hlinkClick r:id="rId2"/>
            <a:extLst>
              <a:ext uri="{FF2B5EF4-FFF2-40B4-BE49-F238E27FC236}">
                <a16:creationId xmlns:a16="http://schemas.microsoft.com/office/drawing/2014/main" id="{A3E70FFA-AE46-1347-B6AB-A53C6B29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10" y="3002971"/>
            <a:ext cx="368447" cy="368447"/>
          </a:xfrm>
          <a:prstGeom prst="rect">
            <a:avLst/>
          </a:prstGeom>
        </p:spPr>
      </p:pic>
      <p:pic>
        <p:nvPicPr>
          <p:cNvPr id="11" name="Obraz 10">
            <a:hlinkClick r:id="rId4"/>
            <a:extLst>
              <a:ext uri="{FF2B5EF4-FFF2-40B4-BE49-F238E27FC236}">
                <a16:creationId xmlns:a16="http://schemas.microsoft.com/office/drawing/2014/main" id="{C1789293-064B-F14E-97C6-717C7480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951" y="2991718"/>
            <a:ext cx="368447" cy="368447"/>
          </a:xfrm>
          <a:prstGeom prst="rect">
            <a:avLst/>
          </a:prstGeom>
        </p:spPr>
      </p:pic>
      <p:pic>
        <p:nvPicPr>
          <p:cNvPr id="13" name="Obraz 12">
            <a:hlinkClick r:id="rId6"/>
            <a:extLst>
              <a:ext uri="{FF2B5EF4-FFF2-40B4-BE49-F238E27FC236}">
                <a16:creationId xmlns:a16="http://schemas.microsoft.com/office/drawing/2014/main" id="{03CA151C-5B3A-864B-B1FD-920C66761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301" y="2991716"/>
            <a:ext cx="379702" cy="3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31ED-B5D8-E548-BEF4-83EB0F9C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6510280" cy="994172"/>
          </a:xfrm>
        </p:spPr>
        <p:txBody>
          <a:bodyPr>
            <a:normAutofit/>
          </a:bodyPr>
          <a:lstStyle/>
          <a:p>
            <a:r>
              <a:rPr lang="pl-PL" sz="2000" dirty="0"/>
              <a:t>Czym nie jest dziś ‚wyszukiwanie semantyczne’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CB30-F9FC-0740-B429-0A7A0E4A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963ED-9C36-D647-AEFC-1EE321AD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4</a:t>
            </a:fld>
            <a:endParaRPr lang="pl-PL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56B694B-0277-144A-881A-C57CDF34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868" y="1268019"/>
            <a:ext cx="4920688" cy="326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1C187-32FF-5540-ABDE-7FC25709A24F}"/>
              </a:ext>
            </a:extLst>
          </p:cNvPr>
          <p:cNvSpPr txBox="1"/>
          <p:nvPr/>
        </p:nvSpPr>
        <p:spPr>
          <a:xfrm>
            <a:off x="190499" y="1440739"/>
            <a:ext cx="31035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Silniki wyszukiwawcze oparte o odwrócony indeks (Moduł 6.1)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Normalizacja dokumentów i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Transparentna ale sztywna składnia (zapytania jako zbiór terminów)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Funkcje podobieństwa oparte o częstości terminów w zapytaniu, dokumentach i kolekcji (</a:t>
            </a:r>
            <a:r>
              <a:rPr lang="pl-PL" sz="1400" dirty="0" err="1"/>
              <a:t>tf-idf</a:t>
            </a:r>
            <a:r>
              <a:rPr lang="pl-PL" sz="1400" dirty="0"/>
              <a:t>, BM-25)</a:t>
            </a:r>
          </a:p>
        </p:txBody>
      </p:sp>
    </p:spTree>
    <p:extLst>
      <p:ext uri="{BB962C8B-B14F-4D97-AF65-F5344CB8AC3E}">
        <p14:creationId xmlns:p14="http://schemas.microsoft.com/office/powerpoint/2010/main" val="42345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809-E9FF-8846-8423-E593E22E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słów w postaci tekstowej (6.2)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8D0F9D-67BA-B846-BC1E-56C64A78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30" y="1036272"/>
            <a:ext cx="3269139" cy="35960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CCB9-6B64-0149-8CDC-7B379E8C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BB510-CDB5-CC42-94EA-D07D5DA8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5</a:t>
            </a:fld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745E1-55D5-6F4C-9869-5D3C9FF89D69}"/>
              </a:ext>
            </a:extLst>
          </p:cNvPr>
          <p:cNvSpPr/>
          <p:nvPr/>
        </p:nvSpPr>
        <p:spPr>
          <a:xfrm>
            <a:off x="1454727" y="4731153"/>
            <a:ext cx="7287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 err="1"/>
              <a:t>https</a:t>
            </a:r>
            <a:r>
              <a:rPr lang="pl-PL" sz="1200" dirty="0"/>
              <a:t>://</a:t>
            </a:r>
            <a:r>
              <a:rPr lang="pl-PL" sz="1200" dirty="0" err="1"/>
              <a:t>dl.fbaipublicfiles.com</a:t>
            </a:r>
            <a:r>
              <a:rPr lang="pl-PL" sz="1200" dirty="0"/>
              <a:t>/</a:t>
            </a:r>
            <a:r>
              <a:rPr lang="pl-PL" sz="1200" dirty="0" err="1"/>
              <a:t>fasttext</a:t>
            </a:r>
            <a:r>
              <a:rPr lang="pl-PL" sz="1200" dirty="0"/>
              <a:t>/</a:t>
            </a:r>
            <a:r>
              <a:rPr lang="pl-PL" sz="1200" dirty="0" err="1"/>
              <a:t>vectors</a:t>
            </a:r>
            <a:r>
              <a:rPr lang="pl-PL" sz="1200" dirty="0"/>
              <a:t>-crawl/cc.pl.300.vec.gz</a:t>
            </a:r>
          </a:p>
        </p:txBody>
      </p:sp>
    </p:spTree>
    <p:extLst>
      <p:ext uri="{BB962C8B-B14F-4D97-AF65-F5344CB8AC3E}">
        <p14:creationId xmlns:p14="http://schemas.microsoft.com/office/powerpoint/2010/main" val="1276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8E55-1553-EE4F-B82D-29C24F64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Wektorowa reprezentacja zdań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3F5F-5BE3-1848-840A-1CAD9042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Zamiast statycznych modeli słów, można używać reprezentacji zdań, czyli słów w zazwyczaj większym kontekście, konfiguracji składniowej itd.</a:t>
            </a:r>
          </a:p>
          <a:p>
            <a:r>
              <a:rPr lang="pl-PL" dirty="0"/>
              <a:t>Takie reprezentacje zdań można uzyskiwać z modeli trenowanych dla polskich danych np.</a:t>
            </a:r>
          </a:p>
          <a:p>
            <a:pPr lvl="1"/>
            <a:r>
              <a:rPr lang="pl-PL" dirty="0"/>
              <a:t>Stosunkowo proste doc2vec (np. w </a:t>
            </a:r>
            <a:r>
              <a:rPr lang="pl-PL" dirty="0" err="1"/>
              <a:t>FastText</a:t>
            </a:r>
            <a:r>
              <a:rPr lang="pl-PL" dirty="0"/>
              <a:t> jest funkcja </a:t>
            </a:r>
            <a:r>
              <a:rPr lang="pl-PL" dirty="0" err="1"/>
              <a:t>sentence</a:t>
            </a:r>
            <a:r>
              <a:rPr lang="pl-PL" dirty="0"/>
              <a:t> </a:t>
            </a:r>
            <a:r>
              <a:rPr lang="pl-PL" dirty="0" err="1"/>
              <a:t>vectors</a:t>
            </a:r>
            <a:r>
              <a:rPr lang="pl-PL" dirty="0"/>
              <a:t>)</a:t>
            </a:r>
          </a:p>
          <a:p>
            <a:pPr lvl="1"/>
            <a:r>
              <a:rPr lang="pl-PL" dirty="0">
                <a:hlinkClick r:id="rId2"/>
              </a:rPr>
              <a:t>Lub dużo bardziej złożone transformery, np. https://github.com/sdadas/polish-roberta/</a:t>
            </a:r>
            <a:r>
              <a:rPr lang="pl-PL" dirty="0"/>
              <a:t>)</a:t>
            </a:r>
          </a:p>
          <a:p>
            <a:r>
              <a:rPr lang="pl-PL" dirty="0"/>
              <a:t>My stawiamy sobie nieco ambitnie zadanie zbudowania </a:t>
            </a:r>
            <a:r>
              <a:rPr lang="pl-PL" i="1" dirty="0"/>
              <a:t>międzyjęzykowej </a:t>
            </a:r>
            <a:r>
              <a:rPr lang="pl-PL" dirty="0"/>
              <a:t>wyszukiwarki</a:t>
            </a:r>
          </a:p>
          <a:p>
            <a:pPr lvl="1"/>
            <a:r>
              <a:rPr lang="pl-PL" dirty="0"/>
              <a:t>Potrzebujemy reprezentacji być może nieoptymalnych do każdego zadania, ale za to uniwersalnych dla wszystkich obsługiwanych języków</a:t>
            </a:r>
          </a:p>
          <a:p>
            <a:pPr marL="257169" lvl="1" indent="0">
              <a:buNone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1F17-3E8C-144E-A8FF-9092E78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2E00C-96B4-5D43-852A-7CCCA90D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0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E4E2-FD8A-2245-B194-B5D1DB9B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międzyjęzykowych reprezentacji wektorowych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5DB0-70A0-DB48-A43F-F28F2C3C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9C6E3-4B1F-6D43-8A5F-91AD3E5D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7</a:t>
            </a:fld>
            <a:endParaRPr lang="pl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EEE3C-4326-B246-96A7-437B7AB34AA4}"/>
              </a:ext>
            </a:extLst>
          </p:cNvPr>
          <p:cNvSpPr txBox="1"/>
          <p:nvPr/>
        </p:nvSpPr>
        <p:spPr>
          <a:xfrm>
            <a:off x="1333040" y="4632325"/>
            <a:ext cx="69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Pary wektorów dla zdania 1A i </a:t>
            </a:r>
            <a:r>
              <a:rPr lang="pl-PL" sz="1400" dirty="0" smtClean="0"/>
              <a:t>2A, </a:t>
            </a:r>
            <a:r>
              <a:rPr lang="pl-PL" sz="1400" dirty="0"/>
              <a:t>a także 1B i 2B powinny być do siebie względnie podobne ‚semantycznie’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E0252D7-C699-7C4F-8AF5-FADB291A4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40" y="1219002"/>
            <a:ext cx="6020260" cy="33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11D5-E677-2440-9074-5E4AF26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Language-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Sentence</a:t>
            </a:r>
            <a:r>
              <a:rPr lang="pl-PL" dirty="0"/>
              <a:t> </a:t>
            </a:r>
            <a:r>
              <a:rPr lang="pl-PL" dirty="0" err="1"/>
              <a:t>Embeddings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47FB1E-4C30-3C45-BFB6-F96951C65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68019"/>
            <a:ext cx="4356380" cy="32623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E370-5A88-554B-A87A-1105B9A6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CFCD-4933-3E46-AF16-4CFDD6B4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8</a:t>
            </a:fld>
            <a:endParaRPr lang="pl-P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7EA88-A1DC-AE4D-88C2-8E870C77D32B}"/>
              </a:ext>
            </a:extLst>
          </p:cNvPr>
          <p:cNvSpPr/>
          <p:nvPr/>
        </p:nvSpPr>
        <p:spPr>
          <a:xfrm>
            <a:off x="4572000" y="1452625"/>
            <a:ext cx="43563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hlinkClick r:id="rId3"/>
              </a:rPr>
              <a:t>https://github.com/facebookresearch/LASER</a:t>
            </a:r>
            <a:endParaRPr lang="pl-P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hlinkClick r:id="rId4"/>
              </a:rPr>
              <a:t>https://pypi.org/project/laserembeddings/</a:t>
            </a:r>
            <a:endParaRPr lang="pl-P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Międzyjęzykowe zanurzenia zdań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Sieć </a:t>
            </a:r>
            <a:r>
              <a:rPr lang="en-GB" sz="1400" dirty="0"/>
              <a:t>BLSTM </a:t>
            </a:r>
            <a:r>
              <a:rPr lang="en-GB" sz="1400" dirty="0" err="1"/>
              <a:t>wytrenowana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korpusie</a:t>
            </a:r>
            <a:r>
              <a:rPr lang="en-GB" sz="1400" dirty="0"/>
              <a:t> </a:t>
            </a:r>
            <a:r>
              <a:rPr lang="en-GB" sz="1400" dirty="0" err="1"/>
              <a:t>równoległym</a:t>
            </a:r>
            <a:r>
              <a:rPr lang="en-GB" sz="1400" dirty="0"/>
              <a:t> (</a:t>
            </a:r>
            <a:r>
              <a:rPr lang="en-GB" sz="1400" dirty="0" err="1"/>
              <a:t>pary</a:t>
            </a:r>
            <a:r>
              <a:rPr lang="en-GB" sz="1400" dirty="0"/>
              <a:t> </a:t>
            </a:r>
            <a:r>
              <a:rPr lang="en-GB" sz="1400" dirty="0" err="1"/>
              <a:t>tłumaczonych</a:t>
            </a:r>
            <a:r>
              <a:rPr lang="en-GB" sz="1400" dirty="0"/>
              <a:t> </a:t>
            </a:r>
            <a:r>
              <a:rPr lang="en-GB" sz="1400" dirty="0" err="1"/>
              <a:t>zdań</a:t>
            </a:r>
            <a:r>
              <a:rPr lang="en-GB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Mapuje</a:t>
            </a:r>
            <a:r>
              <a:rPr lang="en-GB" sz="1400" dirty="0"/>
              <a:t> </a:t>
            </a:r>
            <a:r>
              <a:rPr lang="en-GB" sz="1400" dirty="0" err="1"/>
              <a:t>zdania</a:t>
            </a:r>
            <a:r>
              <a:rPr lang="en-GB" sz="1400" dirty="0"/>
              <a:t> w </a:t>
            </a:r>
            <a:r>
              <a:rPr lang="en-GB" sz="1400" dirty="0" err="1"/>
              <a:t>kilkudziesięciu</a:t>
            </a:r>
            <a:r>
              <a:rPr lang="en-GB" sz="1400" dirty="0"/>
              <a:t> </a:t>
            </a:r>
            <a:r>
              <a:rPr lang="en-GB" sz="1400" dirty="0" err="1"/>
              <a:t>językach</a:t>
            </a:r>
            <a:r>
              <a:rPr lang="en-GB" sz="1400" dirty="0"/>
              <a:t> do </a:t>
            </a:r>
            <a:r>
              <a:rPr lang="en-GB" sz="1400" dirty="0" err="1"/>
              <a:t>wspólnej</a:t>
            </a:r>
            <a:r>
              <a:rPr lang="en-GB" sz="1400" dirty="0"/>
              <a:t> </a:t>
            </a:r>
            <a:r>
              <a:rPr lang="en-GB" sz="1400" dirty="0" err="1"/>
              <a:t>przestrzeni</a:t>
            </a:r>
            <a:r>
              <a:rPr lang="en-GB" sz="1400" dirty="0"/>
              <a:t> </a:t>
            </a:r>
            <a:r>
              <a:rPr lang="en-GB" sz="1400" dirty="0" err="1"/>
              <a:t>wektorowej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Pozwala</a:t>
            </a:r>
            <a:r>
              <a:rPr lang="en-GB" sz="1400" dirty="0"/>
              <a:t> </a:t>
            </a:r>
            <a:r>
              <a:rPr lang="en-GB" sz="1400" dirty="0" err="1"/>
              <a:t>uzyskać</a:t>
            </a:r>
            <a:r>
              <a:rPr lang="en-GB" sz="1400" dirty="0"/>
              <a:t> </a:t>
            </a:r>
            <a:r>
              <a:rPr lang="en-GB" sz="1400" dirty="0" err="1"/>
              <a:t>spójne</a:t>
            </a:r>
            <a:r>
              <a:rPr lang="en-GB" sz="1400" dirty="0"/>
              <a:t> </a:t>
            </a:r>
            <a:r>
              <a:rPr lang="en-GB" sz="1400" dirty="0" err="1"/>
              <a:t>wektory</a:t>
            </a:r>
            <a:r>
              <a:rPr lang="en-GB" sz="1400" dirty="0"/>
              <a:t> </a:t>
            </a:r>
            <a:r>
              <a:rPr lang="en-GB" sz="1400" dirty="0" err="1"/>
              <a:t>zdań</a:t>
            </a:r>
            <a:r>
              <a:rPr lang="en-GB" sz="1400" dirty="0"/>
              <a:t> w </a:t>
            </a:r>
            <a:r>
              <a:rPr lang="en-GB" sz="1400" dirty="0" err="1"/>
              <a:t>różnych</a:t>
            </a:r>
            <a:r>
              <a:rPr lang="en-GB" sz="1400" dirty="0"/>
              <a:t> </a:t>
            </a:r>
            <a:r>
              <a:rPr lang="en-GB" sz="1400" dirty="0" err="1"/>
              <a:t>językach</a:t>
            </a:r>
            <a:r>
              <a:rPr lang="en-GB" sz="1400" dirty="0"/>
              <a:t> (1024 </a:t>
            </a:r>
            <a:r>
              <a:rPr lang="en-GB" sz="1400" dirty="0" err="1"/>
              <a:t>wymiary</a:t>
            </a:r>
            <a:r>
              <a:rPr lang="en-GB" sz="1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Dla</a:t>
            </a:r>
            <a:r>
              <a:rPr lang="en-GB" sz="1400" dirty="0"/>
              <a:t> </a:t>
            </a:r>
            <a:r>
              <a:rPr lang="en-GB" sz="1400" dirty="0" err="1"/>
              <a:t>mniejszej</a:t>
            </a:r>
            <a:r>
              <a:rPr lang="en-GB" sz="1400" dirty="0"/>
              <a:t> </a:t>
            </a:r>
            <a:r>
              <a:rPr lang="en-GB" sz="1400" dirty="0" err="1"/>
              <a:t>liczby</a:t>
            </a:r>
            <a:r>
              <a:rPr lang="en-GB" sz="1400" dirty="0"/>
              <a:t> </a:t>
            </a:r>
            <a:r>
              <a:rPr lang="en-GB" sz="1400" dirty="0" err="1"/>
              <a:t>dobrze</a:t>
            </a:r>
            <a:r>
              <a:rPr lang="en-GB" sz="1400" dirty="0"/>
              <a:t> </a:t>
            </a:r>
            <a:r>
              <a:rPr lang="en-GB" sz="1400" dirty="0" err="1"/>
              <a:t>reprezentowanych</a:t>
            </a:r>
            <a:r>
              <a:rPr lang="en-GB" sz="1400" dirty="0"/>
              <a:t> </a:t>
            </a:r>
            <a:r>
              <a:rPr lang="en-GB" sz="1400" dirty="0" err="1"/>
              <a:t>języków</a:t>
            </a:r>
            <a:r>
              <a:rPr lang="en-GB" sz="1400" dirty="0"/>
              <a:t> </a:t>
            </a:r>
            <a:r>
              <a:rPr lang="en-GB" sz="1400" dirty="0" err="1"/>
              <a:t>działa</a:t>
            </a:r>
            <a:r>
              <a:rPr lang="en-GB" sz="1400" dirty="0"/>
              <a:t> </a:t>
            </a:r>
            <a:r>
              <a:rPr lang="en-GB" sz="1400" dirty="0" err="1"/>
              <a:t>lepiej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Bardzo</a:t>
            </a:r>
            <a:r>
              <a:rPr lang="en-GB" sz="1400" dirty="0"/>
              <a:t> </a:t>
            </a:r>
            <a:r>
              <a:rPr lang="en-GB" sz="1400" dirty="0" err="1"/>
              <a:t>proste</a:t>
            </a:r>
            <a:r>
              <a:rPr lang="en-GB" sz="1400" dirty="0"/>
              <a:t> w </a:t>
            </a:r>
            <a:r>
              <a:rPr lang="en-GB" sz="1400" dirty="0" err="1"/>
              <a:t>użyciu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60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BFE-F0EF-634E-8AAC-358661A4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Language-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Sentence</a:t>
            </a:r>
            <a:r>
              <a:rPr lang="pl-PL" dirty="0"/>
              <a:t> </a:t>
            </a:r>
            <a:r>
              <a:rPr lang="pl-PL" dirty="0" err="1"/>
              <a:t>Embeddings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8409-24F4-DE4C-A270-C7F05DB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90857"/>
            <a:ext cx="7886700" cy="1276407"/>
          </a:xfrm>
        </p:spPr>
        <p:txBody>
          <a:bodyPr>
            <a:normAutofit/>
          </a:bodyPr>
          <a:lstStyle/>
          <a:p>
            <a:r>
              <a:rPr lang="en-GB" sz="1200" dirty="0" err="1"/>
              <a:t>Dekoder</a:t>
            </a:r>
            <a:r>
              <a:rPr lang="en-GB" sz="1200" dirty="0"/>
              <a:t> </a:t>
            </a:r>
            <a:r>
              <a:rPr lang="en-GB" sz="1200" dirty="0" err="1"/>
              <a:t>potrzebny</a:t>
            </a:r>
            <a:r>
              <a:rPr lang="en-GB" sz="1200" dirty="0"/>
              <a:t> </a:t>
            </a:r>
            <a:r>
              <a:rPr lang="en-GB" sz="1200" dirty="0" err="1"/>
              <a:t>tylko</a:t>
            </a:r>
            <a:r>
              <a:rPr lang="en-GB" sz="1200" dirty="0"/>
              <a:t> do </a:t>
            </a:r>
            <a:r>
              <a:rPr lang="en-GB" sz="1200" dirty="0" err="1"/>
              <a:t>treningu</a:t>
            </a:r>
            <a:r>
              <a:rPr lang="en-GB" sz="1200" dirty="0"/>
              <a:t>. W </a:t>
            </a:r>
            <a:r>
              <a:rPr lang="en-GB" sz="1200" dirty="0" err="1"/>
              <a:t>użyciu</a:t>
            </a:r>
            <a:r>
              <a:rPr lang="en-GB" sz="1200" dirty="0"/>
              <a:t> </a:t>
            </a:r>
            <a:r>
              <a:rPr lang="en-GB" sz="1200" dirty="0" err="1"/>
              <a:t>pozostaje</a:t>
            </a:r>
            <a:r>
              <a:rPr lang="en-GB" sz="1200" dirty="0"/>
              <a:t> </a:t>
            </a:r>
            <a:r>
              <a:rPr lang="en-GB" sz="1200" dirty="0" err="1"/>
              <a:t>enkoder</a:t>
            </a:r>
            <a:r>
              <a:rPr lang="en-GB" sz="1200" dirty="0"/>
              <a:t>, </a:t>
            </a:r>
            <a:r>
              <a:rPr lang="en-GB" sz="1200" dirty="0" err="1"/>
              <a:t>który</a:t>
            </a:r>
            <a:r>
              <a:rPr lang="en-GB" sz="1200" dirty="0"/>
              <a:t> </a:t>
            </a:r>
            <a:r>
              <a:rPr lang="en-GB" sz="1200" dirty="0" err="1"/>
              <a:t>dla</a:t>
            </a:r>
            <a:r>
              <a:rPr lang="en-GB" sz="1200" dirty="0"/>
              <a:t> </a:t>
            </a:r>
            <a:r>
              <a:rPr lang="en-GB" sz="1200" dirty="0" err="1"/>
              <a:t>zdania</a:t>
            </a:r>
            <a:r>
              <a:rPr lang="en-GB" sz="1200" dirty="0"/>
              <a:t> </a:t>
            </a:r>
            <a:r>
              <a:rPr lang="en-GB" sz="1200" dirty="0" err="1"/>
              <a:t>generuje</a:t>
            </a:r>
            <a:r>
              <a:rPr lang="en-GB" sz="1200" dirty="0"/>
              <a:t> 1024-wymiarowe </a:t>
            </a:r>
            <a:r>
              <a:rPr lang="en-GB" sz="1200" dirty="0" err="1"/>
              <a:t>międzyjęzykowe</a:t>
            </a:r>
            <a:r>
              <a:rPr lang="en-GB" sz="1200" dirty="0"/>
              <a:t> </a:t>
            </a:r>
            <a:r>
              <a:rPr lang="en-GB" sz="1200" dirty="0" err="1"/>
              <a:t>wektory</a:t>
            </a:r>
            <a:endParaRPr lang="en-GB" sz="1200" dirty="0"/>
          </a:p>
          <a:p>
            <a:r>
              <a:rPr lang="en-GB" sz="1200" dirty="0"/>
              <a:t>Holger </a:t>
            </a:r>
            <a:r>
              <a:rPr lang="en-GB" sz="1200" dirty="0" err="1"/>
              <a:t>Schwenk</a:t>
            </a:r>
            <a:r>
              <a:rPr lang="en-GB" sz="1200" dirty="0"/>
              <a:t> and Matthijs </a:t>
            </a:r>
            <a:r>
              <a:rPr lang="en-GB" sz="1200" dirty="0" err="1"/>
              <a:t>Douze</a:t>
            </a:r>
            <a:r>
              <a:rPr lang="en-GB" sz="1200" dirty="0"/>
              <a:t>, </a:t>
            </a:r>
            <a:r>
              <a:rPr lang="en-GB" sz="1200" i="1" dirty="0">
                <a:hlinkClick r:id="rId2"/>
              </a:rPr>
              <a:t>Learning Joint Multilingual Sentence Representations with Neural Machine Translation</a:t>
            </a:r>
            <a:r>
              <a:rPr lang="en-GB" sz="1200" dirty="0"/>
              <a:t>, ACL workshop on Representation Learning for NLP, 2017</a:t>
            </a:r>
          </a:p>
          <a:p>
            <a:r>
              <a:rPr lang="pl-PL" sz="1200" dirty="0">
                <a:hlinkClick r:id="rId3"/>
              </a:rPr>
              <a:t>https://www.aclweb.org/anthology/P18-2037.pdf</a:t>
            </a:r>
            <a:endParaRPr lang="pl-PL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8707-0183-ED4F-9267-3059B67E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67D4-3EE2-A146-860B-EC22E588FC92}" type="datetime1">
              <a:rPr lang="pl-PL" smtClean="0"/>
              <a:t>02.01.2021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80606-EDF4-F940-9A1D-6D8808CB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A5E4-57FF-DC4F-86A4-FCFA3DA1DFCE}" type="slidenum">
              <a:rPr lang="pl-PL" smtClean="0"/>
              <a:t>9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308E0-7545-504E-96AE-5F28D91D1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77" y="1205157"/>
            <a:ext cx="7634689" cy="22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ges-prezentacja">
  <a:themeElements>
    <a:clrScheme name="Sagesa69ae9">
      <a:dk1>
        <a:srgbClr val="30323E"/>
      </a:dk1>
      <a:lt1>
        <a:srgbClr val="FFFFFF"/>
      </a:lt1>
      <a:dk2>
        <a:srgbClr val="3A265F"/>
      </a:dk2>
      <a:lt2>
        <a:srgbClr val="F5F3F3"/>
      </a:lt2>
      <a:accent1>
        <a:srgbClr val="41C0F0"/>
      </a:accent1>
      <a:accent2>
        <a:srgbClr val="FDABF6"/>
      </a:accent2>
      <a:accent3>
        <a:srgbClr val="A5A5A5"/>
      </a:accent3>
      <a:accent4>
        <a:srgbClr val="21CE8A"/>
      </a:accent4>
      <a:accent5>
        <a:srgbClr val="3839CB"/>
      </a:accent5>
      <a:accent6>
        <a:srgbClr val="22CE8B"/>
      </a:accent6>
      <a:hlink>
        <a:srgbClr val="41C0F0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19744</TotalTime>
  <Words>795</Words>
  <Application>Microsoft Office PowerPoint</Application>
  <PresentationFormat>Pokaz na ekranie (16:9)</PresentationFormat>
  <Paragraphs>163</Paragraphs>
  <Slides>33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Calibri</vt:lpstr>
      <vt:lpstr>Century Gothic</vt:lpstr>
      <vt:lpstr>Sages-prezentacja</vt:lpstr>
      <vt:lpstr>Wyszukiwanie semantyczne w tekście</vt:lpstr>
      <vt:lpstr>Zakres lekcji 8.3</vt:lpstr>
      <vt:lpstr>Wyszukiwanie ‚semantyczne’</vt:lpstr>
      <vt:lpstr>Czym nie jest dziś ‚wyszukiwanie semantyczne’</vt:lpstr>
      <vt:lpstr>Wektory słów w postaci tekstowej (6.2) </vt:lpstr>
      <vt:lpstr>Wektorowa reprezentacja zdań</vt:lpstr>
      <vt:lpstr>Przykład międzyjęzykowych reprezentacji wektorowych</vt:lpstr>
      <vt:lpstr>Language-Agnostic Sentence Embeddings</vt:lpstr>
      <vt:lpstr>Language-Agnostic Sentence Embeddings</vt:lpstr>
      <vt:lpstr>Instalacja</vt:lpstr>
      <vt:lpstr>Przykład międzyjęzykowych reprezentacji wektorowych</vt:lpstr>
      <vt:lpstr>Wyszukiwanie wg podobieństwa wektorów zdań</vt:lpstr>
      <vt:lpstr>Model LASER został wytrenowany na korpusie Europarl</vt:lpstr>
      <vt:lpstr>Ewaluacja na korpusie równoległym</vt:lpstr>
      <vt:lpstr>Pobieranie danych</vt:lpstr>
      <vt:lpstr>Wybieramy tylko tytuły</vt:lpstr>
      <vt:lpstr>Podobieństwo ekwiwalentów tłumaczeniowych</vt:lpstr>
      <vt:lpstr>Liczymy wiele wektorów</vt:lpstr>
      <vt:lpstr>Podobieństwo ad hoc</vt:lpstr>
      <vt:lpstr>Ewaluacja na ekwiwalentach tłumaczeniowych</vt:lpstr>
      <vt:lpstr>Accuracy dla zbioru tytułów wiadomości</vt:lpstr>
      <vt:lpstr>Jak wyskalować to podejście?</vt:lpstr>
      <vt:lpstr>FAISS – indeksowanie dużych kolekcji wektorowych</vt:lpstr>
      <vt:lpstr>Instalacja wersji GPU</vt:lpstr>
      <vt:lpstr>Budowanie indeksu</vt:lpstr>
      <vt:lpstr>Przeszukiwanie indeksu FAISS</vt:lpstr>
      <vt:lpstr>Wyszukiwanie EN-PL</vt:lpstr>
      <vt:lpstr>Wyszukiwanie PL-EN</vt:lpstr>
      <vt:lpstr>Jak ustalić punkt odcięcia?</vt:lpstr>
      <vt:lpstr>Inne wektory międzyjęzykowe: Language-Agnostic BERT</vt:lpstr>
      <vt:lpstr>Podsumowanie</vt:lpstr>
      <vt:lpstr>Zadanie 8.3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Kuźma</dc:creator>
  <cp:lastModifiedBy>Piotr Pęzik</cp:lastModifiedBy>
  <cp:revision>179</cp:revision>
  <dcterms:created xsi:type="dcterms:W3CDTF">2019-10-18T09:12:46Z</dcterms:created>
  <dcterms:modified xsi:type="dcterms:W3CDTF">2021-01-02T22:09:13Z</dcterms:modified>
</cp:coreProperties>
</file>