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4" r:id="rId7"/>
    <p:sldId id="266" r:id="rId8"/>
    <p:sldId id="267" r:id="rId9"/>
    <p:sldId id="268" r:id="rId10"/>
    <p:sldId id="265" r:id="rId11"/>
    <p:sldId id="269" r:id="rId12"/>
    <p:sldId id="270" r:id="rId13"/>
    <p:sldId id="271" r:id="rId14"/>
    <p:sldId id="273" r:id="rId15"/>
    <p:sldId id="272" r:id="rId16"/>
    <p:sldId id="279" r:id="rId17"/>
    <p:sldId id="280" r:id="rId18"/>
    <p:sldId id="274" r:id="rId19"/>
    <p:sldId id="278"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0" autoAdjust="0"/>
    <p:restoredTop sz="94660"/>
  </p:normalViewPr>
  <p:slideViewPr>
    <p:cSldViewPr snapToGrid="0">
      <p:cViewPr varScale="1">
        <p:scale>
          <a:sx n="75" d="100"/>
          <a:sy n="75"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Portfolio\Excel%20Project\Ecommerce_Sales\Processed_db_ecommercesa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Portfolio\Excel%20Project\Ecommerce_Sales\Processed_db_ecommercesa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ortfolio\Excel%20Project\Ecommerce_Sales\Processed_db_ecommercesa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Portfolio\Excel%20Project\Ecommerce_Sales\Processed_db_ecommercesa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Portfolio\Excel%20Project\Ecommerce_Sales\Processed_db_ecommercesal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Portfolio\Excel%20Project\Ecommerce_Sales\Processed_db_ecommercesale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[Processed_db_ecommercesales.xlsx]top 5 subcat sales!PivotTable2</c:name>
    <c:fmtId val="1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FF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FF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FF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'top 5 subcat sales'!$B$3</c:f>
              <c:strCache>
                <c:ptCount val="1"/>
                <c:pt idx="0">
                  <c:v>Total</c:v>
                </c:pt>
              </c:strCache>
            </c:strRef>
          </c:tx>
          <c:spPr>
            <a:solidFill>
              <a:srgbClr val="FFFF00"/>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5 subcat sales'!$A$4:$A$9</c:f>
              <c:strCache>
                <c:ptCount val="5"/>
                <c:pt idx="0">
                  <c:v>Binders</c:v>
                </c:pt>
                <c:pt idx="1">
                  <c:v>Tables</c:v>
                </c:pt>
                <c:pt idx="2">
                  <c:v>Storage</c:v>
                </c:pt>
                <c:pt idx="3">
                  <c:v>Chairs</c:v>
                </c:pt>
                <c:pt idx="4">
                  <c:v>Phones</c:v>
                </c:pt>
              </c:strCache>
            </c:strRef>
          </c:cat>
          <c:val>
            <c:numRef>
              <c:f>'top 5 subcat sales'!$B$4:$B$9</c:f>
              <c:numCache>
                <c:formatCode>#0,000"K"</c:formatCode>
                <c:ptCount val="5"/>
                <c:pt idx="0">
                  <c:v>203412.73300000009</c:v>
                </c:pt>
                <c:pt idx="1">
                  <c:v>206965.53200000009</c:v>
                </c:pt>
                <c:pt idx="2">
                  <c:v>223843.60800000012</c:v>
                </c:pt>
                <c:pt idx="3">
                  <c:v>328449.10300000076</c:v>
                </c:pt>
                <c:pt idx="4">
                  <c:v>330007.05400000012</c:v>
                </c:pt>
              </c:numCache>
            </c:numRef>
          </c:val>
          <c:extLst>
            <c:ext xmlns:c16="http://schemas.microsoft.com/office/drawing/2014/chart" uri="{C3380CC4-5D6E-409C-BE32-E72D297353CC}">
              <c16:uniqueId val="{00000000-F32D-44CB-9E7E-E3D8253E1D6F}"/>
            </c:ext>
          </c:extLst>
        </c:ser>
        <c:dLbls>
          <c:dLblPos val="outEnd"/>
          <c:showLegendKey val="0"/>
          <c:showVal val="1"/>
          <c:showCatName val="0"/>
          <c:showSerName val="0"/>
          <c:showPercent val="0"/>
          <c:showBubbleSize val="0"/>
        </c:dLbls>
        <c:gapWidth val="19"/>
        <c:axId val="2117669087"/>
        <c:axId val="2014631887"/>
      </c:barChart>
      <c:catAx>
        <c:axId val="211766908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Poppins" panose="00000500000000000000" pitchFamily="2" charset="0"/>
                <a:ea typeface="+mn-ea"/>
                <a:cs typeface="Poppins" panose="00000500000000000000" pitchFamily="2" charset="0"/>
              </a:defRPr>
            </a:pPr>
            <a:endParaRPr lang="en-US"/>
          </a:p>
        </c:txPr>
        <c:crossAx val="2014631887"/>
        <c:crosses val="autoZero"/>
        <c:auto val="1"/>
        <c:lblAlgn val="ctr"/>
        <c:lblOffset val="100"/>
        <c:noMultiLvlLbl val="0"/>
      </c:catAx>
      <c:valAx>
        <c:axId val="2014631887"/>
        <c:scaling>
          <c:orientation val="minMax"/>
        </c:scaling>
        <c:delete val="1"/>
        <c:axPos val="b"/>
        <c:numFmt formatCode="#0,000&quot;K&quot;" sourceLinked="1"/>
        <c:majorTickMark val="out"/>
        <c:minorTickMark val="none"/>
        <c:tickLblPos val="nextTo"/>
        <c:crossAx val="2117669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[Processed_db_ecommercesales.xlsx]Sheet2!PivotTable1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Furniture</c:v>
                </c:pt>
              </c:strCache>
            </c:strRef>
          </c:tx>
          <c:spPr>
            <a:solidFill>
              <a:schemeClr val="accent1"/>
            </a:solidFill>
            <a:ln>
              <a:noFill/>
            </a:ln>
            <a:effectLst/>
          </c:spPr>
          <c:invertIfNegative val="0"/>
          <c:cat>
            <c:strRef>
              <c:f>Sheet2!$A$5:$A$15</c:f>
              <c:strCache>
                <c:ptCount val="10"/>
                <c:pt idx="0">
                  <c:v>SV-20365</c:v>
                </c:pt>
                <c:pt idx="1">
                  <c:v>JE-15715</c:v>
                </c:pt>
                <c:pt idx="2">
                  <c:v>PF-19120</c:v>
                </c:pt>
                <c:pt idx="3">
                  <c:v>CJ-12010</c:v>
                </c:pt>
                <c:pt idx="4">
                  <c:v>GT-14710</c:v>
                </c:pt>
                <c:pt idx="5">
                  <c:v>LA-16780</c:v>
                </c:pt>
                <c:pt idx="6">
                  <c:v>TP-21415</c:v>
                </c:pt>
                <c:pt idx="7">
                  <c:v>NP-18700</c:v>
                </c:pt>
                <c:pt idx="8">
                  <c:v>BB-11545</c:v>
                </c:pt>
                <c:pt idx="9">
                  <c:v>BD-11320</c:v>
                </c:pt>
              </c:strCache>
            </c:strRef>
          </c:cat>
          <c:val>
            <c:numRef>
              <c:f>Sheet2!$B$5:$B$15</c:f>
              <c:numCache>
                <c:formatCode>#,##0.000,"K"</c:formatCode>
                <c:ptCount val="10"/>
                <c:pt idx="0">
                  <c:v>8332.09</c:v>
                </c:pt>
                <c:pt idx="1">
                  <c:v>6920.1360000000004</c:v>
                </c:pt>
                <c:pt idx="2">
                  <c:v>6837.348</c:v>
                </c:pt>
                <c:pt idx="3">
                  <c:v>6267.1940000000004</c:v>
                </c:pt>
                <c:pt idx="4">
                  <c:v>6219.26</c:v>
                </c:pt>
                <c:pt idx="5">
                  <c:v>5387.3899999999994</c:v>
                </c:pt>
                <c:pt idx="6">
                  <c:v>4899.1208000000006</c:v>
                </c:pt>
                <c:pt idx="7">
                  <c:v>4839.6585000000005</c:v>
                </c:pt>
                <c:pt idx="8">
                  <c:v>4768.4980000000005</c:v>
                </c:pt>
                <c:pt idx="9">
                  <c:v>4513.1130000000003</c:v>
                </c:pt>
              </c:numCache>
            </c:numRef>
          </c:val>
          <c:extLst>
            <c:ext xmlns:c16="http://schemas.microsoft.com/office/drawing/2014/chart" uri="{C3380CC4-5D6E-409C-BE32-E72D297353CC}">
              <c16:uniqueId val="{00000000-6991-4A42-A558-F0DAB75B3482}"/>
            </c:ext>
          </c:extLst>
        </c:ser>
        <c:dLbls>
          <c:showLegendKey val="0"/>
          <c:showVal val="0"/>
          <c:showCatName val="0"/>
          <c:showSerName val="0"/>
          <c:showPercent val="0"/>
          <c:showBubbleSize val="0"/>
        </c:dLbls>
        <c:gapWidth val="219"/>
        <c:overlap val="-27"/>
        <c:axId val="1327103583"/>
        <c:axId val="2064766159"/>
      </c:barChart>
      <c:catAx>
        <c:axId val="1327103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4766159"/>
        <c:crosses val="autoZero"/>
        <c:auto val="1"/>
        <c:lblAlgn val="ctr"/>
        <c:lblOffset val="100"/>
        <c:noMultiLvlLbl val="0"/>
      </c:catAx>
      <c:valAx>
        <c:axId val="2064766159"/>
        <c:scaling>
          <c:orientation val="minMax"/>
        </c:scaling>
        <c:delete val="0"/>
        <c:axPos val="l"/>
        <c:majorGridlines>
          <c:spPr>
            <a:ln w="9525" cap="flat" cmpd="sng" algn="ctr">
              <a:solidFill>
                <a:schemeClr val="tx1">
                  <a:lumMod val="15000"/>
                  <a:lumOff val="85000"/>
                </a:schemeClr>
              </a:solidFill>
              <a:round/>
            </a:ln>
            <a:effectLst/>
          </c:spPr>
        </c:majorGridlines>
        <c:numFmt formatCode="#,##0.000,&quot;K&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71035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[Processed_db_ecommercesales.xlsx]Sheet2!PivotTable1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dLbls>
          <c:showLegendKey val="0"/>
          <c:showVal val="0"/>
          <c:showCatName val="0"/>
          <c:showSerName val="0"/>
          <c:showPercent val="0"/>
          <c:showBubbleSize val="0"/>
        </c:dLbls>
        <c:gapWidth val="219"/>
        <c:overlap val="-27"/>
        <c:axId val="1327103583"/>
        <c:axId val="2064766159"/>
      </c:barChart>
      <c:catAx>
        <c:axId val="1327103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4766159"/>
        <c:crosses val="autoZero"/>
        <c:auto val="1"/>
        <c:lblAlgn val="ctr"/>
        <c:lblOffset val="100"/>
        <c:noMultiLvlLbl val="0"/>
      </c:catAx>
      <c:valAx>
        <c:axId val="2064766159"/>
        <c:scaling>
          <c:orientation val="minMax"/>
        </c:scaling>
        <c:delete val="0"/>
        <c:axPos val="l"/>
        <c:majorGridlines>
          <c:spPr>
            <a:ln w="9525" cap="flat" cmpd="sng" algn="ctr">
              <a:solidFill>
                <a:schemeClr val="tx1">
                  <a:lumMod val="15000"/>
                  <a:lumOff val="85000"/>
                </a:schemeClr>
              </a:solidFill>
              <a:round/>
            </a:ln>
            <a:effectLst/>
          </c:spPr>
        </c:majorGridlines>
        <c:numFmt formatCode="#,##0.000,&quot;K&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71035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[Processed_db_ecommercesales.xlsx]Sheet2!PivotTable2</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Sheet2!$B$20</c:f>
              <c:strCache>
                <c:ptCount val="1"/>
                <c:pt idx="0">
                  <c:v>Average of Discount</c:v>
                </c:pt>
              </c:strCache>
            </c:strRef>
          </c:tx>
          <c:spPr>
            <a:solidFill>
              <a:schemeClr val="accent1"/>
            </a:solidFill>
            <a:ln>
              <a:noFill/>
            </a:ln>
            <a:effectLst/>
          </c:spPr>
          <c:invertIfNegative val="0"/>
          <c:cat>
            <c:strRef>
              <c:f>Sheet2!$A$21:$A$24</c:f>
              <c:strCache>
                <c:ptCount val="3"/>
                <c:pt idx="0">
                  <c:v>Technology</c:v>
                </c:pt>
                <c:pt idx="1">
                  <c:v>Office Supplies</c:v>
                </c:pt>
                <c:pt idx="2">
                  <c:v>Furniture</c:v>
                </c:pt>
              </c:strCache>
            </c:strRef>
          </c:cat>
          <c:val>
            <c:numRef>
              <c:f>Sheet2!$B$21:$B$24</c:f>
              <c:numCache>
                <c:formatCode>General</c:formatCode>
                <c:ptCount val="3"/>
                <c:pt idx="0">
                  <c:v>0.13232268543584011</c:v>
                </c:pt>
                <c:pt idx="1">
                  <c:v>0.15728509790906708</c:v>
                </c:pt>
                <c:pt idx="2">
                  <c:v>0.17392267798208297</c:v>
                </c:pt>
              </c:numCache>
            </c:numRef>
          </c:val>
          <c:extLst>
            <c:ext xmlns:c16="http://schemas.microsoft.com/office/drawing/2014/chart" uri="{C3380CC4-5D6E-409C-BE32-E72D297353CC}">
              <c16:uniqueId val="{00000000-1316-4CF9-B405-7687E2DD1856}"/>
            </c:ext>
          </c:extLst>
        </c:ser>
        <c:dLbls>
          <c:showLegendKey val="0"/>
          <c:showVal val="0"/>
          <c:showCatName val="0"/>
          <c:showSerName val="0"/>
          <c:showPercent val="0"/>
          <c:showBubbleSize val="0"/>
        </c:dLbls>
        <c:gapWidth val="219"/>
        <c:overlap val="100"/>
        <c:axId val="1499437695"/>
        <c:axId val="2064751775"/>
      </c:barChart>
      <c:lineChart>
        <c:grouping val="standard"/>
        <c:varyColors val="0"/>
        <c:ser>
          <c:idx val="1"/>
          <c:order val="1"/>
          <c:tx>
            <c:strRef>
              <c:f>Sheet2!$C$20</c:f>
              <c:strCache>
                <c:ptCount val="1"/>
                <c:pt idx="0">
                  <c:v>Sum of Sales</c:v>
                </c:pt>
              </c:strCache>
            </c:strRef>
          </c:tx>
          <c:spPr>
            <a:ln w="28575" cap="rnd">
              <a:solidFill>
                <a:schemeClr val="accent2"/>
              </a:solidFill>
              <a:round/>
            </a:ln>
            <a:effectLst/>
          </c:spPr>
          <c:marker>
            <c:symbol val="none"/>
          </c:marker>
          <c:cat>
            <c:strRef>
              <c:f>Sheet2!$A$21:$A$24</c:f>
              <c:strCache>
                <c:ptCount val="3"/>
                <c:pt idx="0">
                  <c:v>Technology</c:v>
                </c:pt>
                <c:pt idx="1">
                  <c:v>Office Supplies</c:v>
                </c:pt>
                <c:pt idx="2">
                  <c:v>Furniture</c:v>
                </c:pt>
              </c:strCache>
            </c:strRef>
          </c:cat>
          <c:val>
            <c:numRef>
              <c:f>Sheet2!$C$21:$C$24</c:f>
              <c:numCache>
                <c:formatCode>#,##0.000,"K"</c:formatCode>
                <c:ptCount val="3"/>
                <c:pt idx="0">
                  <c:v>836154.03299999656</c:v>
                </c:pt>
                <c:pt idx="1">
                  <c:v>719047.03200000292</c:v>
                </c:pt>
                <c:pt idx="2">
                  <c:v>741999.79529999977</c:v>
                </c:pt>
              </c:numCache>
            </c:numRef>
          </c:val>
          <c:smooth val="0"/>
          <c:extLst>
            <c:ext xmlns:c16="http://schemas.microsoft.com/office/drawing/2014/chart" uri="{C3380CC4-5D6E-409C-BE32-E72D297353CC}">
              <c16:uniqueId val="{00000001-1316-4CF9-B405-7687E2DD1856}"/>
            </c:ext>
          </c:extLst>
        </c:ser>
        <c:dLbls>
          <c:showLegendKey val="0"/>
          <c:showVal val="0"/>
          <c:showCatName val="0"/>
          <c:showSerName val="0"/>
          <c:showPercent val="0"/>
          <c:showBubbleSize val="0"/>
        </c:dLbls>
        <c:marker val="1"/>
        <c:smooth val="0"/>
        <c:axId val="2066089071"/>
        <c:axId val="2064755743"/>
      </c:lineChart>
      <c:catAx>
        <c:axId val="2066089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4755743"/>
        <c:crosses val="autoZero"/>
        <c:auto val="1"/>
        <c:lblAlgn val="ctr"/>
        <c:lblOffset val="100"/>
        <c:noMultiLvlLbl val="0"/>
      </c:catAx>
      <c:valAx>
        <c:axId val="2064755743"/>
        <c:scaling>
          <c:orientation val="minMax"/>
        </c:scaling>
        <c:delete val="0"/>
        <c:axPos val="l"/>
        <c:majorGridlines>
          <c:spPr>
            <a:ln w="9525" cap="flat" cmpd="sng" algn="ctr">
              <a:solidFill>
                <a:schemeClr val="tx1">
                  <a:lumMod val="15000"/>
                  <a:lumOff val="85000"/>
                </a:schemeClr>
              </a:solidFill>
              <a:round/>
            </a:ln>
            <a:effectLst/>
          </c:spPr>
        </c:majorGridlines>
        <c:numFmt formatCode="#,##0.000,&quot;K&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6089071"/>
        <c:crosses val="autoZero"/>
        <c:crossBetween val="between"/>
      </c:valAx>
      <c:valAx>
        <c:axId val="206475177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9437695"/>
        <c:crosses val="max"/>
        <c:crossBetween val="between"/>
      </c:valAx>
      <c:catAx>
        <c:axId val="1499437695"/>
        <c:scaling>
          <c:orientation val="minMax"/>
        </c:scaling>
        <c:delete val="1"/>
        <c:axPos val="b"/>
        <c:numFmt formatCode="General" sourceLinked="1"/>
        <c:majorTickMark val="out"/>
        <c:minorTickMark val="none"/>
        <c:tickLblPos val="nextTo"/>
        <c:crossAx val="2064751775"/>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[Processed_db_ecommercesales.xlsx]top 5 subcat sales!PivotTable2</c:name>
    <c:fmtId val="1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FF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FF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FF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'top 5 subcat sales'!$B$3</c:f>
              <c:strCache>
                <c:ptCount val="1"/>
                <c:pt idx="0">
                  <c:v>Total</c:v>
                </c:pt>
              </c:strCache>
            </c:strRef>
          </c:tx>
          <c:spPr>
            <a:solidFill>
              <a:srgbClr val="FFFF00"/>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5 subcat sales'!$A$4:$A$9</c:f>
              <c:strCache>
                <c:ptCount val="5"/>
                <c:pt idx="0">
                  <c:v>Binders</c:v>
                </c:pt>
                <c:pt idx="1">
                  <c:v>Tables</c:v>
                </c:pt>
                <c:pt idx="2">
                  <c:v>Storage</c:v>
                </c:pt>
                <c:pt idx="3">
                  <c:v>Chairs</c:v>
                </c:pt>
                <c:pt idx="4">
                  <c:v>Phones</c:v>
                </c:pt>
              </c:strCache>
            </c:strRef>
          </c:cat>
          <c:val>
            <c:numRef>
              <c:f>'top 5 subcat sales'!$B$4:$B$9</c:f>
              <c:numCache>
                <c:formatCode>#0,000"K"</c:formatCode>
                <c:ptCount val="5"/>
                <c:pt idx="0">
                  <c:v>203412.73300000009</c:v>
                </c:pt>
                <c:pt idx="1">
                  <c:v>206965.53200000009</c:v>
                </c:pt>
                <c:pt idx="2">
                  <c:v>223843.60800000012</c:v>
                </c:pt>
                <c:pt idx="3">
                  <c:v>328449.10300000076</c:v>
                </c:pt>
                <c:pt idx="4">
                  <c:v>330007.05400000012</c:v>
                </c:pt>
              </c:numCache>
            </c:numRef>
          </c:val>
          <c:extLst>
            <c:ext xmlns:c16="http://schemas.microsoft.com/office/drawing/2014/chart" uri="{C3380CC4-5D6E-409C-BE32-E72D297353CC}">
              <c16:uniqueId val="{00000000-F32D-44CB-9E7E-E3D8253E1D6F}"/>
            </c:ext>
          </c:extLst>
        </c:ser>
        <c:dLbls>
          <c:dLblPos val="outEnd"/>
          <c:showLegendKey val="0"/>
          <c:showVal val="1"/>
          <c:showCatName val="0"/>
          <c:showSerName val="0"/>
          <c:showPercent val="0"/>
          <c:showBubbleSize val="0"/>
        </c:dLbls>
        <c:gapWidth val="19"/>
        <c:axId val="2117669087"/>
        <c:axId val="2014631887"/>
      </c:barChart>
      <c:catAx>
        <c:axId val="211766908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Poppins" panose="00000500000000000000" pitchFamily="2" charset="0"/>
                <a:ea typeface="+mn-ea"/>
                <a:cs typeface="Poppins" panose="00000500000000000000" pitchFamily="2" charset="0"/>
              </a:defRPr>
            </a:pPr>
            <a:endParaRPr lang="en-US"/>
          </a:p>
        </c:txPr>
        <c:crossAx val="2014631887"/>
        <c:crosses val="autoZero"/>
        <c:auto val="1"/>
        <c:lblAlgn val="ctr"/>
        <c:lblOffset val="100"/>
        <c:noMultiLvlLbl val="0"/>
      </c:catAx>
      <c:valAx>
        <c:axId val="2014631887"/>
        <c:scaling>
          <c:orientation val="minMax"/>
        </c:scaling>
        <c:delete val="1"/>
        <c:axPos val="b"/>
        <c:numFmt formatCode="#0,000&quot;K&quot;" sourceLinked="1"/>
        <c:majorTickMark val="out"/>
        <c:minorTickMark val="none"/>
        <c:tickLblPos val="nextTo"/>
        <c:crossAx val="2117669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[Processed_db_ecommercesales.xlsx]Sheet2!PivotTable1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Furniture</c:v>
                </c:pt>
              </c:strCache>
            </c:strRef>
          </c:tx>
          <c:spPr>
            <a:solidFill>
              <a:schemeClr val="accent1"/>
            </a:solidFill>
            <a:ln>
              <a:noFill/>
            </a:ln>
            <a:effectLst/>
          </c:spPr>
          <c:invertIfNegative val="0"/>
          <c:cat>
            <c:strRef>
              <c:f>Sheet2!$A$5:$A$15</c:f>
              <c:strCache>
                <c:ptCount val="10"/>
                <c:pt idx="0">
                  <c:v>SV-20365</c:v>
                </c:pt>
                <c:pt idx="1">
                  <c:v>JE-15715</c:v>
                </c:pt>
                <c:pt idx="2">
                  <c:v>PF-19120</c:v>
                </c:pt>
                <c:pt idx="3">
                  <c:v>CJ-12010</c:v>
                </c:pt>
                <c:pt idx="4">
                  <c:v>GT-14710</c:v>
                </c:pt>
                <c:pt idx="5">
                  <c:v>LA-16780</c:v>
                </c:pt>
                <c:pt idx="6">
                  <c:v>TP-21415</c:v>
                </c:pt>
                <c:pt idx="7">
                  <c:v>NP-18700</c:v>
                </c:pt>
                <c:pt idx="8">
                  <c:v>BB-11545</c:v>
                </c:pt>
                <c:pt idx="9">
                  <c:v>BD-11320</c:v>
                </c:pt>
              </c:strCache>
            </c:strRef>
          </c:cat>
          <c:val>
            <c:numRef>
              <c:f>Sheet2!$B$5:$B$15</c:f>
              <c:numCache>
                <c:formatCode>#,##0.000,"K"</c:formatCode>
                <c:ptCount val="10"/>
                <c:pt idx="0">
                  <c:v>8332.09</c:v>
                </c:pt>
                <c:pt idx="1">
                  <c:v>6920.1360000000004</c:v>
                </c:pt>
                <c:pt idx="2">
                  <c:v>6837.348</c:v>
                </c:pt>
                <c:pt idx="3">
                  <c:v>6267.1940000000004</c:v>
                </c:pt>
                <c:pt idx="4">
                  <c:v>6219.26</c:v>
                </c:pt>
                <c:pt idx="5">
                  <c:v>5387.3899999999994</c:v>
                </c:pt>
                <c:pt idx="6">
                  <c:v>4899.1208000000006</c:v>
                </c:pt>
                <c:pt idx="7">
                  <c:v>4839.6585000000005</c:v>
                </c:pt>
                <c:pt idx="8">
                  <c:v>4768.4980000000005</c:v>
                </c:pt>
                <c:pt idx="9">
                  <c:v>4513.1130000000003</c:v>
                </c:pt>
              </c:numCache>
            </c:numRef>
          </c:val>
          <c:extLst>
            <c:ext xmlns:c16="http://schemas.microsoft.com/office/drawing/2014/chart" uri="{C3380CC4-5D6E-409C-BE32-E72D297353CC}">
              <c16:uniqueId val="{00000000-6991-4A42-A558-F0DAB75B3482}"/>
            </c:ext>
          </c:extLst>
        </c:ser>
        <c:dLbls>
          <c:showLegendKey val="0"/>
          <c:showVal val="0"/>
          <c:showCatName val="0"/>
          <c:showSerName val="0"/>
          <c:showPercent val="0"/>
          <c:showBubbleSize val="0"/>
        </c:dLbls>
        <c:gapWidth val="219"/>
        <c:overlap val="-27"/>
        <c:axId val="1327103583"/>
        <c:axId val="2064766159"/>
      </c:barChart>
      <c:catAx>
        <c:axId val="1327103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4766159"/>
        <c:crosses val="autoZero"/>
        <c:auto val="1"/>
        <c:lblAlgn val="ctr"/>
        <c:lblOffset val="100"/>
        <c:noMultiLvlLbl val="0"/>
      </c:catAx>
      <c:valAx>
        <c:axId val="2064766159"/>
        <c:scaling>
          <c:orientation val="minMax"/>
        </c:scaling>
        <c:delete val="0"/>
        <c:axPos val="l"/>
        <c:majorGridlines>
          <c:spPr>
            <a:ln w="9525" cap="flat" cmpd="sng" algn="ctr">
              <a:solidFill>
                <a:schemeClr val="tx1">
                  <a:lumMod val="15000"/>
                  <a:lumOff val="85000"/>
                </a:schemeClr>
              </a:solidFill>
              <a:round/>
            </a:ln>
            <a:effectLst/>
          </c:spPr>
        </c:majorGridlines>
        <c:numFmt formatCode="#,##0.000,&quot;K&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71035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F191-D1A4-0DC4-2D2A-C7781A7B1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4AB982-3E86-8A4D-5952-AEED96621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7A7CAA-F7F8-FE74-16A5-FC4203B94165}"/>
              </a:ext>
            </a:extLst>
          </p:cNvPr>
          <p:cNvSpPr>
            <a:spLocks noGrp="1"/>
          </p:cNvSpPr>
          <p:nvPr>
            <p:ph type="dt" sz="half" idx="10"/>
          </p:nvPr>
        </p:nvSpPr>
        <p:spPr/>
        <p:txBody>
          <a:bodyPr/>
          <a:lstStyle/>
          <a:p>
            <a:fld id="{EE934631-644B-41AA-B47B-B372911283AE}" type="datetimeFigureOut">
              <a:rPr lang="en-US" smtClean="0"/>
              <a:t>11/17/2023</a:t>
            </a:fld>
            <a:endParaRPr lang="en-US"/>
          </a:p>
        </p:txBody>
      </p:sp>
      <p:sp>
        <p:nvSpPr>
          <p:cNvPr id="5" name="Footer Placeholder 4">
            <a:extLst>
              <a:ext uri="{FF2B5EF4-FFF2-40B4-BE49-F238E27FC236}">
                <a16:creationId xmlns:a16="http://schemas.microsoft.com/office/drawing/2014/main" id="{1221F94B-DDF6-BCAC-3A84-C269C647C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2DE01-9F88-4104-FE4A-78BFA0409B97}"/>
              </a:ext>
            </a:extLst>
          </p:cNvPr>
          <p:cNvSpPr>
            <a:spLocks noGrp="1"/>
          </p:cNvSpPr>
          <p:nvPr>
            <p:ph type="sldNum" sz="quarter" idx="12"/>
          </p:nvPr>
        </p:nvSpPr>
        <p:spPr/>
        <p:txBody>
          <a:bodyPr/>
          <a:lstStyle/>
          <a:p>
            <a:fld id="{B3B6BB68-0628-4BF4-BB12-271D47BE5AF6}" type="slidenum">
              <a:rPr lang="en-US" smtClean="0"/>
              <a:t>‹#›</a:t>
            </a:fld>
            <a:endParaRPr lang="en-US"/>
          </a:p>
        </p:txBody>
      </p:sp>
    </p:spTree>
    <p:extLst>
      <p:ext uri="{BB962C8B-B14F-4D97-AF65-F5344CB8AC3E}">
        <p14:creationId xmlns:p14="http://schemas.microsoft.com/office/powerpoint/2010/main" val="131628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8AFC-54DF-2EA1-08F7-BE0B0F623C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C9EEE1-B2B4-58FE-C907-9F6E9CB0B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B21BB-51D1-DA6A-F847-9BAE835DD574}"/>
              </a:ext>
            </a:extLst>
          </p:cNvPr>
          <p:cNvSpPr>
            <a:spLocks noGrp="1"/>
          </p:cNvSpPr>
          <p:nvPr>
            <p:ph type="dt" sz="half" idx="10"/>
          </p:nvPr>
        </p:nvSpPr>
        <p:spPr/>
        <p:txBody>
          <a:bodyPr/>
          <a:lstStyle/>
          <a:p>
            <a:fld id="{EE934631-644B-41AA-B47B-B372911283AE}" type="datetimeFigureOut">
              <a:rPr lang="en-US" smtClean="0"/>
              <a:t>11/17/2023</a:t>
            </a:fld>
            <a:endParaRPr lang="en-US"/>
          </a:p>
        </p:txBody>
      </p:sp>
      <p:sp>
        <p:nvSpPr>
          <p:cNvPr id="5" name="Footer Placeholder 4">
            <a:extLst>
              <a:ext uri="{FF2B5EF4-FFF2-40B4-BE49-F238E27FC236}">
                <a16:creationId xmlns:a16="http://schemas.microsoft.com/office/drawing/2014/main" id="{0E543489-8D7D-E2EB-CADF-31B5C3B96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67887-0BF7-24BC-A1E7-15483C7DF20A}"/>
              </a:ext>
            </a:extLst>
          </p:cNvPr>
          <p:cNvSpPr>
            <a:spLocks noGrp="1"/>
          </p:cNvSpPr>
          <p:nvPr>
            <p:ph type="sldNum" sz="quarter" idx="12"/>
          </p:nvPr>
        </p:nvSpPr>
        <p:spPr/>
        <p:txBody>
          <a:bodyPr/>
          <a:lstStyle/>
          <a:p>
            <a:fld id="{B3B6BB68-0628-4BF4-BB12-271D47BE5AF6}" type="slidenum">
              <a:rPr lang="en-US" smtClean="0"/>
              <a:t>‹#›</a:t>
            </a:fld>
            <a:endParaRPr lang="en-US"/>
          </a:p>
        </p:txBody>
      </p:sp>
    </p:spTree>
    <p:extLst>
      <p:ext uri="{BB962C8B-B14F-4D97-AF65-F5344CB8AC3E}">
        <p14:creationId xmlns:p14="http://schemas.microsoft.com/office/powerpoint/2010/main" val="328595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D282EC-16C0-29C8-511F-EABECC8F6E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E6795-494A-A31A-C033-8D28B6B49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0F998-765F-A8BC-E6D0-3D3259C26E8D}"/>
              </a:ext>
            </a:extLst>
          </p:cNvPr>
          <p:cNvSpPr>
            <a:spLocks noGrp="1"/>
          </p:cNvSpPr>
          <p:nvPr>
            <p:ph type="dt" sz="half" idx="10"/>
          </p:nvPr>
        </p:nvSpPr>
        <p:spPr/>
        <p:txBody>
          <a:bodyPr/>
          <a:lstStyle/>
          <a:p>
            <a:fld id="{EE934631-644B-41AA-B47B-B372911283AE}" type="datetimeFigureOut">
              <a:rPr lang="en-US" smtClean="0"/>
              <a:t>11/17/2023</a:t>
            </a:fld>
            <a:endParaRPr lang="en-US"/>
          </a:p>
        </p:txBody>
      </p:sp>
      <p:sp>
        <p:nvSpPr>
          <p:cNvPr id="5" name="Footer Placeholder 4">
            <a:extLst>
              <a:ext uri="{FF2B5EF4-FFF2-40B4-BE49-F238E27FC236}">
                <a16:creationId xmlns:a16="http://schemas.microsoft.com/office/drawing/2014/main" id="{67C06803-5BD7-EF92-D4AE-6C147DDFA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E699A-8805-933B-7D1C-81B5A561782C}"/>
              </a:ext>
            </a:extLst>
          </p:cNvPr>
          <p:cNvSpPr>
            <a:spLocks noGrp="1"/>
          </p:cNvSpPr>
          <p:nvPr>
            <p:ph type="sldNum" sz="quarter" idx="12"/>
          </p:nvPr>
        </p:nvSpPr>
        <p:spPr/>
        <p:txBody>
          <a:bodyPr/>
          <a:lstStyle/>
          <a:p>
            <a:fld id="{B3B6BB68-0628-4BF4-BB12-271D47BE5AF6}" type="slidenum">
              <a:rPr lang="en-US" smtClean="0"/>
              <a:t>‹#›</a:t>
            </a:fld>
            <a:endParaRPr lang="en-US"/>
          </a:p>
        </p:txBody>
      </p:sp>
    </p:spTree>
    <p:extLst>
      <p:ext uri="{BB962C8B-B14F-4D97-AF65-F5344CB8AC3E}">
        <p14:creationId xmlns:p14="http://schemas.microsoft.com/office/powerpoint/2010/main" val="411631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DF2D-07B2-AD28-AE95-0D5EA8399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C6A3C-5544-B8FA-B8C3-EDA9C1F35F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C756B-F1CD-884F-C046-D4AE89ADE992}"/>
              </a:ext>
            </a:extLst>
          </p:cNvPr>
          <p:cNvSpPr>
            <a:spLocks noGrp="1"/>
          </p:cNvSpPr>
          <p:nvPr>
            <p:ph type="dt" sz="half" idx="10"/>
          </p:nvPr>
        </p:nvSpPr>
        <p:spPr/>
        <p:txBody>
          <a:bodyPr/>
          <a:lstStyle/>
          <a:p>
            <a:fld id="{EE934631-644B-41AA-B47B-B372911283AE}" type="datetimeFigureOut">
              <a:rPr lang="en-US" smtClean="0"/>
              <a:t>11/17/2023</a:t>
            </a:fld>
            <a:endParaRPr lang="en-US"/>
          </a:p>
        </p:txBody>
      </p:sp>
      <p:sp>
        <p:nvSpPr>
          <p:cNvPr id="5" name="Footer Placeholder 4">
            <a:extLst>
              <a:ext uri="{FF2B5EF4-FFF2-40B4-BE49-F238E27FC236}">
                <a16:creationId xmlns:a16="http://schemas.microsoft.com/office/drawing/2014/main" id="{36839C45-699F-9554-6DB1-AFDF5638F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0052B-3849-CA46-7AB1-8DE24F7684BC}"/>
              </a:ext>
            </a:extLst>
          </p:cNvPr>
          <p:cNvSpPr>
            <a:spLocks noGrp="1"/>
          </p:cNvSpPr>
          <p:nvPr>
            <p:ph type="sldNum" sz="quarter" idx="12"/>
          </p:nvPr>
        </p:nvSpPr>
        <p:spPr/>
        <p:txBody>
          <a:bodyPr/>
          <a:lstStyle/>
          <a:p>
            <a:fld id="{B3B6BB68-0628-4BF4-BB12-271D47BE5AF6}" type="slidenum">
              <a:rPr lang="en-US" smtClean="0"/>
              <a:t>‹#›</a:t>
            </a:fld>
            <a:endParaRPr lang="en-US"/>
          </a:p>
        </p:txBody>
      </p:sp>
    </p:spTree>
    <p:extLst>
      <p:ext uri="{BB962C8B-B14F-4D97-AF65-F5344CB8AC3E}">
        <p14:creationId xmlns:p14="http://schemas.microsoft.com/office/powerpoint/2010/main" val="216665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83F3-31BE-8AE7-39A7-12C3D42F4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75B9E-F4CC-A2E7-F423-86DA1666E9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8D66A-C938-3229-F28E-A3D935FB6E2C}"/>
              </a:ext>
            </a:extLst>
          </p:cNvPr>
          <p:cNvSpPr>
            <a:spLocks noGrp="1"/>
          </p:cNvSpPr>
          <p:nvPr>
            <p:ph type="dt" sz="half" idx="10"/>
          </p:nvPr>
        </p:nvSpPr>
        <p:spPr/>
        <p:txBody>
          <a:bodyPr/>
          <a:lstStyle/>
          <a:p>
            <a:fld id="{EE934631-644B-41AA-B47B-B372911283AE}" type="datetimeFigureOut">
              <a:rPr lang="en-US" smtClean="0"/>
              <a:t>11/17/2023</a:t>
            </a:fld>
            <a:endParaRPr lang="en-US"/>
          </a:p>
        </p:txBody>
      </p:sp>
      <p:sp>
        <p:nvSpPr>
          <p:cNvPr id="5" name="Footer Placeholder 4">
            <a:extLst>
              <a:ext uri="{FF2B5EF4-FFF2-40B4-BE49-F238E27FC236}">
                <a16:creationId xmlns:a16="http://schemas.microsoft.com/office/drawing/2014/main" id="{26685B89-5931-00FF-0315-143A412D6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45994-132C-8AFC-1B30-3BDF99212AF8}"/>
              </a:ext>
            </a:extLst>
          </p:cNvPr>
          <p:cNvSpPr>
            <a:spLocks noGrp="1"/>
          </p:cNvSpPr>
          <p:nvPr>
            <p:ph type="sldNum" sz="quarter" idx="12"/>
          </p:nvPr>
        </p:nvSpPr>
        <p:spPr/>
        <p:txBody>
          <a:bodyPr/>
          <a:lstStyle/>
          <a:p>
            <a:fld id="{B3B6BB68-0628-4BF4-BB12-271D47BE5AF6}" type="slidenum">
              <a:rPr lang="en-US" smtClean="0"/>
              <a:t>‹#›</a:t>
            </a:fld>
            <a:endParaRPr lang="en-US"/>
          </a:p>
        </p:txBody>
      </p:sp>
    </p:spTree>
    <p:extLst>
      <p:ext uri="{BB962C8B-B14F-4D97-AF65-F5344CB8AC3E}">
        <p14:creationId xmlns:p14="http://schemas.microsoft.com/office/powerpoint/2010/main" val="300357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01ED-59E9-4A66-5DA2-737466DE5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DADFD-E248-41D8-1341-9A563A4C11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A04DFC-0600-7B1D-A543-8FF6AA9095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EB5FE0-6FA1-5214-E98D-149ED2DC46BD}"/>
              </a:ext>
            </a:extLst>
          </p:cNvPr>
          <p:cNvSpPr>
            <a:spLocks noGrp="1"/>
          </p:cNvSpPr>
          <p:nvPr>
            <p:ph type="dt" sz="half" idx="10"/>
          </p:nvPr>
        </p:nvSpPr>
        <p:spPr/>
        <p:txBody>
          <a:bodyPr/>
          <a:lstStyle/>
          <a:p>
            <a:fld id="{EE934631-644B-41AA-B47B-B372911283AE}" type="datetimeFigureOut">
              <a:rPr lang="en-US" smtClean="0"/>
              <a:t>11/17/2023</a:t>
            </a:fld>
            <a:endParaRPr lang="en-US"/>
          </a:p>
        </p:txBody>
      </p:sp>
      <p:sp>
        <p:nvSpPr>
          <p:cNvPr id="6" name="Footer Placeholder 5">
            <a:extLst>
              <a:ext uri="{FF2B5EF4-FFF2-40B4-BE49-F238E27FC236}">
                <a16:creationId xmlns:a16="http://schemas.microsoft.com/office/drawing/2014/main" id="{E684A3C8-DD61-AFCA-F549-A07ECB94E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CD4F7-C547-09DF-848B-823A90A134E0}"/>
              </a:ext>
            </a:extLst>
          </p:cNvPr>
          <p:cNvSpPr>
            <a:spLocks noGrp="1"/>
          </p:cNvSpPr>
          <p:nvPr>
            <p:ph type="sldNum" sz="quarter" idx="12"/>
          </p:nvPr>
        </p:nvSpPr>
        <p:spPr/>
        <p:txBody>
          <a:bodyPr/>
          <a:lstStyle/>
          <a:p>
            <a:fld id="{B3B6BB68-0628-4BF4-BB12-271D47BE5AF6}" type="slidenum">
              <a:rPr lang="en-US" smtClean="0"/>
              <a:t>‹#›</a:t>
            </a:fld>
            <a:endParaRPr lang="en-US"/>
          </a:p>
        </p:txBody>
      </p:sp>
    </p:spTree>
    <p:extLst>
      <p:ext uri="{BB962C8B-B14F-4D97-AF65-F5344CB8AC3E}">
        <p14:creationId xmlns:p14="http://schemas.microsoft.com/office/powerpoint/2010/main" val="138232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EF5D-1770-C39B-B498-7BFE2B95BE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B5DA54-4692-3A75-61CC-D66A2A371B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2ECB3D-6349-F878-0472-99ECFFB0D3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286EC7-0ADB-EAEC-3620-91FD7C8F6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A85F0-2ABA-BDF9-4693-ADDDEF190E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E9AB0-705B-17B5-2F98-D6755D4679DC}"/>
              </a:ext>
            </a:extLst>
          </p:cNvPr>
          <p:cNvSpPr>
            <a:spLocks noGrp="1"/>
          </p:cNvSpPr>
          <p:nvPr>
            <p:ph type="dt" sz="half" idx="10"/>
          </p:nvPr>
        </p:nvSpPr>
        <p:spPr/>
        <p:txBody>
          <a:bodyPr/>
          <a:lstStyle/>
          <a:p>
            <a:fld id="{EE934631-644B-41AA-B47B-B372911283AE}" type="datetimeFigureOut">
              <a:rPr lang="en-US" smtClean="0"/>
              <a:t>11/17/2023</a:t>
            </a:fld>
            <a:endParaRPr lang="en-US"/>
          </a:p>
        </p:txBody>
      </p:sp>
      <p:sp>
        <p:nvSpPr>
          <p:cNvPr id="8" name="Footer Placeholder 7">
            <a:extLst>
              <a:ext uri="{FF2B5EF4-FFF2-40B4-BE49-F238E27FC236}">
                <a16:creationId xmlns:a16="http://schemas.microsoft.com/office/drawing/2014/main" id="{61A0699A-70E3-862E-1264-7DA3021D8C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88E4E2-A858-A67B-DDC9-26784169E162}"/>
              </a:ext>
            </a:extLst>
          </p:cNvPr>
          <p:cNvSpPr>
            <a:spLocks noGrp="1"/>
          </p:cNvSpPr>
          <p:nvPr>
            <p:ph type="sldNum" sz="quarter" idx="12"/>
          </p:nvPr>
        </p:nvSpPr>
        <p:spPr/>
        <p:txBody>
          <a:bodyPr/>
          <a:lstStyle/>
          <a:p>
            <a:fld id="{B3B6BB68-0628-4BF4-BB12-271D47BE5AF6}" type="slidenum">
              <a:rPr lang="en-US" smtClean="0"/>
              <a:t>‹#›</a:t>
            </a:fld>
            <a:endParaRPr lang="en-US"/>
          </a:p>
        </p:txBody>
      </p:sp>
    </p:spTree>
    <p:extLst>
      <p:ext uri="{BB962C8B-B14F-4D97-AF65-F5344CB8AC3E}">
        <p14:creationId xmlns:p14="http://schemas.microsoft.com/office/powerpoint/2010/main" val="21897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5110-8243-963C-5B1E-3F2E3033F2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4927DB-6E44-29DB-1078-955B744B8CDA}"/>
              </a:ext>
            </a:extLst>
          </p:cNvPr>
          <p:cNvSpPr>
            <a:spLocks noGrp="1"/>
          </p:cNvSpPr>
          <p:nvPr>
            <p:ph type="dt" sz="half" idx="10"/>
          </p:nvPr>
        </p:nvSpPr>
        <p:spPr/>
        <p:txBody>
          <a:bodyPr/>
          <a:lstStyle/>
          <a:p>
            <a:fld id="{EE934631-644B-41AA-B47B-B372911283AE}" type="datetimeFigureOut">
              <a:rPr lang="en-US" smtClean="0"/>
              <a:t>11/17/2023</a:t>
            </a:fld>
            <a:endParaRPr lang="en-US"/>
          </a:p>
        </p:txBody>
      </p:sp>
      <p:sp>
        <p:nvSpPr>
          <p:cNvPr id="4" name="Footer Placeholder 3">
            <a:extLst>
              <a:ext uri="{FF2B5EF4-FFF2-40B4-BE49-F238E27FC236}">
                <a16:creationId xmlns:a16="http://schemas.microsoft.com/office/drawing/2014/main" id="{CFEA6214-0C14-55DA-DD26-B429CE3CF5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1F1A4A-8BB3-9A12-9116-E7E8047CBA5A}"/>
              </a:ext>
            </a:extLst>
          </p:cNvPr>
          <p:cNvSpPr>
            <a:spLocks noGrp="1"/>
          </p:cNvSpPr>
          <p:nvPr>
            <p:ph type="sldNum" sz="quarter" idx="12"/>
          </p:nvPr>
        </p:nvSpPr>
        <p:spPr/>
        <p:txBody>
          <a:bodyPr/>
          <a:lstStyle/>
          <a:p>
            <a:fld id="{B3B6BB68-0628-4BF4-BB12-271D47BE5AF6}" type="slidenum">
              <a:rPr lang="en-US" smtClean="0"/>
              <a:t>‹#›</a:t>
            </a:fld>
            <a:endParaRPr lang="en-US"/>
          </a:p>
        </p:txBody>
      </p:sp>
    </p:spTree>
    <p:extLst>
      <p:ext uri="{BB962C8B-B14F-4D97-AF65-F5344CB8AC3E}">
        <p14:creationId xmlns:p14="http://schemas.microsoft.com/office/powerpoint/2010/main" val="221915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61F7C3-ECC1-0422-106E-CC9DB5B51017}"/>
              </a:ext>
            </a:extLst>
          </p:cNvPr>
          <p:cNvSpPr>
            <a:spLocks noGrp="1"/>
          </p:cNvSpPr>
          <p:nvPr>
            <p:ph type="dt" sz="half" idx="10"/>
          </p:nvPr>
        </p:nvSpPr>
        <p:spPr/>
        <p:txBody>
          <a:bodyPr/>
          <a:lstStyle/>
          <a:p>
            <a:fld id="{EE934631-644B-41AA-B47B-B372911283AE}" type="datetimeFigureOut">
              <a:rPr lang="en-US" smtClean="0"/>
              <a:t>11/17/2023</a:t>
            </a:fld>
            <a:endParaRPr lang="en-US"/>
          </a:p>
        </p:txBody>
      </p:sp>
      <p:sp>
        <p:nvSpPr>
          <p:cNvPr id="3" name="Footer Placeholder 2">
            <a:extLst>
              <a:ext uri="{FF2B5EF4-FFF2-40B4-BE49-F238E27FC236}">
                <a16:creationId xmlns:a16="http://schemas.microsoft.com/office/drawing/2014/main" id="{8BA350A9-1891-CF07-3AF8-875A2DB401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336D6B-9DBE-FE43-C9F4-5EC9EA368AED}"/>
              </a:ext>
            </a:extLst>
          </p:cNvPr>
          <p:cNvSpPr>
            <a:spLocks noGrp="1"/>
          </p:cNvSpPr>
          <p:nvPr>
            <p:ph type="sldNum" sz="quarter" idx="12"/>
          </p:nvPr>
        </p:nvSpPr>
        <p:spPr/>
        <p:txBody>
          <a:bodyPr/>
          <a:lstStyle/>
          <a:p>
            <a:fld id="{B3B6BB68-0628-4BF4-BB12-271D47BE5AF6}" type="slidenum">
              <a:rPr lang="en-US" smtClean="0"/>
              <a:t>‹#›</a:t>
            </a:fld>
            <a:endParaRPr lang="en-US"/>
          </a:p>
        </p:txBody>
      </p:sp>
    </p:spTree>
    <p:extLst>
      <p:ext uri="{BB962C8B-B14F-4D97-AF65-F5344CB8AC3E}">
        <p14:creationId xmlns:p14="http://schemas.microsoft.com/office/powerpoint/2010/main" val="55761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306F9-316D-7C54-FB2B-BF084BD06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48FD8-D1BC-FDD2-AF4C-24549FF2E5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41F74F-3917-27FD-939D-630CF682B2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33797-F0BD-60E5-4547-4F2A4AB4E3C6}"/>
              </a:ext>
            </a:extLst>
          </p:cNvPr>
          <p:cNvSpPr>
            <a:spLocks noGrp="1"/>
          </p:cNvSpPr>
          <p:nvPr>
            <p:ph type="dt" sz="half" idx="10"/>
          </p:nvPr>
        </p:nvSpPr>
        <p:spPr/>
        <p:txBody>
          <a:bodyPr/>
          <a:lstStyle/>
          <a:p>
            <a:fld id="{EE934631-644B-41AA-B47B-B372911283AE}" type="datetimeFigureOut">
              <a:rPr lang="en-US" smtClean="0"/>
              <a:t>11/17/2023</a:t>
            </a:fld>
            <a:endParaRPr lang="en-US"/>
          </a:p>
        </p:txBody>
      </p:sp>
      <p:sp>
        <p:nvSpPr>
          <p:cNvPr id="6" name="Footer Placeholder 5">
            <a:extLst>
              <a:ext uri="{FF2B5EF4-FFF2-40B4-BE49-F238E27FC236}">
                <a16:creationId xmlns:a16="http://schemas.microsoft.com/office/drawing/2014/main" id="{7B0B9E65-2AB1-E94D-1EC6-11B2E8B176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B6528-2FA7-32B7-83AD-CBE7C308154F}"/>
              </a:ext>
            </a:extLst>
          </p:cNvPr>
          <p:cNvSpPr>
            <a:spLocks noGrp="1"/>
          </p:cNvSpPr>
          <p:nvPr>
            <p:ph type="sldNum" sz="quarter" idx="12"/>
          </p:nvPr>
        </p:nvSpPr>
        <p:spPr/>
        <p:txBody>
          <a:bodyPr/>
          <a:lstStyle/>
          <a:p>
            <a:fld id="{B3B6BB68-0628-4BF4-BB12-271D47BE5AF6}" type="slidenum">
              <a:rPr lang="en-US" smtClean="0"/>
              <a:t>‹#›</a:t>
            </a:fld>
            <a:endParaRPr lang="en-US"/>
          </a:p>
        </p:txBody>
      </p:sp>
    </p:spTree>
    <p:extLst>
      <p:ext uri="{BB962C8B-B14F-4D97-AF65-F5344CB8AC3E}">
        <p14:creationId xmlns:p14="http://schemas.microsoft.com/office/powerpoint/2010/main" val="342212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A3DD-634D-F55F-2D1F-B0B7610B8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F0C126-58F9-5D7A-E2CC-B12D89E98A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1DEB3C-F663-B8A9-A735-ECEEA978B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6ADE6-0C90-FCFD-6618-2C17B7EC31F8}"/>
              </a:ext>
            </a:extLst>
          </p:cNvPr>
          <p:cNvSpPr>
            <a:spLocks noGrp="1"/>
          </p:cNvSpPr>
          <p:nvPr>
            <p:ph type="dt" sz="half" idx="10"/>
          </p:nvPr>
        </p:nvSpPr>
        <p:spPr/>
        <p:txBody>
          <a:bodyPr/>
          <a:lstStyle/>
          <a:p>
            <a:fld id="{EE934631-644B-41AA-B47B-B372911283AE}" type="datetimeFigureOut">
              <a:rPr lang="en-US" smtClean="0"/>
              <a:t>11/17/2023</a:t>
            </a:fld>
            <a:endParaRPr lang="en-US"/>
          </a:p>
        </p:txBody>
      </p:sp>
      <p:sp>
        <p:nvSpPr>
          <p:cNvPr id="6" name="Footer Placeholder 5">
            <a:extLst>
              <a:ext uri="{FF2B5EF4-FFF2-40B4-BE49-F238E27FC236}">
                <a16:creationId xmlns:a16="http://schemas.microsoft.com/office/drawing/2014/main" id="{FB3EF8C0-7144-DC95-895B-EF5B23B64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49569-AD5C-06B7-9676-E24DD9C08D04}"/>
              </a:ext>
            </a:extLst>
          </p:cNvPr>
          <p:cNvSpPr>
            <a:spLocks noGrp="1"/>
          </p:cNvSpPr>
          <p:nvPr>
            <p:ph type="sldNum" sz="quarter" idx="12"/>
          </p:nvPr>
        </p:nvSpPr>
        <p:spPr/>
        <p:txBody>
          <a:bodyPr/>
          <a:lstStyle/>
          <a:p>
            <a:fld id="{B3B6BB68-0628-4BF4-BB12-271D47BE5AF6}" type="slidenum">
              <a:rPr lang="en-US" smtClean="0"/>
              <a:t>‹#›</a:t>
            </a:fld>
            <a:endParaRPr lang="en-US"/>
          </a:p>
        </p:txBody>
      </p:sp>
    </p:spTree>
    <p:extLst>
      <p:ext uri="{BB962C8B-B14F-4D97-AF65-F5344CB8AC3E}">
        <p14:creationId xmlns:p14="http://schemas.microsoft.com/office/powerpoint/2010/main" val="88553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1F5E27-B3E7-AEAD-4174-C5B80B53C8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7C5599-FFE9-B8DD-688D-007EC8E60A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B88D-5658-63C5-DDDA-D78516AA19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34631-644B-41AA-B47B-B372911283AE}" type="datetimeFigureOut">
              <a:rPr lang="en-US" smtClean="0"/>
              <a:t>11/17/2023</a:t>
            </a:fld>
            <a:endParaRPr lang="en-US"/>
          </a:p>
        </p:txBody>
      </p:sp>
      <p:sp>
        <p:nvSpPr>
          <p:cNvPr id="5" name="Footer Placeholder 4">
            <a:extLst>
              <a:ext uri="{FF2B5EF4-FFF2-40B4-BE49-F238E27FC236}">
                <a16:creationId xmlns:a16="http://schemas.microsoft.com/office/drawing/2014/main" id="{A3868FA7-9938-A965-F1B4-065741A0B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E97D03-C9E9-AC42-7946-934AB72BF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6BB68-0628-4BF4-BB12-271D47BE5AF6}" type="slidenum">
              <a:rPr lang="en-US" smtClean="0"/>
              <a:t>‹#›</a:t>
            </a:fld>
            <a:endParaRPr lang="en-US"/>
          </a:p>
        </p:txBody>
      </p:sp>
    </p:spTree>
    <p:extLst>
      <p:ext uri="{BB962C8B-B14F-4D97-AF65-F5344CB8AC3E}">
        <p14:creationId xmlns:p14="http://schemas.microsoft.com/office/powerpoint/2010/main" val="1003723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A536C6-1C67-C735-5F00-21F015AABE9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E-Commerce Sales Analysis</a:t>
            </a:r>
          </a:p>
        </p:txBody>
      </p:sp>
      <p:sp>
        <p:nvSpPr>
          <p:cNvPr id="3" name="Content Placeholder 2">
            <a:extLst>
              <a:ext uri="{FF2B5EF4-FFF2-40B4-BE49-F238E27FC236}">
                <a16:creationId xmlns:a16="http://schemas.microsoft.com/office/drawing/2014/main" id="{58D6740B-6401-A63E-2373-011E7F841817}"/>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a:solidFill>
                  <a:schemeClr val="tx1"/>
                </a:solidFill>
                <a:latin typeface="+mn-lt"/>
                <a:ea typeface="+mn-ea"/>
                <a:cs typeface="+mn-cs"/>
              </a:rPr>
              <a:t>Dzikri Nur Rochim</a:t>
            </a:r>
          </a:p>
        </p:txBody>
      </p:sp>
      <p:sp>
        <p:nvSpPr>
          <p:cNvPr id="36" name="Rectangle 3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1338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9DBD-3127-A13E-089C-6FE411AE3C86}"/>
              </a:ext>
            </a:extLst>
          </p:cNvPr>
          <p:cNvSpPr>
            <a:spLocks noGrp="1"/>
          </p:cNvSpPr>
          <p:nvPr>
            <p:ph type="title"/>
          </p:nvPr>
        </p:nvSpPr>
        <p:spPr/>
        <p:txBody>
          <a:bodyPr/>
          <a:lstStyle/>
          <a:p>
            <a:r>
              <a:rPr lang="en-US"/>
              <a:t>Analysis Approach</a:t>
            </a:r>
          </a:p>
        </p:txBody>
      </p:sp>
      <p:sp>
        <p:nvSpPr>
          <p:cNvPr id="3" name="Content Placeholder 2">
            <a:extLst>
              <a:ext uri="{FF2B5EF4-FFF2-40B4-BE49-F238E27FC236}">
                <a16:creationId xmlns:a16="http://schemas.microsoft.com/office/drawing/2014/main" id="{EDE0A268-9726-F727-0960-4498B5A59376}"/>
              </a:ext>
            </a:extLst>
          </p:cNvPr>
          <p:cNvSpPr>
            <a:spLocks noGrp="1"/>
          </p:cNvSpPr>
          <p:nvPr>
            <p:ph idx="1"/>
          </p:nvPr>
        </p:nvSpPr>
        <p:spPr>
          <a:xfrm>
            <a:off x="838200" y="1562100"/>
            <a:ext cx="10515600" cy="4614863"/>
          </a:xfrm>
        </p:spPr>
        <p:txBody>
          <a:bodyPr>
            <a:normAutofit/>
          </a:bodyPr>
          <a:lstStyle/>
          <a:p>
            <a:pPr marL="0" indent="0" algn="just">
              <a:buNone/>
            </a:pPr>
            <a:r>
              <a:rPr lang="en-US"/>
              <a:t>Here are a few potential smart method questions for analyzing the sales data:</a:t>
            </a:r>
          </a:p>
          <a:p>
            <a:pPr marL="0" indent="0" algn="just">
              <a:buNone/>
            </a:pPr>
            <a:r>
              <a:rPr lang="en-US"/>
              <a:t>6. What product categories make up the largest percentage of overall revenue? </a:t>
            </a:r>
          </a:p>
          <a:p>
            <a:pPr marL="0" indent="0" algn="just">
              <a:buNone/>
            </a:pPr>
            <a:r>
              <a:rPr lang="en-US"/>
              <a:t>7. Which products have the highest profit margins? </a:t>
            </a:r>
          </a:p>
          <a:p>
            <a:pPr marL="0" indent="0" algn="just">
              <a:buNone/>
            </a:pPr>
            <a:r>
              <a:rPr lang="en-US"/>
              <a:t>8. Which customers have the highest lifetime value? </a:t>
            </a:r>
          </a:p>
          <a:p>
            <a:pPr marL="0" indent="0" algn="just">
              <a:buNone/>
            </a:pPr>
            <a:r>
              <a:rPr lang="en-US"/>
              <a:t>9. How do sales and profits vary by region? </a:t>
            </a:r>
          </a:p>
          <a:p>
            <a:pPr marL="0" indent="0" algn="just">
              <a:buNone/>
            </a:pPr>
            <a:r>
              <a:rPr lang="en-US"/>
              <a:t>10. How do sales fluctuate seasonally? 6. Which products have increasing or decreasing sales momentum? 7. How do discounts and promotions impact profits? </a:t>
            </a:r>
          </a:p>
        </p:txBody>
      </p:sp>
    </p:spTree>
    <p:extLst>
      <p:ext uri="{BB962C8B-B14F-4D97-AF65-F5344CB8AC3E}">
        <p14:creationId xmlns:p14="http://schemas.microsoft.com/office/powerpoint/2010/main" val="576091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4BAF-4467-34D7-881C-8171FC2E12AF}"/>
              </a:ext>
            </a:extLst>
          </p:cNvPr>
          <p:cNvSpPr>
            <a:spLocks noGrp="1"/>
          </p:cNvSpPr>
          <p:nvPr>
            <p:ph type="title"/>
          </p:nvPr>
        </p:nvSpPr>
        <p:spPr>
          <a:xfrm>
            <a:off x="152400" y="248305"/>
            <a:ext cx="10515600" cy="865464"/>
          </a:xfrm>
        </p:spPr>
        <p:txBody>
          <a:bodyPr>
            <a:normAutofit/>
          </a:bodyPr>
          <a:lstStyle/>
          <a:p>
            <a:r>
              <a:rPr lang="en-US" sz="3600"/>
              <a:t>Key Findings</a:t>
            </a:r>
          </a:p>
        </p:txBody>
      </p:sp>
      <p:sp>
        <p:nvSpPr>
          <p:cNvPr id="3" name="Content Placeholder 2">
            <a:extLst>
              <a:ext uri="{FF2B5EF4-FFF2-40B4-BE49-F238E27FC236}">
                <a16:creationId xmlns:a16="http://schemas.microsoft.com/office/drawing/2014/main" id="{C47C1B75-1486-5140-1722-8C659B8565D3}"/>
              </a:ext>
            </a:extLst>
          </p:cNvPr>
          <p:cNvSpPr>
            <a:spLocks noGrp="1"/>
          </p:cNvSpPr>
          <p:nvPr>
            <p:ph idx="1"/>
          </p:nvPr>
        </p:nvSpPr>
        <p:spPr/>
        <p:txBody>
          <a:bodyPr>
            <a:normAutofit/>
          </a:bodyPr>
          <a:lstStyle/>
          <a:p>
            <a:pPr marL="0" indent="0">
              <a:buNone/>
            </a:pPr>
            <a:endParaRPr lang="en-US"/>
          </a:p>
        </p:txBody>
      </p:sp>
      <p:grpSp>
        <p:nvGrpSpPr>
          <p:cNvPr id="4" name="Group 3">
            <a:extLst>
              <a:ext uri="{FF2B5EF4-FFF2-40B4-BE49-F238E27FC236}">
                <a16:creationId xmlns:a16="http://schemas.microsoft.com/office/drawing/2014/main" id="{B523C518-B592-C280-C3CB-2B3A22E3955A}"/>
              </a:ext>
            </a:extLst>
          </p:cNvPr>
          <p:cNvGrpSpPr/>
          <p:nvPr/>
        </p:nvGrpSpPr>
        <p:grpSpPr>
          <a:xfrm>
            <a:off x="3445331" y="1845943"/>
            <a:ext cx="4572000" cy="2743200"/>
            <a:chOff x="0" y="0"/>
            <a:chExt cx="4035286" cy="2230755"/>
          </a:xfrm>
        </p:grpSpPr>
        <p:grpSp>
          <p:nvGrpSpPr>
            <p:cNvPr id="5" name="Group 4">
              <a:extLst>
                <a:ext uri="{FF2B5EF4-FFF2-40B4-BE49-F238E27FC236}">
                  <a16:creationId xmlns:a16="http://schemas.microsoft.com/office/drawing/2014/main" id="{8280B23C-2961-4026-B4AB-BC7A24A3C618}"/>
                </a:ext>
              </a:extLst>
            </p:cNvPr>
            <p:cNvGrpSpPr/>
            <p:nvPr/>
          </p:nvGrpSpPr>
          <p:grpSpPr>
            <a:xfrm>
              <a:off x="0" y="0"/>
              <a:ext cx="3847599" cy="2230755"/>
              <a:chOff x="0" y="0"/>
              <a:chExt cx="3861160" cy="2230755"/>
            </a:xfrm>
            <a:solidFill>
              <a:sysClr val="window" lastClr="FFFFFF"/>
            </a:solidFill>
          </p:grpSpPr>
          <p:sp>
            <p:nvSpPr>
              <p:cNvPr id="7" name="Rectangle: Rounded Corners 6">
                <a:extLst>
                  <a:ext uri="{FF2B5EF4-FFF2-40B4-BE49-F238E27FC236}">
                    <a16:creationId xmlns:a16="http://schemas.microsoft.com/office/drawing/2014/main" id="{03F545D2-A0CA-BAEF-51A9-F8633D441631}"/>
                  </a:ext>
                </a:extLst>
              </p:cNvPr>
              <p:cNvSpPr/>
              <p:nvPr/>
            </p:nvSpPr>
            <p:spPr>
              <a:xfrm>
                <a:off x="0" y="0"/>
                <a:ext cx="3861160" cy="223075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latin typeface="Poppins" panose="00000500000000000000" pitchFamily="2" charset="0"/>
                  <a:cs typeface="Poppins" panose="00000500000000000000" pitchFamily="2" charset="0"/>
                </a:endParaRPr>
              </a:p>
            </p:txBody>
          </p:sp>
          <p:sp>
            <p:nvSpPr>
              <p:cNvPr id="8" name="Rectangle: Rounded Corners 7">
                <a:extLst>
                  <a:ext uri="{FF2B5EF4-FFF2-40B4-BE49-F238E27FC236}">
                    <a16:creationId xmlns:a16="http://schemas.microsoft.com/office/drawing/2014/main" id="{53BC0316-E95B-78D7-F0FA-7FAC7F64B7B6}"/>
                  </a:ext>
                </a:extLst>
              </p:cNvPr>
              <p:cNvSpPr/>
              <p:nvPr/>
            </p:nvSpPr>
            <p:spPr>
              <a:xfrm>
                <a:off x="219636" y="115982"/>
                <a:ext cx="33909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a:solidFill>
                      <a:sysClr val="windowText" lastClr="000000"/>
                    </a:solidFill>
                    <a:latin typeface="Poppins" panose="00000500000000000000" pitchFamily="2" charset="0"/>
                    <a:cs typeface="Poppins" panose="00000500000000000000" pitchFamily="2" charset="0"/>
                  </a:rPr>
                  <a:t>Top 5 Sub-Categories by Sales</a:t>
                </a:r>
              </a:p>
            </p:txBody>
          </p:sp>
        </p:grpSp>
        <p:graphicFrame>
          <p:nvGraphicFramePr>
            <p:cNvPr id="6" name="Chart 5">
              <a:extLst>
                <a:ext uri="{FF2B5EF4-FFF2-40B4-BE49-F238E27FC236}">
                  <a16:creationId xmlns:a16="http://schemas.microsoft.com/office/drawing/2014/main" id="{A9DF4E29-4845-4306-BBB9-DEFE25A863BF}"/>
                </a:ext>
              </a:extLst>
            </p:cNvPr>
            <p:cNvGraphicFramePr>
              <a:graphicFrameLocks/>
            </p:cNvGraphicFramePr>
            <p:nvPr/>
          </p:nvGraphicFramePr>
          <p:xfrm>
            <a:off x="32199" y="447675"/>
            <a:ext cx="4003087" cy="1783080"/>
          </p:xfrm>
          <a:graphic>
            <a:graphicData uri="http://schemas.openxmlformats.org/drawingml/2006/chart">
              <c:chart xmlns:c="http://schemas.openxmlformats.org/drawingml/2006/chart" xmlns:r="http://schemas.openxmlformats.org/officeDocument/2006/relationships" r:id="rId2"/>
            </a:graphicData>
          </a:graphic>
        </p:graphicFrame>
      </p:grpSp>
      <p:sp>
        <p:nvSpPr>
          <p:cNvPr id="9" name="TextBox 8">
            <a:extLst>
              <a:ext uri="{FF2B5EF4-FFF2-40B4-BE49-F238E27FC236}">
                <a16:creationId xmlns:a16="http://schemas.microsoft.com/office/drawing/2014/main" id="{73A0C7B5-81D1-E1C0-EC8B-A4DAE1AC8599}"/>
              </a:ext>
            </a:extLst>
          </p:cNvPr>
          <p:cNvSpPr txBox="1"/>
          <p:nvPr/>
        </p:nvSpPr>
        <p:spPr>
          <a:xfrm>
            <a:off x="838200" y="5159975"/>
            <a:ext cx="10515600" cy="923330"/>
          </a:xfrm>
          <a:prstGeom prst="rect">
            <a:avLst/>
          </a:prstGeom>
          <a:noFill/>
        </p:spPr>
        <p:txBody>
          <a:bodyPr wrap="square" rtlCol="0">
            <a:spAutoFit/>
          </a:bodyPr>
          <a:lstStyle/>
          <a:p>
            <a:pPr algn="just"/>
            <a:r>
              <a:rPr lang="en-US"/>
              <a:t>Dari Gambar 1 yang memperlihatkan produk /sub kategori terhadap sales didapatkan penjualan tertinggi oleh produk phones dengan total sales mencapai 330an ribu usd. Diikuti penjualan produk chairs diurutan kedua dengan total sales mencapai 328an ribu usd.</a:t>
            </a:r>
          </a:p>
        </p:txBody>
      </p:sp>
      <p:sp>
        <p:nvSpPr>
          <p:cNvPr id="10" name="TextBox 9">
            <a:extLst>
              <a:ext uri="{FF2B5EF4-FFF2-40B4-BE49-F238E27FC236}">
                <a16:creationId xmlns:a16="http://schemas.microsoft.com/office/drawing/2014/main" id="{67565793-8062-600A-A82B-976BB2FD09AF}"/>
              </a:ext>
            </a:extLst>
          </p:cNvPr>
          <p:cNvSpPr txBox="1"/>
          <p:nvPr/>
        </p:nvSpPr>
        <p:spPr>
          <a:xfrm>
            <a:off x="838200" y="1113769"/>
            <a:ext cx="11010900" cy="461665"/>
          </a:xfrm>
          <a:prstGeom prst="rect">
            <a:avLst/>
          </a:prstGeom>
          <a:noFill/>
        </p:spPr>
        <p:txBody>
          <a:bodyPr wrap="square" rtlCol="0">
            <a:spAutoFit/>
          </a:bodyPr>
          <a:lstStyle/>
          <a:p>
            <a:r>
              <a:rPr lang="en-US" sz="2400"/>
              <a:t>1. Which products had the highest total sales revenue?</a:t>
            </a:r>
          </a:p>
        </p:txBody>
      </p:sp>
      <p:sp>
        <p:nvSpPr>
          <p:cNvPr id="14" name="TextBox 13">
            <a:extLst>
              <a:ext uri="{FF2B5EF4-FFF2-40B4-BE49-F238E27FC236}">
                <a16:creationId xmlns:a16="http://schemas.microsoft.com/office/drawing/2014/main" id="{014CC741-893D-0BE6-D72E-8EF15E37D5E1}"/>
              </a:ext>
            </a:extLst>
          </p:cNvPr>
          <p:cNvSpPr txBox="1"/>
          <p:nvPr/>
        </p:nvSpPr>
        <p:spPr>
          <a:xfrm>
            <a:off x="838200" y="4589143"/>
            <a:ext cx="10515600" cy="369332"/>
          </a:xfrm>
          <a:prstGeom prst="rect">
            <a:avLst/>
          </a:prstGeom>
          <a:noFill/>
        </p:spPr>
        <p:txBody>
          <a:bodyPr wrap="square" rtlCol="0">
            <a:spAutoFit/>
          </a:bodyPr>
          <a:lstStyle/>
          <a:p>
            <a:pPr algn="ctr"/>
            <a:r>
              <a:rPr lang="en-US"/>
              <a:t>Gambar 1. Bar chart yang menampilkan category vs sales </a:t>
            </a:r>
          </a:p>
        </p:txBody>
      </p:sp>
    </p:spTree>
    <p:extLst>
      <p:ext uri="{BB962C8B-B14F-4D97-AF65-F5344CB8AC3E}">
        <p14:creationId xmlns:p14="http://schemas.microsoft.com/office/powerpoint/2010/main" val="327183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5B007B5-68FA-01B9-022A-294297D1D66A}"/>
              </a:ext>
            </a:extLst>
          </p:cNvPr>
          <p:cNvGraphicFramePr>
            <a:graphicFrameLocks/>
          </p:cNvGraphicFramePr>
          <p:nvPr>
            <p:extLst>
              <p:ext uri="{D42A27DB-BD31-4B8C-83A1-F6EECF244321}">
                <p14:modId xmlns:p14="http://schemas.microsoft.com/office/powerpoint/2010/main" val="2035786656"/>
              </p:ext>
            </p:extLst>
          </p:nvPr>
        </p:nvGraphicFramePr>
        <p:xfrm>
          <a:off x="3037113" y="1837870"/>
          <a:ext cx="64008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C60D0A5-AA32-F57F-EDC5-C32788BF8841}"/>
              </a:ext>
            </a:extLst>
          </p:cNvPr>
          <p:cNvSpPr txBox="1"/>
          <p:nvPr/>
        </p:nvSpPr>
        <p:spPr>
          <a:xfrm>
            <a:off x="838200" y="5715298"/>
            <a:ext cx="10515600" cy="923330"/>
          </a:xfrm>
          <a:prstGeom prst="rect">
            <a:avLst/>
          </a:prstGeom>
          <a:noFill/>
        </p:spPr>
        <p:txBody>
          <a:bodyPr wrap="square" rtlCol="0">
            <a:spAutoFit/>
          </a:bodyPr>
          <a:lstStyle/>
          <a:p>
            <a:pPr algn="just"/>
            <a:r>
              <a:rPr lang="en-US"/>
              <a:t>Pada Gambar 2 menunjukkan jumlah uang yang dikeluarkan (spent) terhadap customer id. Dapat dilihat bahwa customer id SV-20365 mengeluarkan uang paling banyak (spent) sejumlah 8,3an ribu usd. Kemudian diikuti dengan spent 6,9an ribu usd yang dikeluarkan oleh customer id JE-15715.</a:t>
            </a:r>
          </a:p>
        </p:txBody>
      </p:sp>
      <p:sp>
        <p:nvSpPr>
          <p:cNvPr id="9" name="TextBox 8">
            <a:extLst>
              <a:ext uri="{FF2B5EF4-FFF2-40B4-BE49-F238E27FC236}">
                <a16:creationId xmlns:a16="http://schemas.microsoft.com/office/drawing/2014/main" id="{98B366CE-1C9C-9D29-F279-94504011682E}"/>
              </a:ext>
            </a:extLst>
          </p:cNvPr>
          <p:cNvSpPr txBox="1"/>
          <p:nvPr/>
        </p:nvSpPr>
        <p:spPr>
          <a:xfrm>
            <a:off x="838200" y="1113769"/>
            <a:ext cx="11010900" cy="461665"/>
          </a:xfrm>
          <a:prstGeom prst="rect">
            <a:avLst/>
          </a:prstGeom>
          <a:noFill/>
        </p:spPr>
        <p:txBody>
          <a:bodyPr wrap="square" rtlCol="0">
            <a:spAutoFit/>
          </a:bodyPr>
          <a:lstStyle/>
          <a:p>
            <a:pPr marL="0" indent="0">
              <a:buNone/>
            </a:pPr>
            <a:r>
              <a:rPr lang="en-US" sz="2400"/>
              <a:t>2. Which customers spent the most on furniture?</a:t>
            </a:r>
          </a:p>
        </p:txBody>
      </p:sp>
      <p:sp>
        <p:nvSpPr>
          <p:cNvPr id="10" name="TextBox 9">
            <a:extLst>
              <a:ext uri="{FF2B5EF4-FFF2-40B4-BE49-F238E27FC236}">
                <a16:creationId xmlns:a16="http://schemas.microsoft.com/office/drawing/2014/main" id="{544523B3-BADA-15DD-8B42-ACFBF5884F35}"/>
              </a:ext>
            </a:extLst>
          </p:cNvPr>
          <p:cNvSpPr txBox="1"/>
          <p:nvPr/>
        </p:nvSpPr>
        <p:spPr>
          <a:xfrm>
            <a:off x="838200" y="5374899"/>
            <a:ext cx="10515600" cy="369332"/>
          </a:xfrm>
          <a:prstGeom prst="rect">
            <a:avLst/>
          </a:prstGeom>
          <a:noFill/>
        </p:spPr>
        <p:txBody>
          <a:bodyPr wrap="square" rtlCol="0">
            <a:spAutoFit/>
          </a:bodyPr>
          <a:lstStyle/>
          <a:p>
            <a:pPr algn="ctr"/>
            <a:r>
              <a:rPr lang="en-US"/>
              <a:t>Gambar 2. column chart yang menampilkan sales vs customer id </a:t>
            </a:r>
          </a:p>
        </p:txBody>
      </p:sp>
      <p:sp>
        <p:nvSpPr>
          <p:cNvPr id="7" name="Title 1">
            <a:extLst>
              <a:ext uri="{FF2B5EF4-FFF2-40B4-BE49-F238E27FC236}">
                <a16:creationId xmlns:a16="http://schemas.microsoft.com/office/drawing/2014/main" id="{F020BA4C-E2FF-7F38-AD49-3E2DEF4E91C4}"/>
              </a:ext>
            </a:extLst>
          </p:cNvPr>
          <p:cNvSpPr txBox="1">
            <a:spLocks/>
          </p:cNvSpPr>
          <p:nvPr/>
        </p:nvSpPr>
        <p:spPr>
          <a:xfrm>
            <a:off x="152400" y="248305"/>
            <a:ext cx="10515600" cy="865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Key Findings</a:t>
            </a:r>
          </a:p>
        </p:txBody>
      </p:sp>
    </p:spTree>
    <p:extLst>
      <p:ext uri="{BB962C8B-B14F-4D97-AF65-F5344CB8AC3E}">
        <p14:creationId xmlns:p14="http://schemas.microsoft.com/office/powerpoint/2010/main" val="3718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5B007B5-68FA-01B9-022A-294297D1D66A}"/>
              </a:ext>
            </a:extLst>
          </p:cNvPr>
          <p:cNvGraphicFramePr>
            <a:graphicFrameLocks/>
          </p:cNvGraphicFramePr>
          <p:nvPr>
            <p:extLst>
              <p:ext uri="{D42A27DB-BD31-4B8C-83A1-F6EECF244321}">
                <p14:modId xmlns:p14="http://schemas.microsoft.com/office/powerpoint/2010/main" val="3652296237"/>
              </p:ext>
            </p:extLst>
          </p:nvPr>
        </p:nvGraphicFramePr>
        <p:xfrm>
          <a:off x="3037113" y="1837870"/>
          <a:ext cx="64008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C60D0A5-AA32-F57F-EDC5-C32788BF8841}"/>
              </a:ext>
            </a:extLst>
          </p:cNvPr>
          <p:cNvSpPr txBox="1"/>
          <p:nvPr/>
        </p:nvSpPr>
        <p:spPr>
          <a:xfrm>
            <a:off x="838200" y="4844722"/>
            <a:ext cx="10515600" cy="1923604"/>
          </a:xfrm>
          <a:prstGeom prst="rect">
            <a:avLst/>
          </a:prstGeom>
          <a:noFill/>
        </p:spPr>
        <p:txBody>
          <a:bodyPr wrap="square" rtlCol="0">
            <a:spAutoFit/>
          </a:bodyPr>
          <a:lstStyle/>
          <a:p>
            <a:pPr algn="just"/>
            <a:r>
              <a:rPr lang="en-US" sz="1700"/>
              <a:t>Pada Gambar 3 menunjukkan bar chart untuk rata-rata discount untuk masing-masing kategori produk ditambah dengan sales pada setiap kategori produk yang divisualkan dengan line chart. Dapat dilihat bahwa kategori produk Technology memiliki rata-rata diskon terendah dengan nilai 13,2% persen diikuti kategori Office Supplies dengan nilai 15,7% dan diskon tertinggi dimiliki oleh kategori produk Furniture dengan nilai 17,4%. Uniknya, kategori produk technology dengan diskon terendah memberikan pendapatan sales tertinggi dibadingkan 2 kategori lain, yang seharusnya kategori produk dengan diskon tertinggi akan menghasilkan sales terendah ternyata lebih tinggi ketimbang office supplies.</a:t>
            </a:r>
          </a:p>
        </p:txBody>
      </p:sp>
      <p:sp>
        <p:nvSpPr>
          <p:cNvPr id="9" name="TextBox 8">
            <a:extLst>
              <a:ext uri="{FF2B5EF4-FFF2-40B4-BE49-F238E27FC236}">
                <a16:creationId xmlns:a16="http://schemas.microsoft.com/office/drawing/2014/main" id="{98B366CE-1C9C-9D29-F279-94504011682E}"/>
              </a:ext>
            </a:extLst>
          </p:cNvPr>
          <p:cNvSpPr txBox="1"/>
          <p:nvPr/>
        </p:nvSpPr>
        <p:spPr>
          <a:xfrm>
            <a:off x="838200" y="1113769"/>
            <a:ext cx="11010900" cy="461665"/>
          </a:xfrm>
          <a:prstGeom prst="rect">
            <a:avLst/>
          </a:prstGeom>
          <a:noFill/>
        </p:spPr>
        <p:txBody>
          <a:bodyPr wrap="square" rtlCol="0">
            <a:spAutoFit/>
          </a:bodyPr>
          <a:lstStyle/>
          <a:p>
            <a:pPr marL="0" indent="0">
              <a:buNone/>
            </a:pPr>
            <a:r>
              <a:rPr lang="en-US" sz="2400"/>
              <a:t>3. Which product categories had the lowest average discount percent? </a:t>
            </a:r>
          </a:p>
        </p:txBody>
      </p:sp>
      <p:sp>
        <p:nvSpPr>
          <p:cNvPr id="10" name="TextBox 9">
            <a:extLst>
              <a:ext uri="{FF2B5EF4-FFF2-40B4-BE49-F238E27FC236}">
                <a16:creationId xmlns:a16="http://schemas.microsoft.com/office/drawing/2014/main" id="{544523B3-BADA-15DD-8B42-ACFBF5884F35}"/>
              </a:ext>
            </a:extLst>
          </p:cNvPr>
          <p:cNvSpPr txBox="1"/>
          <p:nvPr/>
        </p:nvSpPr>
        <p:spPr>
          <a:xfrm>
            <a:off x="838200" y="4475390"/>
            <a:ext cx="10515600" cy="369332"/>
          </a:xfrm>
          <a:prstGeom prst="rect">
            <a:avLst/>
          </a:prstGeom>
          <a:noFill/>
        </p:spPr>
        <p:txBody>
          <a:bodyPr wrap="square" rtlCol="0">
            <a:spAutoFit/>
          </a:bodyPr>
          <a:lstStyle/>
          <a:p>
            <a:pPr algn="ctr"/>
            <a:r>
              <a:rPr lang="en-US"/>
              <a:t>Gambar 3. Combo chart yang menampilkan sales vs customer id </a:t>
            </a:r>
          </a:p>
        </p:txBody>
      </p:sp>
      <p:graphicFrame>
        <p:nvGraphicFramePr>
          <p:cNvPr id="2" name="Chart 1">
            <a:extLst>
              <a:ext uri="{FF2B5EF4-FFF2-40B4-BE49-F238E27FC236}">
                <a16:creationId xmlns:a16="http://schemas.microsoft.com/office/drawing/2014/main" id="{42E3A751-813E-CAB7-4969-AFA7AFB72475}"/>
              </a:ext>
            </a:extLst>
          </p:cNvPr>
          <p:cNvGraphicFramePr>
            <a:graphicFrameLocks/>
          </p:cNvGraphicFramePr>
          <p:nvPr>
            <p:extLst>
              <p:ext uri="{D42A27DB-BD31-4B8C-83A1-F6EECF244321}">
                <p14:modId xmlns:p14="http://schemas.microsoft.com/office/powerpoint/2010/main" val="2252622701"/>
              </p:ext>
            </p:extLst>
          </p:nvPr>
        </p:nvGraphicFramePr>
        <p:xfrm>
          <a:off x="3143250" y="1760776"/>
          <a:ext cx="64008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itle 1">
            <a:extLst>
              <a:ext uri="{FF2B5EF4-FFF2-40B4-BE49-F238E27FC236}">
                <a16:creationId xmlns:a16="http://schemas.microsoft.com/office/drawing/2014/main" id="{7D14C3B8-455E-9D39-5396-D859594521B5}"/>
              </a:ext>
            </a:extLst>
          </p:cNvPr>
          <p:cNvSpPr txBox="1">
            <a:spLocks/>
          </p:cNvSpPr>
          <p:nvPr/>
        </p:nvSpPr>
        <p:spPr>
          <a:xfrm>
            <a:off x="152400" y="248305"/>
            <a:ext cx="10515600" cy="865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Key Findings</a:t>
            </a:r>
          </a:p>
        </p:txBody>
      </p:sp>
    </p:spTree>
    <p:extLst>
      <p:ext uri="{BB962C8B-B14F-4D97-AF65-F5344CB8AC3E}">
        <p14:creationId xmlns:p14="http://schemas.microsoft.com/office/powerpoint/2010/main" val="852598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0D0A5-AA32-F57F-EDC5-C32788BF8841}"/>
              </a:ext>
            </a:extLst>
          </p:cNvPr>
          <p:cNvSpPr txBox="1"/>
          <p:nvPr/>
        </p:nvSpPr>
        <p:spPr>
          <a:xfrm>
            <a:off x="4523937" y="3239664"/>
            <a:ext cx="6987302" cy="1923604"/>
          </a:xfrm>
          <a:prstGeom prst="rect">
            <a:avLst/>
          </a:prstGeom>
          <a:noFill/>
        </p:spPr>
        <p:txBody>
          <a:bodyPr wrap="square" rtlCol="0">
            <a:spAutoFit/>
          </a:bodyPr>
          <a:lstStyle/>
          <a:p>
            <a:pPr algn="just"/>
            <a:r>
              <a:rPr lang="en-US" sz="1700"/>
              <a:t>Tabel 1 merupakan table yang berisi kolom sales dan baris kategori dan region. Untuk kategori dengan pendapatan tertinggi adalah teknologi yang berkontribusi sebesar 836,1k usd menyumbang 36%an dari total sales. Daerah dengan sales tertinggi pada kategori teknologi adalah bagian barat dengan total sales mencapai 251,9k usd. Kemudian disusul bagian timur dengan sales mencapai 264,9k usd. Dan daerah Selatan menjadi daerah terendah untuk penjualan dengan nilai penjualan hanya 148,7k usd.</a:t>
            </a:r>
          </a:p>
        </p:txBody>
      </p:sp>
      <p:sp>
        <p:nvSpPr>
          <p:cNvPr id="9" name="TextBox 8">
            <a:extLst>
              <a:ext uri="{FF2B5EF4-FFF2-40B4-BE49-F238E27FC236}">
                <a16:creationId xmlns:a16="http://schemas.microsoft.com/office/drawing/2014/main" id="{98B366CE-1C9C-9D29-F279-94504011682E}"/>
              </a:ext>
            </a:extLst>
          </p:cNvPr>
          <p:cNvSpPr txBox="1"/>
          <p:nvPr/>
        </p:nvSpPr>
        <p:spPr>
          <a:xfrm>
            <a:off x="838200" y="1113769"/>
            <a:ext cx="11010900" cy="461665"/>
          </a:xfrm>
          <a:prstGeom prst="rect">
            <a:avLst/>
          </a:prstGeom>
          <a:noFill/>
        </p:spPr>
        <p:txBody>
          <a:bodyPr wrap="square" rtlCol="0">
            <a:spAutoFit/>
          </a:bodyPr>
          <a:lstStyle/>
          <a:p>
            <a:pPr marL="0" indent="0">
              <a:buNone/>
            </a:pPr>
            <a:r>
              <a:rPr lang="en-US" sz="2400"/>
              <a:t>4. Which regions/state had the highest total sales for Technology?</a:t>
            </a:r>
          </a:p>
        </p:txBody>
      </p:sp>
      <p:sp>
        <p:nvSpPr>
          <p:cNvPr id="10" name="TextBox 9">
            <a:extLst>
              <a:ext uri="{FF2B5EF4-FFF2-40B4-BE49-F238E27FC236}">
                <a16:creationId xmlns:a16="http://schemas.microsoft.com/office/drawing/2014/main" id="{544523B3-BADA-15DD-8B42-ACFBF5884F35}"/>
              </a:ext>
            </a:extLst>
          </p:cNvPr>
          <p:cNvSpPr txBox="1"/>
          <p:nvPr/>
        </p:nvSpPr>
        <p:spPr>
          <a:xfrm>
            <a:off x="1128639" y="1489788"/>
            <a:ext cx="4720617" cy="369332"/>
          </a:xfrm>
          <a:prstGeom prst="rect">
            <a:avLst/>
          </a:prstGeom>
          <a:noFill/>
        </p:spPr>
        <p:txBody>
          <a:bodyPr wrap="square" rtlCol="0">
            <a:spAutoFit/>
          </a:bodyPr>
          <a:lstStyle/>
          <a:p>
            <a:r>
              <a:rPr lang="en-US"/>
              <a:t>Tabel 1. Tabel berisi kolom Category dan Sales.</a:t>
            </a:r>
          </a:p>
        </p:txBody>
      </p:sp>
      <p:sp>
        <p:nvSpPr>
          <p:cNvPr id="11" name="Title 1">
            <a:extLst>
              <a:ext uri="{FF2B5EF4-FFF2-40B4-BE49-F238E27FC236}">
                <a16:creationId xmlns:a16="http://schemas.microsoft.com/office/drawing/2014/main" id="{7D14C3B8-455E-9D39-5396-D859594521B5}"/>
              </a:ext>
            </a:extLst>
          </p:cNvPr>
          <p:cNvSpPr txBox="1">
            <a:spLocks/>
          </p:cNvSpPr>
          <p:nvPr/>
        </p:nvSpPr>
        <p:spPr>
          <a:xfrm>
            <a:off x="152400" y="248305"/>
            <a:ext cx="10515600" cy="865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Key Findings</a:t>
            </a:r>
          </a:p>
        </p:txBody>
      </p:sp>
      <p:graphicFrame>
        <p:nvGraphicFramePr>
          <p:cNvPr id="2" name="Table 1">
            <a:extLst>
              <a:ext uri="{FF2B5EF4-FFF2-40B4-BE49-F238E27FC236}">
                <a16:creationId xmlns:a16="http://schemas.microsoft.com/office/drawing/2014/main" id="{ECF9193A-ABB3-3F21-FBC3-199218389434}"/>
              </a:ext>
            </a:extLst>
          </p:cNvPr>
          <p:cNvGraphicFramePr>
            <a:graphicFrameLocks noGrp="1"/>
          </p:cNvGraphicFramePr>
          <p:nvPr>
            <p:extLst>
              <p:ext uri="{D42A27DB-BD31-4B8C-83A1-F6EECF244321}">
                <p14:modId xmlns:p14="http://schemas.microsoft.com/office/powerpoint/2010/main" val="2254047100"/>
              </p:ext>
            </p:extLst>
          </p:nvPr>
        </p:nvGraphicFramePr>
        <p:xfrm>
          <a:off x="1246164" y="1859120"/>
          <a:ext cx="3160248" cy="4684693"/>
        </p:xfrm>
        <a:graphic>
          <a:graphicData uri="http://schemas.openxmlformats.org/drawingml/2006/table">
            <a:tbl>
              <a:tblPr firstRow="1">
                <a:tableStyleId>{EB344D84-9AFB-497E-A393-DC336BA19D2E}</a:tableStyleId>
              </a:tblPr>
              <a:tblGrid>
                <a:gridCol w="1814119">
                  <a:extLst>
                    <a:ext uri="{9D8B030D-6E8A-4147-A177-3AD203B41FA5}">
                      <a16:colId xmlns:a16="http://schemas.microsoft.com/office/drawing/2014/main" val="2895624760"/>
                    </a:ext>
                  </a:extLst>
                </a:gridCol>
                <a:gridCol w="1346129">
                  <a:extLst>
                    <a:ext uri="{9D8B030D-6E8A-4147-A177-3AD203B41FA5}">
                      <a16:colId xmlns:a16="http://schemas.microsoft.com/office/drawing/2014/main" val="206446835"/>
                    </a:ext>
                  </a:extLst>
                </a:gridCol>
              </a:tblGrid>
              <a:tr h="314133">
                <a:tc>
                  <a:txBody>
                    <a:bodyPr/>
                    <a:lstStyle/>
                    <a:p>
                      <a:pPr algn="ctr" fontAlgn="b"/>
                      <a:r>
                        <a:rPr lang="en-US" sz="1100" b="1" i="0" u="none" strike="noStrike">
                          <a:solidFill>
                            <a:schemeClr val="bg1"/>
                          </a:solidFill>
                          <a:effectLst/>
                          <a:latin typeface="Calibri" panose="020F0502020204030204" pitchFamily="34" charset="0"/>
                        </a:rPr>
                        <a:t>Category</a:t>
                      </a:r>
                    </a:p>
                  </a:txBody>
                  <a:tcPr marL="9525" marR="9525" marT="9525" marB="0" anchor="ctr"/>
                </a:tc>
                <a:tc>
                  <a:txBody>
                    <a:bodyPr/>
                    <a:lstStyle/>
                    <a:p>
                      <a:pPr algn="ctr" fontAlgn="b"/>
                      <a:r>
                        <a:rPr lang="en-US" sz="1100" u="none" strike="noStrike">
                          <a:solidFill>
                            <a:schemeClr val="bg1"/>
                          </a:solidFill>
                          <a:effectLst/>
                        </a:rPr>
                        <a:t>Sales</a:t>
                      </a:r>
                      <a:endParaRPr lang="en-US" sz="1100" b="1" i="0" u="none" strike="noStrike">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90090689"/>
                  </a:ext>
                </a:extLst>
              </a:tr>
              <a:tr h="273160">
                <a:tc>
                  <a:txBody>
                    <a:bodyPr/>
                    <a:lstStyle/>
                    <a:p>
                      <a:pPr algn="l" fontAlgn="b"/>
                      <a:r>
                        <a:rPr lang="en-US" sz="1100" u="none" strike="noStrike">
                          <a:effectLst/>
                        </a:rPr>
                        <a:t>Office Supplies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719.047K</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83485702"/>
                  </a:ext>
                </a:extLst>
              </a:tr>
              <a:tr h="273160">
                <a:tc>
                  <a:txBody>
                    <a:bodyPr/>
                    <a:lstStyle/>
                    <a:p>
                      <a:pPr algn="ctr" fontAlgn="b"/>
                      <a:r>
                        <a:rPr lang="en-US" sz="1100" u="none" strike="noStrike">
                          <a:effectLst/>
                        </a:rPr>
                        <a:t>Central</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ctr" fontAlgn="b"/>
                      <a:r>
                        <a:rPr lang="en-US" sz="1100" u="none" strike="noStrike">
                          <a:effectLst/>
                        </a:rPr>
                        <a:t>167.026K</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72912852"/>
                  </a:ext>
                </a:extLst>
              </a:tr>
              <a:tr h="273160">
                <a:tc>
                  <a:txBody>
                    <a:bodyPr/>
                    <a:lstStyle/>
                    <a:p>
                      <a:pPr algn="ctr" fontAlgn="b"/>
                      <a:r>
                        <a:rPr lang="en-US" sz="1100" u="none" strike="noStrike">
                          <a:effectLst/>
                        </a:rPr>
                        <a:t>East</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ctr" fontAlgn="b"/>
                      <a:r>
                        <a:rPr lang="en-US" sz="1100" u="none" strike="noStrike">
                          <a:effectLst/>
                        </a:rPr>
                        <a:t>205.516K</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13555102"/>
                  </a:ext>
                </a:extLst>
              </a:tr>
              <a:tr h="273160">
                <a:tc>
                  <a:txBody>
                    <a:bodyPr/>
                    <a:lstStyle/>
                    <a:p>
                      <a:pPr algn="ctr" fontAlgn="b"/>
                      <a:r>
                        <a:rPr lang="en-US" sz="1100" u="none" strike="noStrike">
                          <a:effectLst/>
                        </a:rPr>
                        <a:t>South</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ctr" fontAlgn="b"/>
                      <a:r>
                        <a:rPr lang="en-US" sz="1100" u="none" strike="noStrike">
                          <a:effectLst/>
                        </a:rPr>
                        <a:t>125.651K</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11858781"/>
                  </a:ext>
                </a:extLst>
              </a:tr>
              <a:tr h="273160">
                <a:tc>
                  <a:txBody>
                    <a:bodyPr/>
                    <a:lstStyle/>
                    <a:p>
                      <a:pPr algn="ctr" fontAlgn="b"/>
                      <a:r>
                        <a:rPr lang="en-US" sz="1100" u="none" strike="noStrike">
                          <a:effectLst/>
                        </a:rPr>
                        <a:t>West</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ctr" fontAlgn="b"/>
                      <a:r>
                        <a:rPr lang="en-US" sz="1100" u="none" strike="noStrike">
                          <a:effectLst/>
                        </a:rPr>
                        <a:t>220.853K</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55844481"/>
                  </a:ext>
                </a:extLst>
              </a:tr>
              <a:tr h="273160">
                <a:tc>
                  <a:txBody>
                    <a:bodyPr/>
                    <a:lstStyle/>
                    <a:p>
                      <a:pPr algn="l" fontAlgn="b"/>
                      <a:r>
                        <a:rPr lang="en-US" sz="1100" u="none" strike="noStrike">
                          <a:effectLst/>
                        </a:rPr>
                        <a:t>Furniture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742.000K</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31939304"/>
                  </a:ext>
                </a:extLst>
              </a:tr>
              <a:tr h="273160">
                <a:tc>
                  <a:txBody>
                    <a:bodyPr/>
                    <a:lstStyle/>
                    <a:p>
                      <a:pPr algn="ctr" fontAlgn="b"/>
                      <a:r>
                        <a:rPr lang="en-US" sz="1100" u="none" strike="noStrike">
                          <a:effectLst/>
                        </a:rPr>
                        <a:t>Central</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ctr" fontAlgn="b"/>
                      <a:r>
                        <a:rPr lang="en-US" sz="1100" u="none" strike="noStrike">
                          <a:effectLst/>
                        </a:rPr>
                        <a:t>163.797K</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62213907"/>
                  </a:ext>
                </a:extLst>
              </a:tr>
              <a:tr h="273160">
                <a:tc>
                  <a:txBody>
                    <a:bodyPr/>
                    <a:lstStyle/>
                    <a:p>
                      <a:pPr algn="ctr" fontAlgn="b"/>
                      <a:r>
                        <a:rPr lang="en-US" sz="1100" u="none" strike="noStrike">
                          <a:effectLst/>
                        </a:rPr>
                        <a:t>East</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ctr" fontAlgn="b"/>
                      <a:r>
                        <a:rPr lang="en-US" sz="1100" u="none" strike="noStrike">
                          <a:effectLst/>
                        </a:rPr>
                        <a:t>208.291K</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50157245"/>
                  </a:ext>
                </a:extLst>
              </a:tr>
              <a:tr h="273160">
                <a:tc>
                  <a:txBody>
                    <a:bodyPr/>
                    <a:lstStyle/>
                    <a:p>
                      <a:pPr algn="ctr" fontAlgn="b"/>
                      <a:r>
                        <a:rPr lang="en-US" sz="1100" u="none" strike="noStrike">
                          <a:effectLst/>
                        </a:rPr>
                        <a:t>South</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ctr" fontAlgn="b"/>
                      <a:r>
                        <a:rPr lang="en-US" sz="1100" u="none" strike="noStrike">
                          <a:effectLst/>
                        </a:rPr>
                        <a:t>117.299K</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81845362"/>
                  </a:ext>
                </a:extLst>
              </a:tr>
              <a:tr h="273160">
                <a:tc>
                  <a:txBody>
                    <a:bodyPr/>
                    <a:lstStyle/>
                    <a:p>
                      <a:pPr algn="ctr" fontAlgn="b"/>
                      <a:r>
                        <a:rPr lang="en-US" sz="1100" u="none" strike="noStrike">
                          <a:effectLst/>
                        </a:rPr>
                        <a:t>West</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ctr" fontAlgn="b"/>
                      <a:r>
                        <a:rPr lang="en-US" sz="1100" u="none" strike="noStrike">
                          <a:effectLst/>
                        </a:rPr>
                        <a:t>252.613K</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47268481"/>
                  </a:ext>
                </a:extLst>
              </a:tr>
              <a:tr h="273160">
                <a:tc>
                  <a:txBody>
                    <a:bodyPr/>
                    <a:lstStyle/>
                    <a:p>
                      <a:pPr algn="l" fontAlgn="b"/>
                      <a:r>
                        <a:rPr lang="en-US" sz="1100" u="none" strike="noStrike">
                          <a:effectLst/>
                        </a:rPr>
                        <a:t>Technology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836.154K</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58315956"/>
                  </a:ext>
                </a:extLst>
              </a:tr>
              <a:tr h="273160">
                <a:tc>
                  <a:txBody>
                    <a:bodyPr/>
                    <a:lstStyle/>
                    <a:p>
                      <a:pPr algn="ctr" fontAlgn="b"/>
                      <a:r>
                        <a:rPr lang="en-US" sz="1100" u="none" strike="noStrike">
                          <a:effectLst/>
                        </a:rPr>
                        <a:t>Central</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ctr" fontAlgn="b"/>
                      <a:r>
                        <a:rPr lang="en-US" sz="1100" u="none" strike="noStrike">
                          <a:effectLst/>
                        </a:rPr>
                        <a:t>170.416K</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95403158"/>
                  </a:ext>
                </a:extLst>
              </a:tr>
              <a:tr h="273160">
                <a:tc>
                  <a:txBody>
                    <a:bodyPr/>
                    <a:lstStyle/>
                    <a:p>
                      <a:pPr algn="ctr" fontAlgn="b"/>
                      <a:r>
                        <a:rPr lang="en-US" sz="1100" u="none" strike="noStrike">
                          <a:effectLst/>
                        </a:rPr>
                        <a:t>East</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ctr" fontAlgn="b"/>
                      <a:r>
                        <a:rPr lang="en-US" sz="1100" u="none" strike="noStrike">
                          <a:effectLst/>
                        </a:rPr>
                        <a:t>264.974K</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99621299"/>
                  </a:ext>
                </a:extLst>
              </a:tr>
              <a:tr h="273160">
                <a:tc>
                  <a:txBody>
                    <a:bodyPr/>
                    <a:lstStyle/>
                    <a:p>
                      <a:pPr algn="ctr" fontAlgn="b"/>
                      <a:r>
                        <a:rPr lang="en-US" sz="1100" u="none" strike="noStrike">
                          <a:effectLst/>
                        </a:rPr>
                        <a:t>South</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ctr" fontAlgn="b"/>
                      <a:r>
                        <a:rPr lang="en-US" sz="1100" u="none" strike="noStrike">
                          <a:effectLst/>
                        </a:rPr>
                        <a:t>148.772K</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7009950"/>
                  </a:ext>
                </a:extLst>
              </a:tr>
              <a:tr h="273160">
                <a:tc>
                  <a:txBody>
                    <a:bodyPr/>
                    <a:lstStyle/>
                    <a:p>
                      <a:pPr algn="ctr" fontAlgn="b"/>
                      <a:r>
                        <a:rPr lang="en-US" sz="1100" u="none" strike="noStrike">
                          <a:effectLst/>
                        </a:rPr>
                        <a:t>West</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ctr" fontAlgn="b"/>
                      <a:r>
                        <a:rPr lang="en-US" sz="1100" u="none" strike="noStrike">
                          <a:effectLst/>
                        </a:rPr>
                        <a:t>251.992K</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2868565"/>
                  </a:ext>
                </a:extLst>
              </a:tr>
              <a:tr h="27316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2,297.201K</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06859830"/>
                  </a:ext>
                </a:extLst>
              </a:tr>
            </a:tbl>
          </a:graphicData>
        </a:graphic>
      </p:graphicFrame>
    </p:spTree>
    <p:extLst>
      <p:ext uri="{BB962C8B-B14F-4D97-AF65-F5344CB8AC3E}">
        <p14:creationId xmlns:p14="http://schemas.microsoft.com/office/powerpoint/2010/main" val="1238109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B366CE-1C9C-9D29-F279-94504011682E}"/>
              </a:ext>
            </a:extLst>
          </p:cNvPr>
          <p:cNvSpPr txBox="1"/>
          <p:nvPr/>
        </p:nvSpPr>
        <p:spPr>
          <a:xfrm>
            <a:off x="838200" y="1113769"/>
            <a:ext cx="11010900" cy="830997"/>
          </a:xfrm>
          <a:prstGeom prst="rect">
            <a:avLst/>
          </a:prstGeom>
          <a:noFill/>
        </p:spPr>
        <p:txBody>
          <a:bodyPr wrap="square" rtlCol="0">
            <a:spAutoFit/>
          </a:bodyPr>
          <a:lstStyle/>
          <a:p>
            <a:r>
              <a:rPr lang="en-US" sz="2400"/>
              <a:t>5. What was the best selling product? Bisa dari kuantitas/ total sales</a:t>
            </a:r>
          </a:p>
          <a:p>
            <a:pPr marL="0" indent="0">
              <a:buNone/>
            </a:pPr>
            <a:endParaRPr lang="en-US" sz="2400"/>
          </a:p>
        </p:txBody>
      </p:sp>
      <p:sp>
        <p:nvSpPr>
          <p:cNvPr id="10" name="TextBox 9">
            <a:extLst>
              <a:ext uri="{FF2B5EF4-FFF2-40B4-BE49-F238E27FC236}">
                <a16:creationId xmlns:a16="http://schemas.microsoft.com/office/drawing/2014/main" id="{544523B3-BADA-15DD-8B42-ACFBF5884F35}"/>
              </a:ext>
            </a:extLst>
          </p:cNvPr>
          <p:cNvSpPr txBox="1"/>
          <p:nvPr/>
        </p:nvSpPr>
        <p:spPr>
          <a:xfrm>
            <a:off x="773725" y="1454850"/>
            <a:ext cx="10515600" cy="276999"/>
          </a:xfrm>
          <a:prstGeom prst="rect">
            <a:avLst/>
          </a:prstGeom>
          <a:noFill/>
        </p:spPr>
        <p:txBody>
          <a:bodyPr wrap="square" rtlCol="0">
            <a:spAutoFit/>
          </a:bodyPr>
          <a:lstStyle/>
          <a:p>
            <a:r>
              <a:rPr lang="en-US" sz="1200"/>
              <a:t>Table 2. Table Penjualan berisi kolom Nama produk/items, Kuantitas, Harga, dan Sales diurutkan dengan kuantitas tertinggi</a:t>
            </a:r>
          </a:p>
        </p:txBody>
      </p:sp>
      <p:graphicFrame>
        <p:nvGraphicFramePr>
          <p:cNvPr id="12" name="Table 11">
            <a:extLst>
              <a:ext uri="{FF2B5EF4-FFF2-40B4-BE49-F238E27FC236}">
                <a16:creationId xmlns:a16="http://schemas.microsoft.com/office/drawing/2014/main" id="{95E9DC70-72D4-8642-5FCB-075F17803B4C}"/>
              </a:ext>
            </a:extLst>
          </p:cNvPr>
          <p:cNvGraphicFramePr>
            <a:graphicFrameLocks noGrp="1"/>
          </p:cNvGraphicFramePr>
          <p:nvPr>
            <p:extLst>
              <p:ext uri="{D42A27DB-BD31-4B8C-83A1-F6EECF244321}">
                <p14:modId xmlns:p14="http://schemas.microsoft.com/office/powerpoint/2010/main" val="2549171322"/>
              </p:ext>
            </p:extLst>
          </p:nvPr>
        </p:nvGraphicFramePr>
        <p:xfrm>
          <a:off x="902675" y="1813228"/>
          <a:ext cx="7622198" cy="2017136"/>
        </p:xfrm>
        <a:graphic>
          <a:graphicData uri="http://schemas.openxmlformats.org/drawingml/2006/table">
            <a:tbl>
              <a:tblPr firstRow="1">
                <a:tableStyleId>{EB344D84-9AFB-497E-A393-DC336BA19D2E}</a:tableStyleId>
              </a:tblPr>
              <a:tblGrid>
                <a:gridCol w="4496677">
                  <a:extLst>
                    <a:ext uri="{9D8B030D-6E8A-4147-A177-3AD203B41FA5}">
                      <a16:colId xmlns:a16="http://schemas.microsoft.com/office/drawing/2014/main" val="4293131281"/>
                    </a:ext>
                  </a:extLst>
                </a:gridCol>
                <a:gridCol w="1217145">
                  <a:extLst>
                    <a:ext uri="{9D8B030D-6E8A-4147-A177-3AD203B41FA5}">
                      <a16:colId xmlns:a16="http://schemas.microsoft.com/office/drawing/2014/main" val="2169561462"/>
                    </a:ext>
                  </a:extLst>
                </a:gridCol>
                <a:gridCol w="946681">
                  <a:extLst>
                    <a:ext uri="{9D8B030D-6E8A-4147-A177-3AD203B41FA5}">
                      <a16:colId xmlns:a16="http://schemas.microsoft.com/office/drawing/2014/main" val="895871120"/>
                    </a:ext>
                  </a:extLst>
                </a:gridCol>
                <a:gridCol w="961695">
                  <a:extLst>
                    <a:ext uri="{9D8B030D-6E8A-4147-A177-3AD203B41FA5}">
                      <a16:colId xmlns:a16="http://schemas.microsoft.com/office/drawing/2014/main" val="2583462561"/>
                    </a:ext>
                  </a:extLst>
                </a:gridCol>
              </a:tblGrid>
              <a:tr h="150519">
                <a:tc>
                  <a:txBody>
                    <a:bodyPr/>
                    <a:lstStyle/>
                    <a:p>
                      <a:pPr algn="ctr" fontAlgn="b"/>
                      <a:r>
                        <a:rPr lang="en-US" sz="1100" b="0" u="none" strike="noStrike">
                          <a:solidFill>
                            <a:schemeClr val="bg1"/>
                          </a:solidFill>
                          <a:effectLst/>
                        </a:rPr>
                        <a:t>Items</a:t>
                      </a:r>
                      <a:endParaRPr lang="en-US" sz="1100" b="0" i="0" u="none" strike="noStrike">
                        <a:solidFill>
                          <a:schemeClr val="bg1"/>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Quantity</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Price</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Sales</a:t>
                      </a:r>
                      <a:endParaRPr lang="en-US" sz="11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42165285"/>
                  </a:ext>
                </a:extLst>
              </a:tr>
              <a:tr h="150519">
                <a:tc>
                  <a:txBody>
                    <a:bodyPr/>
                    <a:lstStyle/>
                    <a:p>
                      <a:pPr algn="l" fontAlgn="b"/>
                      <a:r>
                        <a:rPr lang="en-US" sz="1100" u="none" strike="noStrike">
                          <a:effectLst/>
                        </a:rPr>
                        <a:t>Staples</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876</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8.000228311</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7008.2</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17082609"/>
                  </a:ext>
                </a:extLst>
              </a:tr>
              <a:tr h="150519">
                <a:tc>
                  <a:txBody>
                    <a:bodyPr/>
                    <a:lstStyle/>
                    <a:p>
                      <a:pPr algn="l" fontAlgn="b"/>
                      <a:r>
                        <a:rPr lang="en-US" sz="1100" u="none" strike="noStrike">
                          <a:effectLst/>
                        </a:rPr>
                        <a:t>KI Adjustable-Height Table</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61.52217568</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4552.641</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2679832"/>
                  </a:ext>
                </a:extLst>
              </a:tr>
              <a:tr h="173096">
                <a:tc>
                  <a:txBody>
                    <a:bodyPr/>
                    <a:lstStyle/>
                    <a:p>
                      <a:pPr algn="l" fontAlgn="b"/>
                      <a:r>
                        <a:rPr lang="en-US" sz="1100" u="none" strike="noStrike">
                          <a:effectLst/>
                        </a:rPr>
                        <a:t>Storex Dura Pro Binders</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3.923746479</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278.586</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56373898"/>
                  </a:ext>
                </a:extLst>
              </a:tr>
              <a:tr h="150519">
                <a:tc>
                  <a:txBody>
                    <a:bodyPr/>
                    <a:lstStyle/>
                    <a:p>
                      <a:pPr algn="l" fontAlgn="b"/>
                      <a:r>
                        <a:rPr lang="en-US" sz="1100" u="none" strike="noStrike">
                          <a:effectLst/>
                        </a:rPr>
                        <a:t>Avery Non-Stick Binders</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3.060788732</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217.316</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98211668"/>
                  </a:ext>
                </a:extLst>
              </a:tr>
              <a:tr h="150519">
                <a:tc>
                  <a:txBody>
                    <a:bodyPr/>
                    <a:lstStyle/>
                    <a:p>
                      <a:pPr algn="l" fontAlgn="b"/>
                      <a:r>
                        <a:rPr lang="en-US" sz="1100" u="none" strike="noStrike">
                          <a:effectLst/>
                        </a:rPr>
                        <a:t>GBC Premium Transparent Covers with Diagonal Lined Pattern</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11.64859701</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780.456</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52320581"/>
                  </a:ext>
                </a:extLst>
              </a:tr>
              <a:tr h="150519">
                <a:tc>
                  <a:txBody>
                    <a:bodyPr/>
                    <a:lstStyle/>
                    <a:p>
                      <a:pPr algn="l" fontAlgn="b"/>
                      <a:r>
                        <a:rPr lang="en-US" sz="1100" u="none" strike="noStrike">
                          <a:effectLst/>
                        </a:rPr>
                        <a:t>Situations Contoured Folding Chairs, 4/Set</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56.89490625</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3641.274</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0462777"/>
                  </a:ext>
                </a:extLst>
              </a:tr>
              <a:tr h="150519">
                <a:tc>
                  <a:txBody>
                    <a:bodyPr/>
                    <a:lstStyle/>
                    <a:p>
                      <a:pPr algn="l" fontAlgn="b"/>
                      <a:r>
                        <a:rPr lang="en-US" sz="1100" u="none" strike="noStrike">
                          <a:effectLst/>
                        </a:rPr>
                        <a:t>Chromcraft Round Conference Tables</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134.5747377</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8209.059</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16122546"/>
                  </a:ext>
                </a:extLst>
              </a:tr>
              <a:tr h="150519">
                <a:tc>
                  <a:txBody>
                    <a:bodyPr/>
                    <a:lstStyle/>
                    <a:p>
                      <a:pPr algn="l" fontAlgn="b"/>
                      <a:r>
                        <a:rPr lang="en-US" sz="1100" u="none" strike="noStrike">
                          <a:effectLst/>
                        </a:rPr>
                        <a:t>Eldon Wave Desk Accessories</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4.372622951</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266.73</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71238687"/>
                  </a:ext>
                </a:extLst>
              </a:tr>
              <a:tr h="150519">
                <a:tc>
                  <a:txBody>
                    <a:bodyPr/>
                    <a:lstStyle/>
                    <a:p>
                      <a:pPr algn="l" fontAlgn="b"/>
                      <a:r>
                        <a:rPr lang="en-US" sz="1100" u="none" strike="noStrike">
                          <a:effectLst/>
                        </a:rPr>
                        <a:t>Wilson Jones Turn Tabs Binder Tool for Ring Binders</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3.594576271</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212.08</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02473776"/>
                  </a:ext>
                </a:extLst>
              </a:tr>
              <a:tr h="150519">
                <a:tc>
                  <a:txBody>
                    <a:bodyPr/>
                    <a:lstStyle/>
                    <a:p>
                      <a:pPr algn="l" fontAlgn="b"/>
                      <a:r>
                        <a:rPr lang="en-US" sz="1100" u="none" strike="noStrike">
                          <a:effectLst/>
                        </a:rPr>
                        <a:t>Global Wood Trimmed Manager's Task Chair, Khaki</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70.62515254</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4166.884</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39843781"/>
                  </a:ext>
                </a:extLst>
              </a:tr>
              <a:tr h="150519">
                <a:tc>
                  <a:txBody>
                    <a:bodyPr/>
                    <a:lstStyle/>
                    <a:p>
                      <a:pPr algn="ctr"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1463</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20.05005195</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effectLst/>
                        </a:rPr>
                        <a:t>29333.226</a:t>
                      </a:r>
                      <a:endParaRPr lang="en-US" sz="11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7074854"/>
                  </a:ext>
                </a:extLst>
              </a:tr>
            </a:tbl>
          </a:graphicData>
        </a:graphic>
      </p:graphicFrame>
      <p:graphicFrame>
        <p:nvGraphicFramePr>
          <p:cNvPr id="4" name="Table 3">
            <a:extLst>
              <a:ext uri="{FF2B5EF4-FFF2-40B4-BE49-F238E27FC236}">
                <a16:creationId xmlns:a16="http://schemas.microsoft.com/office/drawing/2014/main" id="{D3494FDB-09D6-F1CE-4BAE-0BAAECA742B0}"/>
              </a:ext>
            </a:extLst>
          </p:cNvPr>
          <p:cNvGraphicFramePr>
            <a:graphicFrameLocks noGrp="1"/>
          </p:cNvGraphicFramePr>
          <p:nvPr>
            <p:extLst>
              <p:ext uri="{D42A27DB-BD31-4B8C-83A1-F6EECF244321}">
                <p14:modId xmlns:p14="http://schemas.microsoft.com/office/powerpoint/2010/main" val="1129529245"/>
              </p:ext>
            </p:extLst>
          </p:nvPr>
        </p:nvGraphicFramePr>
        <p:xfrm>
          <a:off x="902675" y="4171445"/>
          <a:ext cx="7549913" cy="2314575"/>
        </p:xfrm>
        <a:graphic>
          <a:graphicData uri="http://schemas.openxmlformats.org/drawingml/2006/table">
            <a:tbl>
              <a:tblPr firstRow="1">
                <a:tableStyleId>{EB344D84-9AFB-497E-A393-DC336BA19D2E}</a:tableStyleId>
              </a:tblPr>
              <a:tblGrid>
                <a:gridCol w="4879196">
                  <a:extLst>
                    <a:ext uri="{9D8B030D-6E8A-4147-A177-3AD203B41FA5}">
                      <a16:colId xmlns:a16="http://schemas.microsoft.com/office/drawing/2014/main" val="4240563839"/>
                    </a:ext>
                  </a:extLst>
                </a:gridCol>
                <a:gridCol w="1040037">
                  <a:extLst>
                    <a:ext uri="{9D8B030D-6E8A-4147-A177-3AD203B41FA5}">
                      <a16:colId xmlns:a16="http://schemas.microsoft.com/office/drawing/2014/main" val="399369925"/>
                    </a:ext>
                  </a:extLst>
                </a:gridCol>
                <a:gridCol w="808918">
                  <a:extLst>
                    <a:ext uri="{9D8B030D-6E8A-4147-A177-3AD203B41FA5}">
                      <a16:colId xmlns:a16="http://schemas.microsoft.com/office/drawing/2014/main" val="604152280"/>
                    </a:ext>
                  </a:extLst>
                </a:gridCol>
                <a:gridCol w="821762">
                  <a:extLst>
                    <a:ext uri="{9D8B030D-6E8A-4147-A177-3AD203B41FA5}">
                      <a16:colId xmlns:a16="http://schemas.microsoft.com/office/drawing/2014/main" val="854744203"/>
                    </a:ext>
                  </a:extLst>
                </a:gridCol>
              </a:tblGrid>
              <a:tr h="190500">
                <a:tc>
                  <a:txBody>
                    <a:bodyPr/>
                    <a:lstStyle/>
                    <a:p>
                      <a:pPr algn="ctr" fontAlgn="b"/>
                      <a:r>
                        <a:rPr lang="en-US" sz="1100" b="1" u="none" strike="noStrike">
                          <a:solidFill>
                            <a:schemeClr val="bg1"/>
                          </a:solidFill>
                          <a:effectLst/>
                        </a:rPr>
                        <a:t>Items</a:t>
                      </a:r>
                      <a:endParaRPr lang="en-US" sz="1100" b="1" i="0" u="none" strike="noStrike">
                        <a:solidFill>
                          <a:schemeClr val="bg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bg1"/>
                          </a:solidFill>
                          <a:effectLst/>
                        </a:rPr>
                        <a:t>Quantity</a:t>
                      </a:r>
                      <a:endParaRPr lang="en-US" sz="1100" b="1" i="0" u="none" strike="noStrike">
                        <a:solidFill>
                          <a:schemeClr val="bg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bg1"/>
                          </a:solidFill>
                          <a:effectLst/>
                        </a:rPr>
                        <a:t>Price</a:t>
                      </a:r>
                      <a:endParaRPr lang="en-US" sz="1100" b="1" i="0" u="none" strike="noStrike">
                        <a:solidFill>
                          <a:schemeClr val="bg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bg1"/>
                          </a:solidFill>
                          <a:effectLst/>
                        </a:rPr>
                        <a:t>Sales</a:t>
                      </a:r>
                      <a:endParaRPr lang="en-US" sz="1100" b="1"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9692835"/>
                  </a:ext>
                </a:extLst>
              </a:tr>
              <a:tr h="190500">
                <a:tc>
                  <a:txBody>
                    <a:bodyPr/>
                    <a:lstStyle/>
                    <a:p>
                      <a:pPr algn="l" fontAlgn="b"/>
                      <a:r>
                        <a:rPr lang="en-US" sz="1100" u="none" strike="noStrike">
                          <a:solidFill>
                            <a:schemeClr val="tx1"/>
                          </a:solidFill>
                          <a:effectLst/>
                        </a:rPr>
                        <a:t>Canon imageCLASS 2200 Advanced Copier</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20</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3079.9912</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61599.824</a:t>
                      </a:r>
                      <a:endParaRPr lang="en-US" sz="11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6109344"/>
                  </a:ext>
                </a:extLst>
              </a:tr>
              <a:tr h="190500">
                <a:tc>
                  <a:txBody>
                    <a:bodyPr/>
                    <a:lstStyle/>
                    <a:p>
                      <a:pPr algn="l" fontAlgn="b"/>
                      <a:r>
                        <a:rPr lang="en-US" sz="1100" u="none" strike="noStrike">
                          <a:solidFill>
                            <a:schemeClr val="tx1"/>
                          </a:solidFill>
                          <a:effectLst/>
                        </a:rPr>
                        <a:t>Fellowes PB500 Electric Punch Plastic Comb Binding Machine with Manual Bind</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31</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885.5930323</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27453.384</a:t>
                      </a:r>
                      <a:endParaRPr lang="en-US" sz="11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2249221"/>
                  </a:ext>
                </a:extLst>
              </a:tr>
              <a:tr h="219075">
                <a:tc>
                  <a:txBody>
                    <a:bodyPr/>
                    <a:lstStyle/>
                    <a:p>
                      <a:pPr algn="l" fontAlgn="b"/>
                      <a:r>
                        <a:rPr lang="en-US" sz="1100" u="none" strike="noStrike">
                          <a:solidFill>
                            <a:schemeClr val="tx1"/>
                          </a:solidFill>
                          <a:effectLst/>
                        </a:rPr>
                        <a:t>Cisco TelePresence System EX90 Videoconferencing Unit</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6</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3773.08</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22638.48</a:t>
                      </a:r>
                      <a:endParaRPr lang="en-US" sz="11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7261413"/>
                  </a:ext>
                </a:extLst>
              </a:tr>
              <a:tr h="190500">
                <a:tc>
                  <a:txBody>
                    <a:bodyPr/>
                    <a:lstStyle/>
                    <a:p>
                      <a:pPr algn="l" fontAlgn="b"/>
                      <a:r>
                        <a:rPr lang="en-US" sz="1100" u="none" strike="noStrike">
                          <a:solidFill>
                            <a:schemeClr val="tx1"/>
                          </a:solidFill>
                          <a:effectLst/>
                        </a:rPr>
                        <a:t>HON 5400 Series Task Chairs for </a:t>
                      </a:r>
                      <a:r>
                        <a:rPr lang="en-US" sz="1100" b="0" u="none" strike="noStrike" kern="1200">
                          <a:solidFill>
                            <a:schemeClr val="tx1"/>
                          </a:solidFill>
                          <a:effectLst/>
                        </a:rPr>
                        <a:t>Big</a:t>
                      </a:r>
                      <a:r>
                        <a:rPr lang="en-US" sz="1100" u="none" strike="noStrike">
                          <a:solidFill>
                            <a:schemeClr val="tx1"/>
                          </a:solidFill>
                          <a:effectLst/>
                        </a:rPr>
                        <a:t> and Tall</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39</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560.784</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21870.576</a:t>
                      </a:r>
                      <a:endParaRPr lang="en-US" sz="11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2622702"/>
                  </a:ext>
                </a:extLst>
              </a:tr>
              <a:tr h="190500">
                <a:tc>
                  <a:txBody>
                    <a:bodyPr/>
                    <a:lstStyle/>
                    <a:p>
                      <a:pPr algn="l" fontAlgn="b"/>
                      <a:r>
                        <a:rPr lang="en-US" sz="1100" u="none" strike="noStrike">
                          <a:solidFill>
                            <a:schemeClr val="tx1"/>
                          </a:solidFill>
                          <a:effectLst/>
                        </a:rPr>
                        <a:t>GBC DocuBind TL300 Electric Binding System</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37</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535.7697027</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19823.479</a:t>
                      </a:r>
                      <a:endParaRPr lang="en-US" sz="11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1044361"/>
                  </a:ext>
                </a:extLst>
              </a:tr>
              <a:tr h="190500">
                <a:tc>
                  <a:txBody>
                    <a:bodyPr/>
                    <a:lstStyle/>
                    <a:p>
                      <a:pPr algn="l" fontAlgn="b"/>
                      <a:r>
                        <a:rPr lang="sv-SE" sz="1100" u="none" strike="noStrike">
                          <a:solidFill>
                            <a:schemeClr val="tx1"/>
                          </a:solidFill>
                          <a:effectLst/>
                        </a:rPr>
                        <a:t>GBC Ibimaster 500 Manual ProClick Binding System</a:t>
                      </a:r>
                      <a:endParaRPr lang="sv-SE"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48</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396.34375</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19024.5</a:t>
                      </a:r>
                      <a:endParaRPr lang="en-US" sz="11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6519095"/>
                  </a:ext>
                </a:extLst>
              </a:tr>
              <a:tr h="190500">
                <a:tc>
                  <a:txBody>
                    <a:bodyPr/>
                    <a:lstStyle/>
                    <a:p>
                      <a:pPr algn="l" fontAlgn="b"/>
                      <a:r>
                        <a:rPr lang="en-US" sz="1100" u="none" strike="noStrike">
                          <a:solidFill>
                            <a:schemeClr val="tx1"/>
                          </a:solidFill>
                          <a:effectLst/>
                        </a:rPr>
                        <a:t>Hewlett Packard LaserJet 3310 Copier</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38</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495.7812105</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18839.686</a:t>
                      </a:r>
                      <a:endParaRPr lang="en-US" sz="11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285534"/>
                  </a:ext>
                </a:extLst>
              </a:tr>
              <a:tr h="190500">
                <a:tc>
                  <a:txBody>
                    <a:bodyPr/>
                    <a:lstStyle/>
                    <a:p>
                      <a:pPr algn="l" fontAlgn="b"/>
                      <a:r>
                        <a:rPr lang="fr-FR" sz="1100" u="none" strike="noStrike">
                          <a:solidFill>
                            <a:schemeClr val="tx1"/>
                          </a:solidFill>
                          <a:effectLst/>
                        </a:rPr>
                        <a:t>HP Designjet T520 Inkjet Large Format Printer - 24" Color</a:t>
                      </a:r>
                      <a:endParaRPr lang="fr-FR"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12</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1531.24125</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18374.895</a:t>
                      </a:r>
                      <a:endParaRPr lang="en-US" sz="11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7440090"/>
                  </a:ext>
                </a:extLst>
              </a:tr>
              <a:tr h="190500">
                <a:tc>
                  <a:txBody>
                    <a:bodyPr/>
                    <a:lstStyle/>
                    <a:p>
                      <a:pPr algn="l" fontAlgn="b"/>
                      <a:r>
                        <a:rPr lang="en-US" sz="1100" u="none" strike="noStrike">
                          <a:solidFill>
                            <a:schemeClr val="tx1"/>
                          </a:solidFill>
                          <a:effectLst/>
                        </a:rPr>
                        <a:t>GBC DocuBind P400 Electric Binding System</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27</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665.3728889</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17965.068</a:t>
                      </a:r>
                      <a:endParaRPr lang="en-US" sz="11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5552263"/>
                  </a:ext>
                </a:extLst>
              </a:tr>
              <a:tr h="190500">
                <a:tc>
                  <a:txBody>
                    <a:bodyPr/>
                    <a:lstStyle/>
                    <a:p>
                      <a:pPr algn="l" fontAlgn="b"/>
                      <a:r>
                        <a:rPr lang="en-US" sz="1100" u="none" strike="noStrike">
                          <a:solidFill>
                            <a:schemeClr val="tx1"/>
                          </a:solidFill>
                          <a:effectLst/>
                        </a:rPr>
                        <a:t>High Speed Automatic Electric Letter Opener</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11</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1548.210182</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17030.312</a:t>
                      </a:r>
                      <a:endParaRPr lang="en-US" sz="11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462276"/>
                  </a:ext>
                </a:extLst>
              </a:tr>
              <a:tr h="190500">
                <a:tc>
                  <a:txBody>
                    <a:bodyPr/>
                    <a:lstStyle/>
                    <a:p>
                      <a:pPr algn="ctr" fontAlgn="b"/>
                      <a:r>
                        <a:rPr lang="en-US" sz="1100" u="none" strike="noStrike">
                          <a:solidFill>
                            <a:schemeClr val="tx1"/>
                          </a:solidFill>
                          <a:effectLst/>
                        </a:rPr>
                        <a:t>Grand Total</a:t>
                      </a:r>
                      <a:endParaRPr lang="en-US" sz="1100" b="1"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269</a:t>
                      </a:r>
                      <a:endParaRPr lang="en-US" sz="1100" b="1"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909.3687881</a:t>
                      </a:r>
                      <a:endParaRPr lang="en-US" sz="1100" b="1"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a:solidFill>
                            <a:schemeClr val="tx1"/>
                          </a:solidFill>
                          <a:effectLst/>
                        </a:rPr>
                        <a:t>244620.204</a:t>
                      </a:r>
                      <a:endParaRPr lang="en-US" sz="1100" b="1"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2413218"/>
                  </a:ext>
                </a:extLst>
              </a:tr>
            </a:tbl>
          </a:graphicData>
        </a:graphic>
      </p:graphicFrame>
      <p:sp>
        <p:nvSpPr>
          <p:cNvPr id="6" name="TextBox 5">
            <a:extLst>
              <a:ext uri="{FF2B5EF4-FFF2-40B4-BE49-F238E27FC236}">
                <a16:creationId xmlns:a16="http://schemas.microsoft.com/office/drawing/2014/main" id="{EEFE8961-4109-27FC-5BEB-CA99B3CB1E6F}"/>
              </a:ext>
            </a:extLst>
          </p:cNvPr>
          <p:cNvSpPr txBox="1"/>
          <p:nvPr/>
        </p:nvSpPr>
        <p:spPr>
          <a:xfrm>
            <a:off x="773725" y="3894446"/>
            <a:ext cx="10515600" cy="276999"/>
          </a:xfrm>
          <a:prstGeom prst="rect">
            <a:avLst/>
          </a:prstGeom>
          <a:noFill/>
        </p:spPr>
        <p:txBody>
          <a:bodyPr wrap="square" rtlCol="0">
            <a:spAutoFit/>
          </a:bodyPr>
          <a:lstStyle/>
          <a:p>
            <a:r>
              <a:rPr lang="en-US" sz="1200"/>
              <a:t>Table 3. Table Penjualan berisi kolom Nama produk/items, Kuantitas, Harga, dan Sales diurutkan dengan sales tertinggi.</a:t>
            </a:r>
          </a:p>
        </p:txBody>
      </p:sp>
      <p:sp>
        <p:nvSpPr>
          <p:cNvPr id="7" name="TextBox 6">
            <a:extLst>
              <a:ext uri="{FF2B5EF4-FFF2-40B4-BE49-F238E27FC236}">
                <a16:creationId xmlns:a16="http://schemas.microsoft.com/office/drawing/2014/main" id="{17F15449-D2DA-9399-1C8A-FCF311A72C8F}"/>
              </a:ext>
            </a:extLst>
          </p:cNvPr>
          <p:cNvSpPr txBox="1"/>
          <p:nvPr/>
        </p:nvSpPr>
        <p:spPr>
          <a:xfrm>
            <a:off x="8524873" y="1719992"/>
            <a:ext cx="3324227" cy="2246769"/>
          </a:xfrm>
          <a:prstGeom prst="rect">
            <a:avLst/>
          </a:prstGeom>
          <a:noFill/>
        </p:spPr>
        <p:txBody>
          <a:bodyPr wrap="square" rtlCol="0">
            <a:spAutoFit/>
          </a:bodyPr>
          <a:lstStyle/>
          <a:p>
            <a:pPr algn="just"/>
            <a:r>
              <a:rPr lang="en-US" sz="1400">
                <a:latin typeface="+mj-lt"/>
              </a:rPr>
              <a:t>Tabel 2 menunjukkan produk penjualan terbaik secara kuantitas. Terlihat bahwa produk staples menjadi penjualan pertama dengan kuantitas 876. disusul dengan </a:t>
            </a:r>
            <a:r>
              <a:rPr lang="en-US" sz="1400" u="none" strike="noStrike">
                <a:effectLst/>
                <a:latin typeface="+mj-lt"/>
              </a:rPr>
              <a:t>KI Adjustable-Height Table dengan kuantitas 74.</a:t>
            </a:r>
            <a:endParaRPr lang="en-US" sz="1400">
              <a:latin typeface="+mj-lt"/>
            </a:endParaRPr>
          </a:p>
          <a:p>
            <a:pPr algn="just"/>
            <a:r>
              <a:rPr lang="en-US" sz="1400" u="none" strike="noStrike">
                <a:effectLst/>
                <a:latin typeface="+mj-lt"/>
              </a:rPr>
              <a:t>10 produk penjualan terbaik dengan total kuantitas terjual mencapai 1463. Berkontribusi 14,6% dari total produk yang terjual.</a:t>
            </a:r>
          </a:p>
        </p:txBody>
      </p:sp>
      <p:sp>
        <p:nvSpPr>
          <p:cNvPr id="11" name="TextBox 10">
            <a:extLst>
              <a:ext uri="{FF2B5EF4-FFF2-40B4-BE49-F238E27FC236}">
                <a16:creationId xmlns:a16="http://schemas.microsoft.com/office/drawing/2014/main" id="{5A5CA239-148C-74AE-059D-F8E84B7DD9C1}"/>
              </a:ext>
            </a:extLst>
          </p:cNvPr>
          <p:cNvSpPr txBox="1"/>
          <p:nvPr/>
        </p:nvSpPr>
        <p:spPr>
          <a:xfrm>
            <a:off x="8524872" y="4087273"/>
            <a:ext cx="3324227" cy="2246769"/>
          </a:xfrm>
          <a:prstGeom prst="rect">
            <a:avLst/>
          </a:prstGeom>
          <a:noFill/>
        </p:spPr>
        <p:txBody>
          <a:bodyPr wrap="square" rtlCol="0">
            <a:spAutoFit/>
          </a:bodyPr>
          <a:lstStyle/>
          <a:p>
            <a:pPr algn="just"/>
            <a:r>
              <a:rPr lang="en-US" sz="1400">
                <a:latin typeface="+mj-lt"/>
              </a:rPr>
              <a:t>Tabel 3 menunjukkan produk penjualan terbaik secara Sales. Terlihat bahwa produk </a:t>
            </a:r>
            <a:r>
              <a:rPr lang="en-US" sz="1400" u="none" strike="noStrike">
                <a:effectLst/>
                <a:latin typeface="+mj-lt"/>
              </a:rPr>
              <a:t>Canon imageCLASS 2200 Advanced Copier dengan sales 61,5K usd. Selanjutnya Fellowes PB500 Electric Punch Plastic Comb Binding Machine with Manual Bind</a:t>
            </a:r>
            <a:r>
              <a:rPr lang="en-US" sz="1400">
                <a:solidFill>
                  <a:srgbClr val="000000"/>
                </a:solidFill>
                <a:latin typeface="+mj-lt"/>
              </a:rPr>
              <a:t> dengan total sales mencapai 27,4k usd</a:t>
            </a:r>
            <a:r>
              <a:rPr lang="en-US" sz="1400" u="none" strike="noStrike">
                <a:effectLst/>
                <a:latin typeface="+mj-lt"/>
              </a:rPr>
              <a:t> . </a:t>
            </a:r>
            <a:endParaRPr lang="en-US" sz="1400">
              <a:latin typeface="+mj-lt"/>
            </a:endParaRPr>
          </a:p>
          <a:p>
            <a:pPr algn="just"/>
            <a:r>
              <a:rPr lang="en-US" sz="1400" u="none" strike="noStrike">
                <a:effectLst/>
                <a:latin typeface="+mj-lt"/>
              </a:rPr>
              <a:t>10 produk penjualan terbaik dengan total sales 244,62k usd. Menyumbang 10%an total sales selama 2011 hingga 2014.</a:t>
            </a:r>
          </a:p>
        </p:txBody>
      </p:sp>
      <p:sp>
        <p:nvSpPr>
          <p:cNvPr id="16" name="Title 1">
            <a:extLst>
              <a:ext uri="{FF2B5EF4-FFF2-40B4-BE49-F238E27FC236}">
                <a16:creationId xmlns:a16="http://schemas.microsoft.com/office/drawing/2014/main" id="{900350B2-4F10-6ACD-CB07-20FC05783484}"/>
              </a:ext>
            </a:extLst>
          </p:cNvPr>
          <p:cNvSpPr txBox="1">
            <a:spLocks/>
          </p:cNvSpPr>
          <p:nvPr/>
        </p:nvSpPr>
        <p:spPr>
          <a:xfrm>
            <a:off x="152400" y="248305"/>
            <a:ext cx="10515600" cy="865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Key Findings</a:t>
            </a:r>
          </a:p>
        </p:txBody>
      </p:sp>
    </p:spTree>
    <p:extLst>
      <p:ext uri="{BB962C8B-B14F-4D97-AF65-F5344CB8AC3E}">
        <p14:creationId xmlns:p14="http://schemas.microsoft.com/office/powerpoint/2010/main" val="375406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4BAF-4467-34D7-881C-8171FC2E12AF}"/>
              </a:ext>
            </a:extLst>
          </p:cNvPr>
          <p:cNvSpPr>
            <a:spLocks noGrp="1"/>
          </p:cNvSpPr>
          <p:nvPr>
            <p:ph type="title"/>
          </p:nvPr>
        </p:nvSpPr>
        <p:spPr>
          <a:xfrm>
            <a:off x="838200" y="16775"/>
            <a:ext cx="10515600" cy="865464"/>
          </a:xfrm>
        </p:spPr>
        <p:txBody>
          <a:bodyPr>
            <a:normAutofit/>
          </a:bodyPr>
          <a:lstStyle/>
          <a:p>
            <a:r>
              <a:rPr lang="en-US" sz="3600"/>
              <a:t>Recommendations</a:t>
            </a:r>
          </a:p>
        </p:txBody>
      </p:sp>
      <p:grpSp>
        <p:nvGrpSpPr>
          <p:cNvPr id="4" name="Group 3">
            <a:extLst>
              <a:ext uri="{FF2B5EF4-FFF2-40B4-BE49-F238E27FC236}">
                <a16:creationId xmlns:a16="http://schemas.microsoft.com/office/drawing/2014/main" id="{B523C518-B592-C280-C3CB-2B3A22E3955A}"/>
              </a:ext>
            </a:extLst>
          </p:cNvPr>
          <p:cNvGrpSpPr/>
          <p:nvPr/>
        </p:nvGrpSpPr>
        <p:grpSpPr>
          <a:xfrm>
            <a:off x="3810000" y="1298435"/>
            <a:ext cx="4572000" cy="2743200"/>
            <a:chOff x="0" y="0"/>
            <a:chExt cx="4035286" cy="2230755"/>
          </a:xfrm>
        </p:grpSpPr>
        <p:grpSp>
          <p:nvGrpSpPr>
            <p:cNvPr id="5" name="Group 4">
              <a:extLst>
                <a:ext uri="{FF2B5EF4-FFF2-40B4-BE49-F238E27FC236}">
                  <a16:creationId xmlns:a16="http://schemas.microsoft.com/office/drawing/2014/main" id="{8280B23C-2961-4026-B4AB-BC7A24A3C618}"/>
                </a:ext>
              </a:extLst>
            </p:cNvPr>
            <p:cNvGrpSpPr/>
            <p:nvPr/>
          </p:nvGrpSpPr>
          <p:grpSpPr>
            <a:xfrm>
              <a:off x="0" y="0"/>
              <a:ext cx="3847599" cy="2230755"/>
              <a:chOff x="0" y="0"/>
              <a:chExt cx="3861160" cy="2230755"/>
            </a:xfrm>
            <a:solidFill>
              <a:sysClr val="window" lastClr="FFFFFF"/>
            </a:solidFill>
          </p:grpSpPr>
          <p:sp>
            <p:nvSpPr>
              <p:cNvPr id="7" name="Rectangle: Rounded Corners 6">
                <a:extLst>
                  <a:ext uri="{FF2B5EF4-FFF2-40B4-BE49-F238E27FC236}">
                    <a16:creationId xmlns:a16="http://schemas.microsoft.com/office/drawing/2014/main" id="{03F545D2-A0CA-BAEF-51A9-F8633D441631}"/>
                  </a:ext>
                </a:extLst>
              </p:cNvPr>
              <p:cNvSpPr/>
              <p:nvPr/>
            </p:nvSpPr>
            <p:spPr>
              <a:xfrm>
                <a:off x="0" y="0"/>
                <a:ext cx="3861160" cy="223075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latin typeface="Poppins" panose="00000500000000000000" pitchFamily="2" charset="0"/>
                  <a:cs typeface="Poppins" panose="00000500000000000000" pitchFamily="2" charset="0"/>
                </a:endParaRPr>
              </a:p>
            </p:txBody>
          </p:sp>
          <p:sp>
            <p:nvSpPr>
              <p:cNvPr id="8" name="Rectangle: Rounded Corners 7">
                <a:extLst>
                  <a:ext uri="{FF2B5EF4-FFF2-40B4-BE49-F238E27FC236}">
                    <a16:creationId xmlns:a16="http://schemas.microsoft.com/office/drawing/2014/main" id="{53BC0316-E95B-78D7-F0FA-7FAC7F64B7B6}"/>
                  </a:ext>
                </a:extLst>
              </p:cNvPr>
              <p:cNvSpPr/>
              <p:nvPr/>
            </p:nvSpPr>
            <p:spPr>
              <a:xfrm>
                <a:off x="219636" y="115982"/>
                <a:ext cx="33909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a:solidFill>
                      <a:sysClr val="windowText" lastClr="000000"/>
                    </a:solidFill>
                    <a:latin typeface="Poppins" panose="00000500000000000000" pitchFamily="2" charset="0"/>
                    <a:cs typeface="Poppins" panose="00000500000000000000" pitchFamily="2" charset="0"/>
                  </a:rPr>
                  <a:t>Top 5 Sub-Categories by Sales</a:t>
                </a:r>
              </a:p>
            </p:txBody>
          </p:sp>
        </p:grpSp>
        <p:graphicFrame>
          <p:nvGraphicFramePr>
            <p:cNvPr id="6" name="Chart 5">
              <a:extLst>
                <a:ext uri="{FF2B5EF4-FFF2-40B4-BE49-F238E27FC236}">
                  <a16:creationId xmlns:a16="http://schemas.microsoft.com/office/drawing/2014/main" id="{A9DF4E29-4845-4306-BBB9-DEFE25A863BF}"/>
                </a:ext>
              </a:extLst>
            </p:cNvPr>
            <p:cNvGraphicFramePr>
              <a:graphicFrameLocks/>
            </p:cNvGraphicFramePr>
            <p:nvPr/>
          </p:nvGraphicFramePr>
          <p:xfrm>
            <a:off x="32199" y="447675"/>
            <a:ext cx="4003087" cy="1783080"/>
          </p:xfrm>
          <a:graphic>
            <a:graphicData uri="http://schemas.openxmlformats.org/drawingml/2006/chart">
              <c:chart xmlns:c="http://schemas.openxmlformats.org/drawingml/2006/chart" xmlns:r="http://schemas.openxmlformats.org/officeDocument/2006/relationships" r:id="rId2"/>
            </a:graphicData>
          </a:graphic>
        </p:graphicFrame>
      </p:grpSp>
      <p:sp>
        <p:nvSpPr>
          <p:cNvPr id="9" name="TextBox 8">
            <a:extLst>
              <a:ext uri="{FF2B5EF4-FFF2-40B4-BE49-F238E27FC236}">
                <a16:creationId xmlns:a16="http://schemas.microsoft.com/office/drawing/2014/main" id="{73A0C7B5-81D1-E1C0-EC8B-A4DAE1AC8599}"/>
              </a:ext>
            </a:extLst>
          </p:cNvPr>
          <p:cNvSpPr txBox="1"/>
          <p:nvPr/>
        </p:nvSpPr>
        <p:spPr>
          <a:xfrm>
            <a:off x="1085850" y="4259372"/>
            <a:ext cx="10515600" cy="923330"/>
          </a:xfrm>
          <a:prstGeom prst="rect">
            <a:avLst/>
          </a:prstGeom>
          <a:noFill/>
        </p:spPr>
        <p:txBody>
          <a:bodyPr wrap="square" rtlCol="0">
            <a:spAutoFit/>
          </a:bodyPr>
          <a:lstStyle/>
          <a:p>
            <a:pPr algn="just"/>
            <a:r>
              <a:rPr lang="en-US"/>
              <a:t>Dari Gambar 1 yang memperlihatkan produk /sub kategori terhadap sales didapatkan penjualan tertinggi oleh produk phones dengan total sales mencapai 330an ribu usd. Diikuti penjualan produk chairs diurutan kedua dengan total sales mencapai 328an ribu usd.</a:t>
            </a:r>
          </a:p>
        </p:txBody>
      </p:sp>
      <p:sp>
        <p:nvSpPr>
          <p:cNvPr id="10" name="TextBox 9">
            <a:extLst>
              <a:ext uri="{FF2B5EF4-FFF2-40B4-BE49-F238E27FC236}">
                <a16:creationId xmlns:a16="http://schemas.microsoft.com/office/drawing/2014/main" id="{67565793-8062-600A-A82B-976BB2FD09AF}"/>
              </a:ext>
            </a:extLst>
          </p:cNvPr>
          <p:cNvSpPr txBox="1"/>
          <p:nvPr/>
        </p:nvSpPr>
        <p:spPr>
          <a:xfrm>
            <a:off x="838200" y="836770"/>
            <a:ext cx="11010900" cy="461665"/>
          </a:xfrm>
          <a:prstGeom prst="rect">
            <a:avLst/>
          </a:prstGeom>
          <a:noFill/>
        </p:spPr>
        <p:txBody>
          <a:bodyPr wrap="square" rtlCol="0">
            <a:spAutoFit/>
          </a:bodyPr>
          <a:lstStyle/>
          <a:p>
            <a:r>
              <a:rPr lang="en-US" sz="2400"/>
              <a:t>1. Which products had the highest total sales revenue?</a:t>
            </a:r>
          </a:p>
        </p:txBody>
      </p:sp>
      <p:sp>
        <p:nvSpPr>
          <p:cNvPr id="14" name="TextBox 13">
            <a:extLst>
              <a:ext uri="{FF2B5EF4-FFF2-40B4-BE49-F238E27FC236}">
                <a16:creationId xmlns:a16="http://schemas.microsoft.com/office/drawing/2014/main" id="{014CC741-893D-0BE6-D72E-8EF15E37D5E1}"/>
              </a:ext>
            </a:extLst>
          </p:cNvPr>
          <p:cNvSpPr txBox="1"/>
          <p:nvPr/>
        </p:nvSpPr>
        <p:spPr>
          <a:xfrm>
            <a:off x="856441" y="3890040"/>
            <a:ext cx="10515600" cy="369332"/>
          </a:xfrm>
          <a:prstGeom prst="rect">
            <a:avLst/>
          </a:prstGeom>
          <a:noFill/>
        </p:spPr>
        <p:txBody>
          <a:bodyPr wrap="square" rtlCol="0">
            <a:spAutoFit/>
          </a:bodyPr>
          <a:lstStyle/>
          <a:p>
            <a:pPr algn="ctr"/>
            <a:r>
              <a:rPr lang="en-US"/>
              <a:t>Gambar 1. Bar chart yang menampilkan category vs sales </a:t>
            </a:r>
          </a:p>
        </p:txBody>
      </p:sp>
      <p:sp>
        <p:nvSpPr>
          <p:cNvPr id="12" name="TextBox 11">
            <a:extLst>
              <a:ext uri="{FF2B5EF4-FFF2-40B4-BE49-F238E27FC236}">
                <a16:creationId xmlns:a16="http://schemas.microsoft.com/office/drawing/2014/main" id="{139E3BF3-E3B4-B38C-C1D8-5754773B1404}"/>
              </a:ext>
            </a:extLst>
          </p:cNvPr>
          <p:cNvSpPr txBox="1"/>
          <p:nvPr/>
        </p:nvSpPr>
        <p:spPr>
          <a:xfrm>
            <a:off x="1085850" y="5400439"/>
            <a:ext cx="10515600" cy="1200329"/>
          </a:xfrm>
          <a:prstGeom prst="rect">
            <a:avLst/>
          </a:prstGeom>
          <a:noFill/>
        </p:spPr>
        <p:txBody>
          <a:bodyPr wrap="square">
            <a:spAutoFit/>
          </a:bodyPr>
          <a:lstStyle/>
          <a:p>
            <a:pPr algn="just"/>
            <a:r>
              <a:rPr lang="en-US" sz="1800"/>
              <a:t>Recommendation: Kita dapat focus terhadap 2 sub-kategori dengan penjualan terbaik, yaitu telepon dan kursi. Mempertimbangkan hal itu, terdapat 2 actionable things, yaitu invest iklan dan promoting kedua sub-kategori produk tersebut. Yang kedua adalah tetap melakukan promosi seperti biasa dan expanding promoting and marketing untuk sub-kategori dengan penjualan terendah untuk meningkatkan daya beli produk.</a:t>
            </a:r>
          </a:p>
        </p:txBody>
      </p:sp>
    </p:spTree>
    <p:extLst>
      <p:ext uri="{BB962C8B-B14F-4D97-AF65-F5344CB8AC3E}">
        <p14:creationId xmlns:p14="http://schemas.microsoft.com/office/powerpoint/2010/main" val="1795854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5B007B5-68FA-01B9-022A-294297D1D66A}"/>
              </a:ext>
            </a:extLst>
          </p:cNvPr>
          <p:cNvGraphicFramePr>
            <a:graphicFrameLocks/>
          </p:cNvGraphicFramePr>
          <p:nvPr>
            <p:extLst>
              <p:ext uri="{D42A27DB-BD31-4B8C-83A1-F6EECF244321}">
                <p14:modId xmlns:p14="http://schemas.microsoft.com/office/powerpoint/2010/main" val="3790002014"/>
              </p:ext>
            </p:extLst>
          </p:nvPr>
        </p:nvGraphicFramePr>
        <p:xfrm>
          <a:off x="3143250" y="1111137"/>
          <a:ext cx="64008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C60D0A5-AA32-F57F-EDC5-C32788BF8841}"/>
              </a:ext>
            </a:extLst>
          </p:cNvPr>
          <p:cNvSpPr txBox="1"/>
          <p:nvPr/>
        </p:nvSpPr>
        <p:spPr>
          <a:xfrm>
            <a:off x="838200" y="5715298"/>
            <a:ext cx="10515600" cy="923330"/>
          </a:xfrm>
          <a:prstGeom prst="rect">
            <a:avLst/>
          </a:prstGeom>
          <a:noFill/>
        </p:spPr>
        <p:txBody>
          <a:bodyPr wrap="square" rtlCol="0">
            <a:spAutoFit/>
          </a:bodyPr>
          <a:lstStyle/>
          <a:p>
            <a:pPr algn="just"/>
            <a:r>
              <a:rPr lang="en-US"/>
              <a:t>Pada Gambar 2 menunjukkan jumlah uang yang dikeluarkan (spent) terhadap customer id. Dapat dilihat bahwa customer id SV-20365 mengeluarkan uang paling banyak (spent) sejumlah 8,3an ribu usd. Kemudian diikuti dengan spent 6,9an ribu usd yang dikeluarkan oleh customer id JE-15715.</a:t>
            </a:r>
          </a:p>
        </p:txBody>
      </p:sp>
      <p:sp>
        <p:nvSpPr>
          <p:cNvPr id="9" name="TextBox 8">
            <a:extLst>
              <a:ext uri="{FF2B5EF4-FFF2-40B4-BE49-F238E27FC236}">
                <a16:creationId xmlns:a16="http://schemas.microsoft.com/office/drawing/2014/main" id="{98B366CE-1C9C-9D29-F279-94504011682E}"/>
              </a:ext>
            </a:extLst>
          </p:cNvPr>
          <p:cNvSpPr txBox="1"/>
          <p:nvPr/>
        </p:nvSpPr>
        <p:spPr>
          <a:xfrm>
            <a:off x="838200" y="651406"/>
            <a:ext cx="11010900" cy="461665"/>
          </a:xfrm>
          <a:prstGeom prst="rect">
            <a:avLst/>
          </a:prstGeom>
          <a:noFill/>
        </p:spPr>
        <p:txBody>
          <a:bodyPr wrap="square" rtlCol="0">
            <a:spAutoFit/>
          </a:bodyPr>
          <a:lstStyle/>
          <a:p>
            <a:pPr marL="0" indent="0">
              <a:buNone/>
            </a:pPr>
            <a:r>
              <a:rPr lang="en-US" sz="2400"/>
              <a:t>2. Which customers spent the most on furniture?</a:t>
            </a:r>
          </a:p>
        </p:txBody>
      </p:sp>
      <p:sp>
        <p:nvSpPr>
          <p:cNvPr id="10" name="TextBox 9">
            <a:extLst>
              <a:ext uri="{FF2B5EF4-FFF2-40B4-BE49-F238E27FC236}">
                <a16:creationId xmlns:a16="http://schemas.microsoft.com/office/drawing/2014/main" id="{544523B3-BADA-15DD-8B42-ACFBF5884F35}"/>
              </a:ext>
            </a:extLst>
          </p:cNvPr>
          <p:cNvSpPr txBox="1"/>
          <p:nvPr/>
        </p:nvSpPr>
        <p:spPr>
          <a:xfrm>
            <a:off x="838200" y="4812969"/>
            <a:ext cx="10515600" cy="369332"/>
          </a:xfrm>
          <a:prstGeom prst="rect">
            <a:avLst/>
          </a:prstGeom>
          <a:noFill/>
        </p:spPr>
        <p:txBody>
          <a:bodyPr wrap="square" rtlCol="0">
            <a:spAutoFit/>
          </a:bodyPr>
          <a:lstStyle/>
          <a:p>
            <a:pPr algn="ctr"/>
            <a:r>
              <a:rPr lang="en-US"/>
              <a:t>Gambar 2. column chart yang menampilkan sales vs customer id </a:t>
            </a:r>
          </a:p>
        </p:txBody>
      </p:sp>
      <p:sp>
        <p:nvSpPr>
          <p:cNvPr id="2" name="Title 1">
            <a:extLst>
              <a:ext uri="{FF2B5EF4-FFF2-40B4-BE49-F238E27FC236}">
                <a16:creationId xmlns:a16="http://schemas.microsoft.com/office/drawing/2014/main" id="{E1B62A59-DEE3-22FE-9DE9-0DC15118D7F4}"/>
              </a:ext>
            </a:extLst>
          </p:cNvPr>
          <p:cNvSpPr>
            <a:spLocks noGrp="1"/>
          </p:cNvSpPr>
          <p:nvPr>
            <p:ph type="title"/>
          </p:nvPr>
        </p:nvSpPr>
        <p:spPr>
          <a:xfrm>
            <a:off x="838200" y="16775"/>
            <a:ext cx="10515600" cy="865464"/>
          </a:xfrm>
        </p:spPr>
        <p:txBody>
          <a:bodyPr>
            <a:normAutofit/>
          </a:bodyPr>
          <a:lstStyle/>
          <a:p>
            <a:r>
              <a:rPr lang="en-US" sz="3600"/>
              <a:t>Recommendations</a:t>
            </a:r>
          </a:p>
        </p:txBody>
      </p:sp>
    </p:spTree>
    <p:extLst>
      <p:ext uri="{BB962C8B-B14F-4D97-AF65-F5344CB8AC3E}">
        <p14:creationId xmlns:p14="http://schemas.microsoft.com/office/powerpoint/2010/main" val="1459491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858B-C391-4B87-6412-87C0F7A572B3}"/>
              </a:ext>
            </a:extLst>
          </p:cNvPr>
          <p:cNvSpPr>
            <a:spLocks noGrp="1"/>
          </p:cNvSpPr>
          <p:nvPr>
            <p:ph type="title"/>
          </p:nvPr>
        </p:nvSpPr>
        <p:spPr/>
        <p:txBody>
          <a:bodyPr/>
          <a:lstStyle/>
          <a:p>
            <a:r>
              <a:rPr lang="en-US"/>
              <a:t>Recommendations</a:t>
            </a:r>
          </a:p>
        </p:txBody>
      </p:sp>
      <p:sp>
        <p:nvSpPr>
          <p:cNvPr id="9" name="Content Placeholder 8">
            <a:extLst>
              <a:ext uri="{FF2B5EF4-FFF2-40B4-BE49-F238E27FC236}">
                <a16:creationId xmlns:a16="http://schemas.microsoft.com/office/drawing/2014/main" id="{E2B9B3B3-90F1-291E-5214-775F3C98E9ED}"/>
              </a:ext>
            </a:extLst>
          </p:cNvPr>
          <p:cNvSpPr>
            <a:spLocks noGrp="1"/>
          </p:cNvSpPr>
          <p:nvPr>
            <p:ph idx="1"/>
          </p:nvPr>
        </p:nvSpPr>
        <p:spPr/>
        <p:txBody>
          <a:bodyPr>
            <a:noAutofit/>
          </a:bodyPr>
          <a:lstStyle/>
          <a:p>
            <a:pPr marL="342900" indent="-342900" algn="just">
              <a:buAutoNum type="arabicPeriod"/>
            </a:pPr>
            <a:r>
              <a:rPr lang="en-US" sz="1600"/>
              <a:t>Kita dapat focus terhadap 2 sub-kategori dengan penjualan terbaik, yaitu telepon dan kursi. Mempertimbangkan hal itu, terdapat 2 actionable things, yaitu invest iklan dan promoting kedua sub-kategori produk tersebut. Yang kedua adalah tetap melakukan promosi seperti biasa dan expanding promoting and marketing untuk sub-kategori dengan penjualan terendah untuk meningkatkan daya beli produk.</a:t>
            </a:r>
          </a:p>
          <a:p>
            <a:pPr marL="342900" indent="-342900" algn="just">
              <a:buAutoNum type="arabicPeriod"/>
            </a:pPr>
            <a:r>
              <a:rPr lang="en-US" sz="1600" b="0" i="0">
                <a:effectLst/>
              </a:rPr>
              <a:t>Consider creating personalized loyalty programs or incentives for high-spending customers like SV-20365 and JE-15715. Rewarding their loyalty with exclusive benefits can encourage them to continue their high spending. Create targeted marketing campaigns specifically designed to attract and retain customers with similar profiles to SV-20365 and JE-15715. These campaigns can focus on the products or services that resonate with this customer segment.</a:t>
            </a:r>
            <a:endParaRPr lang="en-US" sz="1600"/>
          </a:p>
          <a:p>
            <a:pPr marL="342900" indent="-342900" algn="just">
              <a:buAutoNum type="arabicPeriod"/>
            </a:pPr>
            <a:r>
              <a:rPr lang="en-US" sz="1600" b="0" i="0">
                <a:solidFill>
                  <a:srgbClr val="1C1917"/>
                </a:solidFill>
                <a:effectLst/>
              </a:rPr>
              <a:t>Since the Technology category has the lowest average discount but the highest sales, the company should focus more marketing and promotions on this category to drive even higher sales. Technology products tend to have high demand, so they can still sell well even with lower discounts. For the Furniture category which has the highest average discount but lower sales than Technology, the company could consider decreasing the discounts a bit. Furniture is more elastic in demand, so reducing discounts may optimize profitability without too much reduction in sales volume. For Office Supplies, the average discount is in the middle but it has the lowest sales. The company could increase discounts here to drive higher sales volume, or revamp the product offerings to focus on faster-selling office items. Beyond discounts, the company can also boost sales through marketing campaigns, loyalty programs, bundle deals, and offering value-added services. A comprehensive strategy is needed to optimize sales and profits.</a:t>
            </a:r>
          </a:p>
          <a:p>
            <a:pPr algn="just">
              <a:buFont typeface="Arial" panose="020B0604020202020204" pitchFamily="34" charset="0"/>
              <a:buChar char="•"/>
            </a:pPr>
            <a:endParaRPr lang="en-US" sz="1600" b="0" i="0">
              <a:solidFill>
                <a:srgbClr val="1C1917"/>
              </a:solidFill>
              <a:effectLst/>
            </a:endParaRPr>
          </a:p>
          <a:p>
            <a:pPr marL="342900" indent="-342900" algn="just">
              <a:buAutoNum type="arabicPeriod"/>
            </a:pPr>
            <a:endParaRPr lang="en-US" sz="1600"/>
          </a:p>
        </p:txBody>
      </p:sp>
    </p:spTree>
    <p:extLst>
      <p:ext uri="{BB962C8B-B14F-4D97-AF65-F5344CB8AC3E}">
        <p14:creationId xmlns:p14="http://schemas.microsoft.com/office/powerpoint/2010/main" val="4179903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858B-C391-4B87-6412-87C0F7A572B3}"/>
              </a:ext>
            </a:extLst>
          </p:cNvPr>
          <p:cNvSpPr>
            <a:spLocks noGrp="1"/>
          </p:cNvSpPr>
          <p:nvPr>
            <p:ph type="title"/>
          </p:nvPr>
        </p:nvSpPr>
        <p:spPr/>
        <p:txBody>
          <a:bodyPr/>
          <a:lstStyle/>
          <a:p>
            <a:r>
              <a:rPr lang="en-US"/>
              <a:t>Recommendations</a:t>
            </a:r>
          </a:p>
        </p:txBody>
      </p:sp>
      <p:sp>
        <p:nvSpPr>
          <p:cNvPr id="9" name="Content Placeholder 8">
            <a:extLst>
              <a:ext uri="{FF2B5EF4-FFF2-40B4-BE49-F238E27FC236}">
                <a16:creationId xmlns:a16="http://schemas.microsoft.com/office/drawing/2014/main" id="{E2B9B3B3-90F1-291E-5214-775F3C98E9ED}"/>
              </a:ext>
            </a:extLst>
          </p:cNvPr>
          <p:cNvSpPr>
            <a:spLocks noGrp="1"/>
          </p:cNvSpPr>
          <p:nvPr>
            <p:ph idx="1"/>
          </p:nvPr>
        </p:nvSpPr>
        <p:spPr/>
        <p:txBody>
          <a:bodyPr>
            <a:normAutofit/>
          </a:bodyPr>
          <a:lstStyle/>
          <a:p>
            <a:pPr marL="0" indent="0" algn="just">
              <a:buNone/>
            </a:pPr>
            <a:r>
              <a:rPr lang="en-US" sz="1800" b="0" i="0">
                <a:solidFill>
                  <a:srgbClr val="1C1917"/>
                </a:solidFill>
                <a:effectLst/>
              </a:rPr>
              <a:t>4. Focus marketing and promotions for Office Supplies more in the West region, since it has the highest sales for this category. Central region has the lowest Office Supplies sales, so the company could consider reducing inventory/selection here. For Furniture, the West region again has significantly higher sales. Additional marketing, competitive pricing, and maintaining good inventory levels could further boost Furniture sales in the West. For Technology, sales are more evenly distributed by region, with East having the highest share. The company should ensure Technology products are well-stocked across regions to align with demand. Consider running regional promotions or discounts periodically for categories that are underperforming in certain regions relative to their category potential. This can help boost sales.</a:t>
            </a:r>
          </a:p>
          <a:p>
            <a:pPr marL="0" indent="0" algn="just">
              <a:buNone/>
            </a:pPr>
            <a:r>
              <a:rPr lang="en-US" sz="1800">
                <a:solidFill>
                  <a:srgbClr val="1C1917"/>
                </a:solidFill>
              </a:rPr>
              <a:t>5. </a:t>
            </a:r>
            <a:r>
              <a:rPr lang="en-US" sz="1600" b="0" i="0">
                <a:solidFill>
                  <a:srgbClr val="1C1917"/>
                </a:solidFill>
                <a:effectLst/>
              </a:rPr>
              <a:t>Focus marketing and promotions on the top selling products like Staples, Canon copiers, and Fellowes binding machines to drive more sales of already popular items. Analyze what is making lower selling products less successful and identify opportunities to boost their sales through pricing adjustments, bundling, and targeted promotions. For lower volume but higher priced products like the video conferencing system, explore opportunities to drive business sales and partnerships to increase volumes. Assess inventory levels regularly and ensure top products are well-stocked to align with demand. Avoid overstocking of slower items. </a:t>
            </a:r>
            <a:endParaRPr lang="en-US" sz="1800" b="0" i="0">
              <a:solidFill>
                <a:srgbClr val="1C1917"/>
              </a:solidFill>
              <a:effectLst/>
            </a:endParaRPr>
          </a:p>
        </p:txBody>
      </p:sp>
    </p:spTree>
    <p:extLst>
      <p:ext uri="{BB962C8B-B14F-4D97-AF65-F5344CB8AC3E}">
        <p14:creationId xmlns:p14="http://schemas.microsoft.com/office/powerpoint/2010/main" val="372776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E7EEDC9-D757-70E1-8341-C5941C655B80}"/>
              </a:ext>
            </a:extLst>
          </p:cNvPr>
          <p:cNvSpPr>
            <a:spLocks noGrp="1"/>
          </p:cNvSpPr>
          <p:nvPr>
            <p:ph type="ctrTitle"/>
          </p:nvPr>
        </p:nvSpPr>
        <p:spPr>
          <a:xfrm>
            <a:off x="1075767" y="1188637"/>
            <a:ext cx="2988234" cy="4480726"/>
          </a:xfrm>
        </p:spPr>
        <p:txBody>
          <a:bodyPr vert="horz" lIns="91440" tIns="45720" rIns="91440" bIns="45720" rtlCol="0" anchor="ctr">
            <a:normAutofit/>
          </a:bodyPr>
          <a:lstStyle/>
          <a:p>
            <a:pPr algn="r"/>
            <a:r>
              <a:rPr lang="en-US" sz="5400" kern="1200">
                <a:solidFill>
                  <a:schemeClr val="tx1"/>
                </a:solidFill>
                <a:latin typeface="+mj-lt"/>
                <a:ea typeface="+mj-ea"/>
                <a:cs typeface="+mj-cs"/>
              </a:rPr>
              <a:t>Daftar Isi</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6726E45-3385-55BC-BFBB-C59DAF4654F7}"/>
              </a:ext>
            </a:extLst>
          </p:cNvPr>
          <p:cNvSpPr>
            <a:spLocks noGrp="1"/>
          </p:cNvSpPr>
          <p:nvPr>
            <p:ph type="subTitle" idx="1"/>
          </p:nvPr>
        </p:nvSpPr>
        <p:spPr>
          <a:xfrm>
            <a:off x="5255260" y="1648870"/>
            <a:ext cx="4702848" cy="3560260"/>
          </a:xfrm>
        </p:spPr>
        <p:txBody>
          <a:bodyPr vert="horz" lIns="91440" tIns="45720" rIns="91440" bIns="45720" rtlCol="0" anchor="ctr">
            <a:normAutofit/>
          </a:bodyPr>
          <a:lstStyle/>
          <a:p>
            <a:pPr marL="514350" indent="-228600" algn="l">
              <a:buFont typeface="Arial" panose="020B0604020202020204" pitchFamily="34" charset="0"/>
              <a:buChar char="•"/>
            </a:pPr>
            <a:r>
              <a:rPr lang="en-US"/>
              <a:t>Latar Belakang Project</a:t>
            </a:r>
          </a:p>
          <a:p>
            <a:pPr marL="514350" indent="-228600" algn="l">
              <a:buFont typeface="Arial" panose="020B0604020202020204" pitchFamily="34" charset="0"/>
              <a:buChar char="•"/>
            </a:pPr>
            <a:r>
              <a:rPr lang="en-US"/>
              <a:t>Business Questions</a:t>
            </a:r>
          </a:p>
          <a:p>
            <a:pPr marL="514350" indent="-228600" algn="l">
              <a:buFont typeface="Arial" panose="020B0604020202020204" pitchFamily="34" charset="0"/>
              <a:buChar char="•"/>
            </a:pPr>
            <a:r>
              <a:rPr lang="en-US"/>
              <a:t>Analysis Approach</a:t>
            </a:r>
          </a:p>
          <a:p>
            <a:pPr marL="514350" indent="-228600" algn="l">
              <a:buFont typeface="Arial" panose="020B0604020202020204" pitchFamily="34" charset="0"/>
              <a:buChar char="•"/>
            </a:pPr>
            <a:r>
              <a:rPr lang="en-US"/>
              <a:t>Key findings</a:t>
            </a:r>
          </a:p>
          <a:p>
            <a:pPr marL="514350" indent="-228600" algn="l">
              <a:buFont typeface="Arial" panose="020B0604020202020204" pitchFamily="34" charset="0"/>
              <a:buChar char="•"/>
            </a:pPr>
            <a:r>
              <a:rPr lang="en-US"/>
              <a:t>Recommendations</a:t>
            </a:r>
          </a:p>
          <a:p>
            <a:pPr marL="514350" indent="-228600" algn="l">
              <a:buFont typeface="Arial" panose="020B0604020202020204" pitchFamily="34" charset="0"/>
              <a:buChar char="•"/>
            </a:pPr>
            <a:r>
              <a:rPr lang="en-US"/>
              <a:t>Conclusions</a:t>
            </a:r>
          </a:p>
          <a:p>
            <a:pPr marL="514350" indent="-228600" algn="l">
              <a:buFont typeface="Arial" panose="020B0604020202020204" pitchFamily="34" charset="0"/>
              <a:buChar char="•"/>
            </a:pPr>
            <a:endParaRPr lang="en-US"/>
          </a:p>
        </p:txBody>
      </p:sp>
    </p:spTree>
    <p:extLst>
      <p:ext uri="{BB962C8B-B14F-4D97-AF65-F5344CB8AC3E}">
        <p14:creationId xmlns:p14="http://schemas.microsoft.com/office/powerpoint/2010/main" val="3829503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16FD-B6B9-D643-DE10-8F86F9E8270C}"/>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F4F5B353-5E1A-0411-290B-3C9A102B6267}"/>
              </a:ext>
            </a:extLst>
          </p:cNvPr>
          <p:cNvSpPr>
            <a:spLocks noGrp="1"/>
          </p:cNvSpPr>
          <p:nvPr>
            <p:ph idx="1"/>
          </p:nvPr>
        </p:nvSpPr>
        <p:spPr/>
        <p:txBody>
          <a:bodyPr/>
          <a:lstStyle/>
          <a:p>
            <a:pPr algn="l">
              <a:buFont typeface="Arial" panose="020B0604020202020204" pitchFamily="34" charset="0"/>
              <a:buChar char="•"/>
            </a:pPr>
            <a:r>
              <a:rPr lang="en-US" b="0" i="0">
                <a:solidFill>
                  <a:srgbClr val="1C1917"/>
                </a:solidFill>
                <a:effectLst/>
                <a:latin typeface="-apple-system"/>
              </a:rPr>
              <a:t>Smart questions and data analysis provide business insights</a:t>
            </a:r>
          </a:p>
          <a:p>
            <a:pPr algn="l">
              <a:buFont typeface="Arial" panose="020B0604020202020204" pitchFamily="34" charset="0"/>
              <a:buChar char="•"/>
            </a:pPr>
            <a:r>
              <a:rPr lang="en-US" b="0" i="0">
                <a:solidFill>
                  <a:srgbClr val="1C1917"/>
                </a:solidFill>
                <a:effectLst/>
                <a:latin typeface="-apple-system"/>
              </a:rPr>
              <a:t>Identified top performing products, customers, regions</a:t>
            </a:r>
          </a:p>
          <a:p>
            <a:pPr algn="l">
              <a:buFont typeface="Arial" panose="020B0604020202020204" pitchFamily="34" charset="0"/>
              <a:buChar char="•"/>
            </a:pPr>
            <a:r>
              <a:rPr lang="en-US" b="0" i="0">
                <a:solidFill>
                  <a:srgbClr val="1C1917"/>
                </a:solidFill>
                <a:effectLst/>
                <a:latin typeface="-apple-system"/>
              </a:rPr>
              <a:t>Provided data-driven recommendations to support strategy</a:t>
            </a:r>
          </a:p>
          <a:p>
            <a:endParaRPr lang="en-US"/>
          </a:p>
        </p:txBody>
      </p:sp>
    </p:spTree>
    <p:extLst>
      <p:ext uri="{BB962C8B-B14F-4D97-AF65-F5344CB8AC3E}">
        <p14:creationId xmlns:p14="http://schemas.microsoft.com/office/powerpoint/2010/main" val="110458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91B93C-AB81-B3E7-A2A4-A88378FA9F85}"/>
              </a:ext>
            </a:extLst>
          </p:cNvPr>
          <p:cNvSpPr>
            <a:spLocks noGrp="1"/>
          </p:cNvSpPr>
          <p:nvPr>
            <p:ph type="title"/>
          </p:nvPr>
        </p:nvSpPr>
        <p:spPr>
          <a:xfrm>
            <a:off x="838200" y="365125"/>
            <a:ext cx="10515600" cy="1325563"/>
          </a:xfrm>
        </p:spPr>
        <p:txBody>
          <a:bodyPr>
            <a:normAutofit/>
          </a:bodyPr>
          <a:lstStyle/>
          <a:p>
            <a:r>
              <a:rPr lang="en-US">
                <a:latin typeface="Helvetica" panose="020B0604020202020204" pitchFamily="34" charset="0"/>
                <a:cs typeface="Helvetica" panose="020B0604020202020204" pitchFamily="34" charset="0"/>
              </a:rPr>
              <a:t>BACKGROUND OF PROJECT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BB60578-2F0E-9215-AC44-98F316D338DC}"/>
              </a:ext>
            </a:extLst>
          </p:cNvPr>
          <p:cNvSpPr>
            <a:spLocks noGrp="1"/>
          </p:cNvSpPr>
          <p:nvPr>
            <p:ph idx="1"/>
          </p:nvPr>
        </p:nvSpPr>
        <p:spPr>
          <a:xfrm>
            <a:off x="838200" y="1825625"/>
            <a:ext cx="10515600" cy="4351338"/>
          </a:xfrm>
        </p:spPr>
        <p:txBody>
          <a:bodyPr>
            <a:normAutofit/>
          </a:bodyPr>
          <a:lstStyle/>
          <a:p>
            <a:pPr marL="0" indent="0" algn="just">
              <a:buNone/>
            </a:pPr>
            <a:r>
              <a:rPr lang="en-US" sz="2000" b="0" i="0">
                <a:effectLst/>
                <a:latin typeface="Montserrat" panose="00000500000000000000" pitchFamily="2" charset="0"/>
                <a:ea typeface="Lato" panose="020F0502020204030203" pitchFamily="34" charset="0"/>
                <a:cs typeface="Lato" panose="020F0502020204030203" pitchFamily="34" charset="0"/>
              </a:rPr>
              <a:t>Data ini berasal dari website </a:t>
            </a:r>
            <a:r>
              <a:rPr lang="en-US" sz="2000" b="0" i="0">
                <a:solidFill>
                  <a:srgbClr val="FF0000"/>
                </a:solidFill>
                <a:effectLst/>
                <a:latin typeface="Montserrat" panose="00000500000000000000" pitchFamily="2" charset="0"/>
                <a:ea typeface="Lato" panose="020F0502020204030203" pitchFamily="34" charset="0"/>
                <a:cs typeface="Lato" panose="020F0502020204030203" pitchFamily="34" charset="0"/>
              </a:rPr>
              <a:t>kaggle</a:t>
            </a:r>
            <a:r>
              <a:rPr lang="en-US" sz="2000" b="0" i="0">
                <a:effectLst/>
                <a:latin typeface="Montserrat" panose="00000500000000000000" pitchFamily="2" charset="0"/>
                <a:ea typeface="Lato" panose="020F0502020204030203" pitchFamily="34" charset="0"/>
                <a:cs typeface="Lato" panose="020F0502020204030203" pitchFamily="34" charset="0"/>
              </a:rPr>
              <a:t>. Data mencakup periode penjualan selama </a:t>
            </a:r>
            <a:r>
              <a:rPr lang="en-US" sz="2000">
                <a:solidFill>
                  <a:srgbClr val="FF0000"/>
                </a:solidFill>
                <a:latin typeface="Montserrat" panose="00000500000000000000" pitchFamily="2" charset="0"/>
                <a:ea typeface="Lato" panose="020F0502020204030203" pitchFamily="34" charset="0"/>
                <a:cs typeface="Lato" panose="020F0502020204030203" pitchFamily="34" charset="0"/>
              </a:rPr>
              <a:t>4</a:t>
            </a:r>
            <a:r>
              <a:rPr lang="en-US" sz="2000" b="0" i="0">
                <a:solidFill>
                  <a:srgbClr val="FF0000"/>
                </a:solidFill>
                <a:effectLst/>
                <a:latin typeface="Montserrat" panose="00000500000000000000" pitchFamily="2" charset="0"/>
                <a:ea typeface="Lato" panose="020F0502020204030203" pitchFamily="34" charset="0"/>
                <a:cs typeface="Lato" panose="020F0502020204030203" pitchFamily="34" charset="0"/>
              </a:rPr>
              <a:t> tahun dari 2011 hingga 2014</a:t>
            </a:r>
            <a:r>
              <a:rPr lang="en-US" sz="2000" b="0" i="0">
                <a:effectLst/>
                <a:latin typeface="Montserrat" panose="00000500000000000000" pitchFamily="2" charset="0"/>
                <a:ea typeface="Lato" panose="020F0502020204030203" pitchFamily="34" charset="0"/>
                <a:cs typeface="Lato" panose="020F0502020204030203" pitchFamily="34" charset="0"/>
              </a:rPr>
              <a:t>. Ruang lingkup data meliputi </a:t>
            </a:r>
            <a:r>
              <a:rPr lang="en-US" sz="2000" b="0" i="0">
                <a:solidFill>
                  <a:srgbClr val="FF0000"/>
                </a:solidFill>
                <a:effectLst/>
                <a:latin typeface="Montserrat" panose="00000500000000000000" pitchFamily="2" charset="0"/>
                <a:ea typeface="Lato" panose="020F0502020204030203" pitchFamily="34" charset="0"/>
                <a:cs typeface="Lato" panose="020F0502020204030203" pitchFamily="34" charset="0"/>
              </a:rPr>
              <a:t>22 kolom </a:t>
            </a:r>
            <a:r>
              <a:rPr lang="en-US" sz="2000" b="0" i="0">
                <a:effectLst/>
                <a:latin typeface="Montserrat" panose="00000500000000000000" pitchFamily="2" charset="0"/>
                <a:ea typeface="Lato" panose="020F0502020204030203" pitchFamily="34" charset="0"/>
                <a:cs typeface="Lato" panose="020F0502020204030203" pitchFamily="34" charset="0"/>
              </a:rPr>
              <a:t>dengan </a:t>
            </a:r>
            <a:r>
              <a:rPr lang="en-US" sz="2000" b="0" i="0">
                <a:solidFill>
                  <a:srgbClr val="FF0000"/>
                </a:solidFill>
                <a:effectLst/>
                <a:latin typeface="Montserrat" panose="00000500000000000000" pitchFamily="2" charset="0"/>
                <a:ea typeface="Lato" panose="020F0502020204030203" pitchFamily="34" charset="0"/>
                <a:cs typeface="Lato" panose="020F0502020204030203" pitchFamily="34" charset="0"/>
              </a:rPr>
              <a:t>9994 baris</a:t>
            </a:r>
            <a:r>
              <a:rPr lang="en-US" sz="2000" b="0" i="0">
                <a:effectLst/>
                <a:latin typeface="Montserrat" panose="00000500000000000000" pitchFamily="2" charset="0"/>
                <a:ea typeface="Lato" panose="020F0502020204030203" pitchFamily="34" charset="0"/>
                <a:cs typeface="Lato" panose="020F0502020204030203" pitchFamily="34" charset="0"/>
              </a:rPr>
              <a:t>. transaksi penjualan untuk produk </a:t>
            </a:r>
            <a:r>
              <a:rPr lang="en-US" sz="2000" b="0" i="0">
                <a:solidFill>
                  <a:srgbClr val="FF0000"/>
                </a:solidFill>
                <a:effectLst/>
                <a:latin typeface="Montserrat" panose="00000500000000000000" pitchFamily="2" charset="0"/>
                <a:ea typeface="Lato" panose="020F0502020204030203" pitchFamily="34" charset="0"/>
                <a:cs typeface="Lato" panose="020F0502020204030203" pitchFamily="34" charset="0"/>
              </a:rPr>
              <a:t>furniture</a:t>
            </a:r>
            <a:r>
              <a:rPr lang="en-US" sz="2000" b="0" i="0">
                <a:effectLst/>
                <a:latin typeface="Montserrat" panose="00000500000000000000" pitchFamily="2" charset="0"/>
                <a:ea typeface="Lato" panose="020F0502020204030203" pitchFamily="34" charset="0"/>
                <a:cs typeface="Lato" panose="020F0502020204030203" pitchFamily="34" charset="0"/>
              </a:rPr>
              <a:t>, </a:t>
            </a:r>
            <a:r>
              <a:rPr lang="en-US" sz="2000" b="0" i="0">
                <a:solidFill>
                  <a:srgbClr val="FF0000"/>
                </a:solidFill>
                <a:effectLst/>
                <a:latin typeface="Montserrat" panose="00000500000000000000" pitchFamily="2" charset="0"/>
                <a:ea typeface="Lato" panose="020F0502020204030203" pitchFamily="34" charset="0"/>
                <a:cs typeface="Lato" panose="020F0502020204030203" pitchFamily="34" charset="0"/>
              </a:rPr>
              <a:t>office supplies</a:t>
            </a:r>
            <a:r>
              <a:rPr lang="en-US" sz="2000" b="0" i="0">
                <a:effectLst/>
                <a:latin typeface="Montserrat" panose="00000500000000000000" pitchFamily="2" charset="0"/>
                <a:ea typeface="Lato" panose="020F0502020204030203" pitchFamily="34" charset="0"/>
                <a:cs typeface="Lato" panose="020F0502020204030203" pitchFamily="34" charset="0"/>
              </a:rPr>
              <a:t>, dan </a:t>
            </a:r>
            <a:r>
              <a:rPr lang="en-US" sz="2000" b="0" i="0">
                <a:solidFill>
                  <a:srgbClr val="FF0000"/>
                </a:solidFill>
                <a:effectLst/>
                <a:latin typeface="Montserrat" panose="00000500000000000000" pitchFamily="2" charset="0"/>
                <a:ea typeface="Lato" panose="020F0502020204030203" pitchFamily="34" charset="0"/>
                <a:cs typeface="Lato" panose="020F0502020204030203" pitchFamily="34" charset="0"/>
              </a:rPr>
              <a:t>technology</a:t>
            </a:r>
            <a:r>
              <a:rPr lang="en-US" sz="2000" b="0" i="0">
                <a:effectLst/>
                <a:latin typeface="Montserrat" panose="00000500000000000000" pitchFamily="2" charset="0"/>
                <a:ea typeface="Lato" panose="020F0502020204030203" pitchFamily="34" charset="0"/>
                <a:cs typeface="Lato" panose="020F0502020204030203" pitchFamily="34" charset="0"/>
              </a:rPr>
              <a:t>. Terdapat </a:t>
            </a:r>
            <a:r>
              <a:rPr lang="en-US" sz="2000">
                <a:solidFill>
                  <a:srgbClr val="FF0000"/>
                </a:solidFill>
                <a:latin typeface="Montserrat" panose="00000500000000000000" pitchFamily="2" charset="0"/>
                <a:ea typeface="Lato" panose="020F0502020204030203" pitchFamily="34" charset="0"/>
                <a:cs typeface="Lato" panose="020F0502020204030203" pitchFamily="34" charset="0"/>
              </a:rPr>
              <a:t>219,868</a:t>
            </a:r>
            <a:r>
              <a:rPr lang="en-US" sz="2000" b="0" i="0">
                <a:solidFill>
                  <a:srgbClr val="FF0000"/>
                </a:solidFill>
                <a:effectLst/>
                <a:latin typeface="Montserrat" panose="00000500000000000000" pitchFamily="2" charset="0"/>
                <a:ea typeface="Lato" panose="020F0502020204030203" pitchFamily="34" charset="0"/>
                <a:cs typeface="Lato" panose="020F0502020204030203" pitchFamily="34" charset="0"/>
              </a:rPr>
              <a:t> data </a:t>
            </a:r>
            <a:r>
              <a:rPr lang="en-US" sz="2000" b="0" i="0">
                <a:effectLst/>
                <a:latin typeface="Montserrat" panose="00000500000000000000" pitchFamily="2" charset="0"/>
                <a:ea typeface="Lato" panose="020F0502020204030203" pitchFamily="34" charset="0"/>
                <a:cs typeface="Lato" panose="020F0502020204030203" pitchFamily="34" charset="0"/>
              </a:rPr>
              <a:t>dengan </a:t>
            </a:r>
            <a:r>
              <a:rPr lang="en-US" sz="2000" b="0" i="0">
                <a:solidFill>
                  <a:srgbClr val="FF0000"/>
                </a:solidFill>
                <a:effectLst/>
                <a:latin typeface="Montserrat" panose="00000500000000000000" pitchFamily="2" charset="0"/>
                <a:ea typeface="Lato" panose="020F0502020204030203" pitchFamily="34" charset="0"/>
                <a:cs typeface="Lato" panose="020F0502020204030203" pitchFamily="34" charset="0"/>
              </a:rPr>
              <a:t>kolom utama </a:t>
            </a:r>
            <a:r>
              <a:rPr lang="en-US" sz="2000" b="0">
                <a:effectLst/>
                <a:latin typeface="Montserrat" panose="00000500000000000000" pitchFamily="2" charset="0"/>
                <a:ea typeface="Lato" panose="020F0502020204030203" pitchFamily="34" charset="0"/>
                <a:cs typeface="Lato" panose="020F0502020204030203" pitchFamily="34" charset="0"/>
              </a:rPr>
              <a:t>meliputi order ID, product name, category, customer name, quantity, sales, dan profit</a:t>
            </a:r>
            <a:r>
              <a:rPr lang="en-US" sz="2000" b="0" i="0">
                <a:effectLst/>
                <a:latin typeface="Montserrat" panose="00000500000000000000" pitchFamily="2" charset="0"/>
                <a:ea typeface="Lato" panose="020F0502020204030203" pitchFamily="34" charset="0"/>
                <a:cs typeface="Lato" panose="020F0502020204030203" pitchFamily="34" charset="0"/>
              </a:rPr>
              <a:t>. </a:t>
            </a:r>
            <a:r>
              <a:rPr lang="en-US" sz="2000" b="0" i="0">
                <a:solidFill>
                  <a:srgbClr val="FF0000"/>
                </a:solidFill>
                <a:effectLst/>
                <a:latin typeface="Montserrat" panose="00000500000000000000" pitchFamily="2" charset="0"/>
                <a:ea typeface="Lato" panose="020F0502020204030203" pitchFamily="34" charset="0"/>
                <a:cs typeface="Lato" panose="020F0502020204030203" pitchFamily="34" charset="0"/>
              </a:rPr>
              <a:t>Tujuan analisis </a:t>
            </a:r>
            <a:r>
              <a:rPr lang="en-US" sz="2000" b="0" i="0">
                <a:effectLst/>
                <a:latin typeface="Montserrat" panose="00000500000000000000" pitchFamily="2" charset="0"/>
                <a:ea typeface="Lato" panose="020F0502020204030203" pitchFamily="34" charset="0"/>
                <a:cs typeface="Lato" panose="020F0502020204030203" pitchFamily="34" charset="0"/>
              </a:rPr>
              <a:t>data ini adalah untuk meningkatkan penjualan dan kepuasan pelanggan. </a:t>
            </a:r>
            <a:r>
              <a:rPr lang="en-US" sz="2000" b="0" i="0">
                <a:solidFill>
                  <a:srgbClr val="FF0000"/>
                </a:solidFill>
                <a:effectLst/>
                <a:latin typeface="Montserrat" panose="00000500000000000000" pitchFamily="2" charset="0"/>
                <a:ea typeface="Lato" panose="020F0502020204030203" pitchFamily="34" charset="0"/>
                <a:cs typeface="Lato" panose="020F0502020204030203" pitchFamily="34" charset="0"/>
              </a:rPr>
              <a:t>Teknik analisis </a:t>
            </a:r>
            <a:r>
              <a:rPr lang="en-US" sz="2000" b="0" i="0">
                <a:effectLst/>
                <a:latin typeface="Montserrat" panose="00000500000000000000" pitchFamily="2" charset="0"/>
                <a:ea typeface="Lato" panose="020F0502020204030203" pitchFamily="34" charset="0"/>
                <a:cs typeface="Lato" panose="020F0502020204030203" pitchFamily="34" charset="0"/>
              </a:rPr>
              <a:t>yang akan digunakan mencakup visualisasi data, statistik deskriptif, regresi, dan clustering.</a:t>
            </a:r>
          </a:p>
          <a:p>
            <a:pPr marL="0" indent="0" algn="just">
              <a:buNone/>
            </a:pPr>
            <a:r>
              <a:rPr lang="en-US" sz="2000" b="0" i="0">
                <a:effectLst/>
                <a:latin typeface="Montserrat" panose="00000500000000000000" pitchFamily="2" charset="0"/>
                <a:ea typeface="Lato" panose="020F0502020204030203" pitchFamily="34" charset="0"/>
                <a:cs typeface="Lato" panose="020F0502020204030203" pitchFamily="34" charset="0"/>
              </a:rPr>
              <a:t>Dengan melanjutkan analisis data ini, </a:t>
            </a:r>
            <a:r>
              <a:rPr lang="en-US" sz="2000" b="0" i="0">
                <a:solidFill>
                  <a:srgbClr val="FF0000"/>
                </a:solidFill>
                <a:effectLst/>
                <a:latin typeface="Montserrat" panose="00000500000000000000" pitchFamily="2" charset="0"/>
                <a:ea typeface="Lato" panose="020F0502020204030203" pitchFamily="34" charset="0"/>
                <a:cs typeface="Lato" panose="020F0502020204030203" pitchFamily="34" charset="0"/>
              </a:rPr>
              <a:t>diharapkan dapat diperoleh </a:t>
            </a:r>
            <a:r>
              <a:rPr lang="en-US" sz="2000" b="0" i="0">
                <a:effectLst/>
                <a:latin typeface="Montserrat" panose="00000500000000000000" pitchFamily="2" charset="0"/>
                <a:ea typeface="Lato" panose="020F0502020204030203" pitchFamily="34" charset="0"/>
                <a:cs typeface="Lato" panose="020F0502020204030203" pitchFamily="34" charset="0"/>
              </a:rPr>
              <a:t>wawasan tentang performa produk, segmentasi pelanggan, serta faktor-faktor yang mempengaruhi penjualan sehingga dapat dilakukan optimasi harga</a:t>
            </a:r>
            <a:r>
              <a:rPr lang="en-US" sz="2000">
                <a:latin typeface="Montserrat" panose="00000500000000000000" pitchFamily="2" charset="0"/>
                <a:ea typeface="Lato" panose="020F0502020204030203" pitchFamily="34" charset="0"/>
                <a:cs typeface="Lato" panose="020F0502020204030203" pitchFamily="34" charset="0"/>
              </a:rPr>
              <a:t>. </a:t>
            </a:r>
            <a:r>
              <a:rPr lang="en-US" sz="2000" b="0" i="0">
                <a:effectLst/>
                <a:latin typeface="Montserrat" panose="00000500000000000000" pitchFamily="2" charset="0"/>
                <a:ea typeface="Lato" panose="020F0502020204030203" pitchFamily="34" charset="0"/>
                <a:cs typeface="Lato" panose="020F0502020204030203" pitchFamily="34" charset="0"/>
              </a:rPr>
              <a:t>Data yang digunakan dipastikan telah lolos proses pembersihan data agar hasil analisis valid dan dapat dipertanggungjawabkan.</a:t>
            </a:r>
          </a:p>
          <a:p>
            <a:pPr marL="0" indent="0" algn="just">
              <a:buNone/>
            </a:pPr>
            <a:endParaRPr lang="en-US" sz="2000">
              <a:latin typeface="Montserrat" panose="00000500000000000000" pitchFamily="2"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56157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9DBD-3127-A13E-089C-6FE411AE3C86}"/>
              </a:ext>
            </a:extLst>
          </p:cNvPr>
          <p:cNvSpPr>
            <a:spLocks noGrp="1"/>
          </p:cNvSpPr>
          <p:nvPr>
            <p:ph type="title"/>
          </p:nvPr>
        </p:nvSpPr>
        <p:spPr/>
        <p:txBody>
          <a:bodyPr/>
          <a:lstStyle/>
          <a:p>
            <a:r>
              <a:rPr lang="en-US"/>
              <a:t>Business Questions</a:t>
            </a:r>
          </a:p>
        </p:txBody>
      </p:sp>
      <p:sp>
        <p:nvSpPr>
          <p:cNvPr id="3" name="Content Placeholder 2">
            <a:extLst>
              <a:ext uri="{FF2B5EF4-FFF2-40B4-BE49-F238E27FC236}">
                <a16:creationId xmlns:a16="http://schemas.microsoft.com/office/drawing/2014/main" id="{EDE0A268-9726-F727-0960-4498B5A59376}"/>
              </a:ext>
            </a:extLst>
          </p:cNvPr>
          <p:cNvSpPr>
            <a:spLocks noGrp="1"/>
          </p:cNvSpPr>
          <p:nvPr>
            <p:ph idx="1"/>
          </p:nvPr>
        </p:nvSpPr>
        <p:spPr>
          <a:xfrm>
            <a:off x="838200" y="1562100"/>
            <a:ext cx="10515600" cy="4614863"/>
          </a:xfrm>
        </p:spPr>
        <p:txBody>
          <a:bodyPr>
            <a:normAutofit fontScale="85000" lnSpcReduction="10000"/>
          </a:bodyPr>
          <a:lstStyle/>
          <a:p>
            <a:pPr marL="0" indent="0">
              <a:buNone/>
            </a:pPr>
            <a:r>
              <a:rPr lang="en-US"/>
              <a:t>Here are a few potential smart method questions for analyzing the sales data:</a:t>
            </a:r>
          </a:p>
          <a:p>
            <a:pPr marL="0" indent="0">
              <a:buNone/>
            </a:pPr>
            <a:r>
              <a:rPr lang="en-US"/>
              <a:t>1. Which products had the highest total sales revenue?</a:t>
            </a:r>
          </a:p>
          <a:p>
            <a:pPr marL="0" indent="0">
              <a:buNone/>
            </a:pPr>
            <a:r>
              <a:rPr lang="en-US"/>
              <a:t>2. Which customers spent the most on furniture?</a:t>
            </a:r>
          </a:p>
          <a:p>
            <a:pPr marL="0" indent="0">
              <a:buNone/>
            </a:pPr>
            <a:r>
              <a:rPr lang="en-US"/>
              <a:t>3. Which product categories had the lowest average discount percent? </a:t>
            </a:r>
          </a:p>
          <a:p>
            <a:pPr marL="0" indent="0">
              <a:buNone/>
            </a:pPr>
            <a:r>
              <a:rPr lang="en-US"/>
              <a:t>4. Which regions had the highest total sales for Technology?</a:t>
            </a:r>
          </a:p>
          <a:p>
            <a:pPr marL="0" indent="0">
              <a:buNone/>
            </a:pPr>
            <a:r>
              <a:rPr lang="en-US"/>
              <a:t>5. What was the best selling product?</a:t>
            </a:r>
          </a:p>
          <a:p>
            <a:pPr marL="0" indent="0">
              <a:buNone/>
            </a:pPr>
            <a:r>
              <a:rPr lang="en-US"/>
              <a:t>6. What product categories make up the largest percentage of overall revenue? </a:t>
            </a:r>
          </a:p>
          <a:p>
            <a:pPr marL="0" indent="0">
              <a:buNone/>
            </a:pPr>
            <a:r>
              <a:rPr lang="en-US"/>
              <a:t>7. Which products have the highest profit margins? </a:t>
            </a:r>
          </a:p>
          <a:p>
            <a:pPr marL="0" indent="0">
              <a:buNone/>
            </a:pPr>
            <a:r>
              <a:rPr lang="en-US"/>
              <a:t>8. Which customers have the highest lifetime value? </a:t>
            </a:r>
          </a:p>
          <a:p>
            <a:pPr marL="0" indent="0">
              <a:buNone/>
            </a:pPr>
            <a:r>
              <a:rPr lang="en-US"/>
              <a:t>9. How do sales and profits vary by region? </a:t>
            </a:r>
          </a:p>
          <a:p>
            <a:pPr marL="0" indent="0">
              <a:buNone/>
            </a:pPr>
            <a:r>
              <a:rPr lang="en-US"/>
              <a:t>10. How do sales fluctuate seasonally? </a:t>
            </a:r>
          </a:p>
        </p:txBody>
      </p:sp>
    </p:spTree>
    <p:extLst>
      <p:ext uri="{BB962C8B-B14F-4D97-AF65-F5344CB8AC3E}">
        <p14:creationId xmlns:p14="http://schemas.microsoft.com/office/powerpoint/2010/main" val="214319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7B77-37EB-4A6B-F94C-832DE03B6684}"/>
              </a:ext>
            </a:extLst>
          </p:cNvPr>
          <p:cNvSpPr>
            <a:spLocks noGrp="1"/>
          </p:cNvSpPr>
          <p:nvPr>
            <p:ph type="title"/>
          </p:nvPr>
        </p:nvSpPr>
        <p:spPr/>
        <p:txBody>
          <a:bodyPr/>
          <a:lstStyle/>
          <a:p>
            <a:r>
              <a:rPr lang="en-US"/>
              <a:t>Analysis Approach</a:t>
            </a:r>
          </a:p>
        </p:txBody>
      </p:sp>
      <p:sp>
        <p:nvSpPr>
          <p:cNvPr id="3" name="Content Placeholder 2">
            <a:extLst>
              <a:ext uri="{FF2B5EF4-FFF2-40B4-BE49-F238E27FC236}">
                <a16:creationId xmlns:a16="http://schemas.microsoft.com/office/drawing/2014/main" id="{74201986-8668-C2E0-7AFF-2BC40A61B57E}"/>
              </a:ext>
            </a:extLst>
          </p:cNvPr>
          <p:cNvSpPr>
            <a:spLocks noGrp="1"/>
          </p:cNvSpPr>
          <p:nvPr>
            <p:ph idx="1"/>
          </p:nvPr>
        </p:nvSpPr>
        <p:spPr>
          <a:xfrm>
            <a:off x="495300" y="1397000"/>
            <a:ext cx="10858500" cy="4779963"/>
          </a:xfrm>
        </p:spPr>
        <p:txBody>
          <a:bodyPr>
            <a:normAutofit fontScale="70000" lnSpcReduction="20000"/>
          </a:bodyPr>
          <a:lstStyle/>
          <a:p>
            <a:pPr algn="just"/>
            <a:r>
              <a:rPr lang="en-US" b="0" i="0">
                <a:solidFill>
                  <a:srgbClr val="1C1917"/>
                </a:solidFill>
                <a:effectLst/>
                <a:latin typeface="-apple-system"/>
              </a:rPr>
              <a:t>For the analysis approach section of a data presentation, you should describe the specific methods and analytical techniques used to answer each business question.</a:t>
            </a:r>
          </a:p>
          <a:p>
            <a:pPr algn="just"/>
            <a:r>
              <a:rPr lang="en-US" b="0" i="0">
                <a:solidFill>
                  <a:srgbClr val="1C1917"/>
                </a:solidFill>
                <a:effectLst/>
                <a:latin typeface="-apple-system"/>
              </a:rPr>
              <a:t>Rather than listing all the methods you used for the entire analysis, you want to break it down by each question:</a:t>
            </a:r>
          </a:p>
          <a:p>
            <a:pPr algn="just"/>
            <a:r>
              <a:rPr lang="en-US" b="0" i="0">
                <a:solidFill>
                  <a:srgbClr val="1C1917"/>
                </a:solidFill>
                <a:effectLst/>
                <a:latin typeface="-apple-system"/>
              </a:rPr>
              <a:t>For example:</a:t>
            </a:r>
          </a:p>
          <a:p>
            <a:pPr algn="just"/>
            <a:r>
              <a:rPr lang="en-US" b="0" i="0">
                <a:solidFill>
                  <a:srgbClr val="1C1917"/>
                </a:solidFill>
                <a:effectLst/>
                <a:latin typeface="-apple-system"/>
              </a:rPr>
              <a:t>Business Question 1: What are the top selling products?</a:t>
            </a:r>
          </a:p>
          <a:p>
            <a:pPr algn="just">
              <a:buFont typeface="Arial" panose="020B0604020202020204" pitchFamily="34" charset="0"/>
              <a:buChar char="•"/>
            </a:pPr>
            <a:r>
              <a:rPr lang="en-US" b="0" i="0">
                <a:solidFill>
                  <a:srgbClr val="1C1917"/>
                </a:solidFill>
                <a:effectLst/>
                <a:latin typeface="-apple-system"/>
              </a:rPr>
              <a:t>Analysis Approach: Used Excel to filter the data for only product sales records. Sorted the filtered data by sales amount in descending order to reveal the products with highest sales at the top.</a:t>
            </a:r>
          </a:p>
          <a:p>
            <a:pPr algn="just"/>
            <a:r>
              <a:rPr lang="en-US" b="0" i="0">
                <a:solidFill>
                  <a:srgbClr val="1C1917"/>
                </a:solidFill>
                <a:effectLst/>
                <a:latin typeface="-apple-system"/>
              </a:rPr>
              <a:t>Business Question 2: Which customers have the highest lifetime value?</a:t>
            </a:r>
          </a:p>
          <a:p>
            <a:pPr algn="just">
              <a:buFont typeface="Arial" panose="020B0604020202020204" pitchFamily="34" charset="0"/>
              <a:buChar char="•"/>
            </a:pPr>
            <a:r>
              <a:rPr lang="en-US" b="0" i="0">
                <a:solidFill>
                  <a:srgbClr val="1C1917"/>
                </a:solidFill>
                <a:effectLst/>
                <a:latin typeface="-apple-system"/>
              </a:rPr>
              <a:t>Analysis Approach: Used Excel pivot tables to group data by customer name and sum the total sales per customer. Applied a sort on the total sales column to show customers with highest totals.</a:t>
            </a:r>
          </a:p>
          <a:p>
            <a:pPr algn="just"/>
            <a:r>
              <a:rPr lang="en-US" b="0" i="0">
                <a:solidFill>
                  <a:srgbClr val="1C1917"/>
                </a:solidFill>
                <a:effectLst/>
                <a:latin typeface="-apple-system"/>
              </a:rPr>
              <a:t>Business Question 3: How do sales vary by region?</a:t>
            </a:r>
          </a:p>
          <a:p>
            <a:pPr algn="just">
              <a:buFont typeface="Arial" panose="020B0604020202020204" pitchFamily="34" charset="0"/>
              <a:buChar char="•"/>
            </a:pPr>
            <a:r>
              <a:rPr lang="en-US" b="0" i="0">
                <a:solidFill>
                  <a:srgbClr val="1C1917"/>
                </a:solidFill>
                <a:effectLst/>
                <a:latin typeface="-apple-system"/>
              </a:rPr>
              <a:t>Analysis Approach: Built a pivot table grouped by region. Calculated total sales per region and created a chart showing sales by region for comparison.</a:t>
            </a:r>
          </a:p>
          <a:p>
            <a:pPr algn="just"/>
            <a:endParaRPr lang="en-US"/>
          </a:p>
        </p:txBody>
      </p:sp>
    </p:spTree>
    <p:extLst>
      <p:ext uri="{BB962C8B-B14F-4D97-AF65-F5344CB8AC3E}">
        <p14:creationId xmlns:p14="http://schemas.microsoft.com/office/powerpoint/2010/main" val="62964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9DBD-3127-A13E-089C-6FE411AE3C86}"/>
              </a:ext>
            </a:extLst>
          </p:cNvPr>
          <p:cNvSpPr>
            <a:spLocks noGrp="1"/>
          </p:cNvSpPr>
          <p:nvPr>
            <p:ph type="title"/>
          </p:nvPr>
        </p:nvSpPr>
        <p:spPr/>
        <p:txBody>
          <a:bodyPr/>
          <a:lstStyle/>
          <a:p>
            <a:r>
              <a:rPr lang="en-US"/>
              <a:t>Analysis Approach</a:t>
            </a:r>
          </a:p>
        </p:txBody>
      </p:sp>
      <p:sp>
        <p:nvSpPr>
          <p:cNvPr id="3" name="Content Placeholder 2">
            <a:extLst>
              <a:ext uri="{FF2B5EF4-FFF2-40B4-BE49-F238E27FC236}">
                <a16:creationId xmlns:a16="http://schemas.microsoft.com/office/drawing/2014/main" id="{EDE0A268-9726-F727-0960-4498B5A59376}"/>
              </a:ext>
            </a:extLst>
          </p:cNvPr>
          <p:cNvSpPr>
            <a:spLocks noGrp="1"/>
          </p:cNvSpPr>
          <p:nvPr>
            <p:ph idx="1"/>
          </p:nvPr>
        </p:nvSpPr>
        <p:spPr>
          <a:xfrm>
            <a:off x="838200" y="1562100"/>
            <a:ext cx="10515600" cy="4614863"/>
          </a:xfrm>
        </p:spPr>
        <p:txBody>
          <a:bodyPr>
            <a:normAutofit/>
          </a:bodyPr>
          <a:lstStyle/>
          <a:p>
            <a:pPr marL="0" indent="0" algn="just">
              <a:buNone/>
            </a:pPr>
            <a:r>
              <a:rPr lang="en-US"/>
              <a:t>Analysis approach Q.1 </a:t>
            </a:r>
          </a:p>
          <a:p>
            <a:pPr marL="0" indent="0" algn="just">
              <a:buNone/>
            </a:pPr>
            <a:r>
              <a:rPr lang="en-US"/>
              <a:t>Which products had the highest total sales revenue?</a:t>
            </a:r>
          </a:p>
          <a:p>
            <a:pPr marL="514350" indent="-514350" algn="just">
              <a:buAutoNum type="arabicPeriod"/>
            </a:pPr>
            <a:r>
              <a:rPr lang="en-US"/>
              <a:t>Menggunakan excel untuk menyaring kolom yang akan digunakan</a:t>
            </a:r>
          </a:p>
          <a:p>
            <a:pPr marL="514350" indent="-514350" algn="just">
              <a:buAutoNum type="arabicPeriod"/>
            </a:pPr>
            <a:r>
              <a:rPr lang="en-US"/>
              <a:t>Membuat pivot table untuk memudahkan menemukan jawaban dari pertanyaan </a:t>
            </a:r>
          </a:p>
          <a:p>
            <a:pPr marL="514350" indent="-514350" algn="just">
              <a:buAutoNum type="arabicPeriod"/>
            </a:pPr>
            <a:r>
              <a:rPr lang="en-US"/>
              <a:t>Kolom rows diisi dengan kolom category dan kolom values diisi kolom sales yang dihitung menjadi sum of sales</a:t>
            </a:r>
          </a:p>
          <a:p>
            <a:pPr marL="514350" indent="-514350" algn="just">
              <a:buAutoNum type="arabicPeriod"/>
            </a:pPr>
            <a:r>
              <a:rPr lang="en-US"/>
              <a:t>Setelah itu diurutkan nilainya dari terbesar ke terkecil dan didapatkan nilai penjualan tertinggi berdasarkan produk</a:t>
            </a:r>
          </a:p>
          <a:p>
            <a:pPr marL="0" indent="0" algn="just">
              <a:buNone/>
            </a:pPr>
            <a:endParaRPr lang="en-US"/>
          </a:p>
        </p:txBody>
      </p:sp>
    </p:spTree>
    <p:extLst>
      <p:ext uri="{BB962C8B-B14F-4D97-AF65-F5344CB8AC3E}">
        <p14:creationId xmlns:p14="http://schemas.microsoft.com/office/powerpoint/2010/main" val="324236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9DBD-3127-A13E-089C-6FE411AE3C86}"/>
              </a:ext>
            </a:extLst>
          </p:cNvPr>
          <p:cNvSpPr>
            <a:spLocks noGrp="1"/>
          </p:cNvSpPr>
          <p:nvPr>
            <p:ph type="title"/>
          </p:nvPr>
        </p:nvSpPr>
        <p:spPr/>
        <p:txBody>
          <a:bodyPr/>
          <a:lstStyle/>
          <a:p>
            <a:r>
              <a:rPr lang="en-US"/>
              <a:t>Analysis Approach</a:t>
            </a:r>
          </a:p>
        </p:txBody>
      </p:sp>
      <p:sp>
        <p:nvSpPr>
          <p:cNvPr id="3" name="Content Placeholder 2">
            <a:extLst>
              <a:ext uri="{FF2B5EF4-FFF2-40B4-BE49-F238E27FC236}">
                <a16:creationId xmlns:a16="http://schemas.microsoft.com/office/drawing/2014/main" id="{EDE0A268-9726-F727-0960-4498B5A59376}"/>
              </a:ext>
            </a:extLst>
          </p:cNvPr>
          <p:cNvSpPr>
            <a:spLocks noGrp="1"/>
          </p:cNvSpPr>
          <p:nvPr>
            <p:ph idx="1"/>
          </p:nvPr>
        </p:nvSpPr>
        <p:spPr>
          <a:xfrm>
            <a:off x="838200" y="1562100"/>
            <a:ext cx="10515600" cy="4614863"/>
          </a:xfrm>
        </p:spPr>
        <p:txBody>
          <a:bodyPr>
            <a:normAutofit/>
          </a:bodyPr>
          <a:lstStyle/>
          <a:p>
            <a:pPr marL="0" indent="0" algn="just">
              <a:buNone/>
            </a:pPr>
            <a:r>
              <a:rPr lang="en-US"/>
              <a:t>Analysis approach Q.2 Which customers spent the most on furniture?</a:t>
            </a:r>
          </a:p>
          <a:p>
            <a:pPr marL="0" indent="0" algn="just">
              <a:buNone/>
            </a:pPr>
            <a:endParaRPr lang="en-US"/>
          </a:p>
          <a:p>
            <a:pPr marL="514350" indent="-514350" algn="just">
              <a:buAutoNum type="arabicPeriod"/>
            </a:pPr>
            <a:r>
              <a:rPr lang="en-US"/>
              <a:t>Pada area Columns diisi dengan kolom category, area Rows diisi dengan kolom Rows ID, dan area values diisi dengan kolom Sales yang ditampilakn sebagai Sum of Sales kemudian tinggal mengurutkan kolom Furniture dengan filter descending by sum of sales</a:t>
            </a:r>
          </a:p>
          <a:p>
            <a:pPr marL="514350" indent="-514350" algn="just">
              <a:buAutoNum type="arabicPeriod"/>
            </a:pPr>
            <a:r>
              <a:rPr lang="en-US"/>
              <a:t>Didapatkan customer-id dengan spent tertinggi untuk produk furniture</a:t>
            </a:r>
          </a:p>
          <a:p>
            <a:pPr marL="514350" indent="-514350" algn="just">
              <a:buAutoNum type="arabicPeriod"/>
            </a:pPr>
            <a:endParaRPr lang="en-US"/>
          </a:p>
        </p:txBody>
      </p:sp>
    </p:spTree>
    <p:extLst>
      <p:ext uri="{BB962C8B-B14F-4D97-AF65-F5344CB8AC3E}">
        <p14:creationId xmlns:p14="http://schemas.microsoft.com/office/powerpoint/2010/main" val="233747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9DBD-3127-A13E-089C-6FE411AE3C86}"/>
              </a:ext>
            </a:extLst>
          </p:cNvPr>
          <p:cNvSpPr>
            <a:spLocks noGrp="1"/>
          </p:cNvSpPr>
          <p:nvPr>
            <p:ph type="title"/>
          </p:nvPr>
        </p:nvSpPr>
        <p:spPr/>
        <p:txBody>
          <a:bodyPr/>
          <a:lstStyle/>
          <a:p>
            <a:r>
              <a:rPr lang="en-US"/>
              <a:t>Analysis Approach</a:t>
            </a:r>
          </a:p>
        </p:txBody>
      </p:sp>
      <p:sp>
        <p:nvSpPr>
          <p:cNvPr id="3" name="Content Placeholder 2">
            <a:extLst>
              <a:ext uri="{FF2B5EF4-FFF2-40B4-BE49-F238E27FC236}">
                <a16:creationId xmlns:a16="http://schemas.microsoft.com/office/drawing/2014/main" id="{EDE0A268-9726-F727-0960-4498B5A59376}"/>
              </a:ext>
            </a:extLst>
          </p:cNvPr>
          <p:cNvSpPr>
            <a:spLocks noGrp="1"/>
          </p:cNvSpPr>
          <p:nvPr>
            <p:ph idx="1"/>
          </p:nvPr>
        </p:nvSpPr>
        <p:spPr>
          <a:xfrm>
            <a:off x="838200" y="1562100"/>
            <a:ext cx="10515600" cy="4614863"/>
          </a:xfrm>
        </p:spPr>
        <p:txBody>
          <a:bodyPr>
            <a:normAutofit fontScale="55000" lnSpcReduction="20000"/>
          </a:bodyPr>
          <a:lstStyle/>
          <a:p>
            <a:pPr marL="0" indent="0" algn="just">
              <a:buNone/>
            </a:pPr>
            <a:r>
              <a:rPr lang="en-US"/>
              <a:t>Here are a few potential smart method questions for analyzing the sales data:</a:t>
            </a:r>
          </a:p>
          <a:p>
            <a:pPr marL="0" indent="0" algn="just">
              <a:buNone/>
            </a:pPr>
            <a:r>
              <a:rPr lang="en-US"/>
              <a:t>1. Which products had the highest total sales revenue?</a:t>
            </a:r>
          </a:p>
          <a:p>
            <a:pPr marL="0" indent="0" algn="just">
              <a:buNone/>
            </a:pPr>
            <a:r>
              <a:rPr lang="en-US"/>
              <a:t>2. Which customers spent the most on furniture?</a:t>
            </a:r>
          </a:p>
          <a:p>
            <a:pPr marL="0" indent="0" algn="just">
              <a:buNone/>
            </a:pPr>
            <a:r>
              <a:rPr lang="en-US"/>
              <a:t>3. Which product categories had the lowest average discount percent? </a:t>
            </a:r>
          </a:p>
          <a:p>
            <a:pPr marL="0" indent="0" algn="just">
              <a:buNone/>
            </a:pPr>
            <a:r>
              <a:rPr lang="en-US"/>
              <a:t>4. Which regions had the highest total sales for Technology?</a:t>
            </a:r>
          </a:p>
          <a:p>
            <a:pPr marL="0" indent="0" algn="just">
              <a:buNone/>
            </a:pPr>
            <a:r>
              <a:rPr lang="en-US"/>
              <a:t>5. What was the best selling product?</a:t>
            </a:r>
          </a:p>
          <a:p>
            <a:pPr marL="0" indent="0" algn="just">
              <a:buNone/>
            </a:pPr>
            <a:r>
              <a:rPr lang="en-US"/>
              <a:t>Analysis approach Q.1 Which products had the highest total sales revenue?</a:t>
            </a:r>
          </a:p>
          <a:p>
            <a:pPr marL="0" indent="0" algn="just">
              <a:buNone/>
            </a:pPr>
            <a:endParaRPr lang="en-US"/>
          </a:p>
          <a:p>
            <a:pPr marL="514350" indent="-514350" algn="just">
              <a:buAutoNum type="arabicPeriod"/>
            </a:pPr>
            <a:r>
              <a:rPr lang="en-US"/>
              <a:t>Menggunakan excel untuk menyaring kolom yang akan digunakan</a:t>
            </a:r>
          </a:p>
          <a:p>
            <a:pPr marL="514350" indent="-514350" algn="just">
              <a:buAutoNum type="arabicPeriod"/>
            </a:pPr>
            <a:r>
              <a:rPr lang="en-US"/>
              <a:t>Membuat pivot table untuk memudahkan menemukan jawaban dari pertanyaan tertentu</a:t>
            </a:r>
          </a:p>
          <a:p>
            <a:pPr marL="514350" indent="-514350" algn="just">
              <a:buAutoNum type="arabicPeriod"/>
            </a:pPr>
            <a:r>
              <a:rPr lang="en-US"/>
              <a:t>Kolom rows diisi dengan kolom category dan kolom values diisi kolom sales yang dihitung menjadi sum of sales</a:t>
            </a:r>
          </a:p>
          <a:p>
            <a:pPr marL="514350" indent="-514350" algn="just">
              <a:buAutoNum type="arabicPeriod"/>
            </a:pPr>
            <a:r>
              <a:rPr lang="en-US"/>
              <a:t>Setelah itu diurutkan nilainya dari terbesar ke terkecil dan didapatkan nilai penjualan tertinggi berdasarkan produk</a:t>
            </a:r>
          </a:p>
          <a:p>
            <a:pPr marL="0" indent="0" algn="just">
              <a:buNone/>
            </a:pPr>
            <a:r>
              <a:rPr lang="en-US"/>
              <a:t>Analysis approach Q.2</a:t>
            </a:r>
          </a:p>
          <a:p>
            <a:pPr marL="514350" indent="-514350" algn="just">
              <a:buAutoNum type="arabicPeriod"/>
            </a:pPr>
            <a:r>
              <a:rPr lang="en-US"/>
              <a:t>Menggunakan pivot table pada Q1, kemudian tinggal mengurutkan kolom Furniture dengan filter descending</a:t>
            </a:r>
          </a:p>
          <a:p>
            <a:pPr marL="514350" indent="-514350" algn="just">
              <a:buAutoNum type="arabicPeriod"/>
            </a:pPr>
            <a:r>
              <a:rPr lang="en-US"/>
              <a:t>Didapatkan customer-id dengan spent tertinggi untuk produk furniture</a:t>
            </a:r>
          </a:p>
          <a:p>
            <a:pPr marL="514350" indent="-514350" algn="just">
              <a:buAutoNum type="arabicPeriod"/>
            </a:pPr>
            <a:endParaRPr lang="en-US"/>
          </a:p>
        </p:txBody>
      </p:sp>
    </p:spTree>
    <p:extLst>
      <p:ext uri="{BB962C8B-B14F-4D97-AF65-F5344CB8AC3E}">
        <p14:creationId xmlns:p14="http://schemas.microsoft.com/office/powerpoint/2010/main" val="417392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9DBD-3127-A13E-089C-6FE411AE3C86}"/>
              </a:ext>
            </a:extLst>
          </p:cNvPr>
          <p:cNvSpPr>
            <a:spLocks noGrp="1"/>
          </p:cNvSpPr>
          <p:nvPr>
            <p:ph type="title"/>
          </p:nvPr>
        </p:nvSpPr>
        <p:spPr/>
        <p:txBody>
          <a:bodyPr/>
          <a:lstStyle/>
          <a:p>
            <a:r>
              <a:rPr lang="en-US"/>
              <a:t>Analysis Approach</a:t>
            </a:r>
          </a:p>
        </p:txBody>
      </p:sp>
      <p:sp>
        <p:nvSpPr>
          <p:cNvPr id="3" name="Content Placeholder 2">
            <a:extLst>
              <a:ext uri="{FF2B5EF4-FFF2-40B4-BE49-F238E27FC236}">
                <a16:creationId xmlns:a16="http://schemas.microsoft.com/office/drawing/2014/main" id="{EDE0A268-9726-F727-0960-4498B5A59376}"/>
              </a:ext>
            </a:extLst>
          </p:cNvPr>
          <p:cNvSpPr>
            <a:spLocks noGrp="1"/>
          </p:cNvSpPr>
          <p:nvPr>
            <p:ph idx="1"/>
          </p:nvPr>
        </p:nvSpPr>
        <p:spPr>
          <a:xfrm>
            <a:off x="838200" y="1562100"/>
            <a:ext cx="10515600" cy="4614863"/>
          </a:xfrm>
        </p:spPr>
        <p:txBody>
          <a:bodyPr>
            <a:normAutofit fontScale="55000" lnSpcReduction="20000"/>
          </a:bodyPr>
          <a:lstStyle/>
          <a:p>
            <a:pPr marL="0" indent="0" algn="just">
              <a:buNone/>
            </a:pPr>
            <a:r>
              <a:rPr lang="en-US"/>
              <a:t>Here are a few potential smart method questions for analyzing the sales data:</a:t>
            </a:r>
          </a:p>
          <a:p>
            <a:pPr marL="0" indent="0" algn="just">
              <a:buNone/>
            </a:pPr>
            <a:r>
              <a:rPr lang="en-US"/>
              <a:t>1. Which products had the highest total sales revenue?</a:t>
            </a:r>
          </a:p>
          <a:p>
            <a:pPr marL="0" indent="0" algn="just">
              <a:buNone/>
            </a:pPr>
            <a:r>
              <a:rPr lang="en-US"/>
              <a:t>2. Which customers spent the most on furniture?</a:t>
            </a:r>
          </a:p>
          <a:p>
            <a:pPr marL="0" indent="0" algn="just">
              <a:buNone/>
            </a:pPr>
            <a:r>
              <a:rPr lang="en-US"/>
              <a:t>3. Which product categories had the lowest average discount percent? </a:t>
            </a:r>
          </a:p>
          <a:p>
            <a:pPr marL="0" indent="0" algn="just">
              <a:buNone/>
            </a:pPr>
            <a:r>
              <a:rPr lang="en-US"/>
              <a:t>4. Which regions had the highest total sales for Technology? </a:t>
            </a:r>
          </a:p>
          <a:p>
            <a:pPr marL="0" indent="0" algn="just">
              <a:buNone/>
            </a:pPr>
            <a:r>
              <a:rPr lang="en-US"/>
              <a:t>5. What was the best selling product?</a:t>
            </a:r>
          </a:p>
          <a:p>
            <a:pPr marL="0" indent="0" algn="just">
              <a:buNone/>
            </a:pPr>
            <a:r>
              <a:rPr lang="en-US"/>
              <a:t>Analysis approach Q.1 Which products had the highest total sales revenue?</a:t>
            </a:r>
          </a:p>
          <a:p>
            <a:pPr marL="0" indent="0" algn="just">
              <a:buNone/>
            </a:pPr>
            <a:endParaRPr lang="en-US"/>
          </a:p>
          <a:p>
            <a:pPr marL="514350" indent="-514350" algn="just">
              <a:buAutoNum type="arabicPeriod"/>
            </a:pPr>
            <a:r>
              <a:rPr lang="en-US"/>
              <a:t>Menggunakan excel untuk menyaring kolom yang akan digunakan</a:t>
            </a:r>
          </a:p>
          <a:p>
            <a:pPr marL="514350" indent="-514350" algn="just">
              <a:buAutoNum type="arabicPeriod"/>
            </a:pPr>
            <a:r>
              <a:rPr lang="en-US"/>
              <a:t>Membuat pivot table untuk memudahkan menemukan jawaban dari pertanyaan tertentu</a:t>
            </a:r>
          </a:p>
          <a:p>
            <a:pPr marL="514350" indent="-514350" algn="just">
              <a:buAutoNum type="arabicPeriod"/>
            </a:pPr>
            <a:r>
              <a:rPr lang="en-US"/>
              <a:t>Kolom rows diisi dengan kolom category dan kolom values diisi kolom sales yang dihitung menjadi sum of sales</a:t>
            </a:r>
          </a:p>
          <a:p>
            <a:pPr marL="514350" indent="-514350" algn="just">
              <a:buAutoNum type="arabicPeriod"/>
            </a:pPr>
            <a:r>
              <a:rPr lang="en-US"/>
              <a:t>Setelah itu diurutkan nilainya dari terbesar ke terkecil dan didapatkan nilai penjualan tertinggi berdasarkan produk</a:t>
            </a:r>
          </a:p>
          <a:p>
            <a:pPr marL="0" indent="0" algn="just">
              <a:buNone/>
            </a:pPr>
            <a:r>
              <a:rPr lang="en-US"/>
              <a:t>Analysis approach Q.2</a:t>
            </a:r>
          </a:p>
          <a:p>
            <a:pPr marL="514350" indent="-514350" algn="just">
              <a:buAutoNum type="arabicPeriod"/>
            </a:pPr>
            <a:r>
              <a:rPr lang="en-US"/>
              <a:t>Menggunakan pivot table pada Q1, kemudian tinggal mengurutkan kolom Furniture dengan filter descending</a:t>
            </a:r>
          </a:p>
          <a:p>
            <a:pPr marL="514350" indent="-514350" algn="just">
              <a:buAutoNum type="arabicPeriod"/>
            </a:pPr>
            <a:r>
              <a:rPr lang="en-US"/>
              <a:t>Didapatkan customer-id dengan spent tertinggi untuk produk furniture</a:t>
            </a:r>
          </a:p>
          <a:p>
            <a:pPr marL="514350" indent="-514350" algn="just">
              <a:buAutoNum type="arabicPeriod"/>
            </a:pPr>
            <a:endParaRPr lang="en-US"/>
          </a:p>
        </p:txBody>
      </p:sp>
    </p:spTree>
    <p:extLst>
      <p:ext uri="{BB962C8B-B14F-4D97-AF65-F5344CB8AC3E}">
        <p14:creationId xmlns:p14="http://schemas.microsoft.com/office/powerpoint/2010/main" val="375214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2706</TotalTime>
  <Words>2545</Words>
  <Application>Microsoft Office PowerPoint</Application>
  <PresentationFormat>Widescreen</PresentationFormat>
  <Paragraphs>263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Calibri Light</vt:lpstr>
      <vt:lpstr>Helvetica</vt:lpstr>
      <vt:lpstr>Montserrat</vt:lpstr>
      <vt:lpstr>Poppins</vt:lpstr>
      <vt:lpstr>Office Theme</vt:lpstr>
      <vt:lpstr>E-Commerce Sales Analysis</vt:lpstr>
      <vt:lpstr>Daftar Isi</vt:lpstr>
      <vt:lpstr>BACKGROUND OF PROJECT</vt:lpstr>
      <vt:lpstr>Business Questions</vt:lpstr>
      <vt:lpstr>Analysis Approach</vt:lpstr>
      <vt:lpstr>Analysis Approach</vt:lpstr>
      <vt:lpstr>Analysis Approach</vt:lpstr>
      <vt:lpstr>Analysis Approach</vt:lpstr>
      <vt:lpstr>Analysis Approach</vt:lpstr>
      <vt:lpstr>Analysis Approach</vt:lpstr>
      <vt:lpstr>Key Findings</vt:lpstr>
      <vt:lpstr>PowerPoint Presentation</vt:lpstr>
      <vt:lpstr>PowerPoint Presentation</vt:lpstr>
      <vt:lpstr>PowerPoint Presentation</vt:lpstr>
      <vt:lpstr>PowerPoint Presentation</vt:lpstr>
      <vt:lpstr>Recommendations</vt:lpstr>
      <vt:lpstr>Recommendations</vt:lpstr>
      <vt:lpstr>Recommendations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alham dulillah</dc:creator>
  <cp:lastModifiedBy>alham dulillah</cp:lastModifiedBy>
  <cp:revision>54</cp:revision>
  <dcterms:created xsi:type="dcterms:W3CDTF">2023-10-08T08:29:28Z</dcterms:created>
  <dcterms:modified xsi:type="dcterms:W3CDTF">2023-11-17T09:51:52Z</dcterms:modified>
</cp:coreProperties>
</file>