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9" r:id="rId5"/>
    <p:sldId id="265" r:id="rId6"/>
    <p:sldId id="375" r:id="rId7"/>
    <p:sldId id="266" r:id="rId8"/>
    <p:sldId id="316" r:id="rId9"/>
    <p:sldId id="367" r:id="rId10"/>
    <p:sldId id="368" r:id="rId11"/>
    <p:sldId id="369" r:id="rId12"/>
    <p:sldId id="371" r:id="rId13"/>
    <p:sldId id="370" r:id="rId14"/>
    <p:sldId id="317" r:id="rId15"/>
    <p:sldId id="319" r:id="rId16"/>
    <p:sldId id="372" r:id="rId17"/>
    <p:sldId id="373" r:id="rId18"/>
    <p:sldId id="321" r:id="rId19"/>
    <p:sldId id="322" r:id="rId20"/>
    <p:sldId id="338" r:id="rId21"/>
    <p:sldId id="3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075" autoAdjust="0"/>
  </p:normalViewPr>
  <p:slideViewPr>
    <p:cSldViewPr snapToGrid="0" showGuides="1">
      <p:cViewPr varScale="1">
        <p:scale>
          <a:sx n="83" d="100"/>
          <a:sy n="83" d="100"/>
        </p:scale>
        <p:origin x="1614" y="90"/>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13/02/2020</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13/02/2020</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lambdatest.com/blog/17-lessons-i-learned-for-writing-effective-test-cas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lambdatest.com/blog/automated-cross-browser-tes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Time to market</a:t>
            </a:r>
            <a:r>
              <a:rPr lang="en-US" sz="1200" b="0" i="0" u="none" strike="noStrike" kern="1200" dirty="0">
                <a:solidFill>
                  <a:schemeClr val="tx1"/>
                </a:solidFill>
                <a:effectLst/>
                <a:latin typeface="+mn-lt"/>
                <a:ea typeface="+mn-ea"/>
                <a:cs typeface="+mn-cs"/>
              </a:rPr>
              <a:t>: deployment easier, smaller and faster</a:t>
            </a:r>
          </a:p>
          <a:p>
            <a:r>
              <a:rPr lang="en-US" sz="1200" b="1" i="0" u="none" strike="noStrike" kern="1200" dirty="0">
                <a:solidFill>
                  <a:schemeClr val="tx1"/>
                </a:solidFill>
                <a:effectLst/>
                <a:latin typeface="+mn-lt"/>
                <a:ea typeface="+mn-ea"/>
                <a:cs typeface="+mn-cs"/>
              </a:rPr>
              <a:t>Reducing the Risk</a:t>
            </a:r>
            <a:r>
              <a:rPr lang="en-US" sz="1200" b="0" i="0" u="none" strike="noStrike" kern="1200" dirty="0">
                <a:solidFill>
                  <a:schemeClr val="tx1"/>
                </a:solidFill>
                <a:effectLst/>
                <a:latin typeface="+mn-lt"/>
                <a:ea typeface="+mn-ea"/>
                <a:cs typeface="+mn-cs"/>
              </a:rPr>
              <a:t>: more smaller releases, almost no downtime, totally undetectable to the users.</a:t>
            </a:r>
          </a:p>
          <a:p>
            <a:r>
              <a:rPr lang="en-US" sz="1200" b="1" i="0" u="none" strike="noStrike" kern="1200" dirty="0">
                <a:solidFill>
                  <a:schemeClr val="tx1"/>
                </a:solidFill>
                <a:effectLst/>
                <a:latin typeface="+mn-lt"/>
                <a:ea typeface="+mn-ea"/>
                <a:cs typeface="+mn-cs"/>
              </a:rPr>
              <a:t>High-Quality Application</a:t>
            </a:r>
            <a:r>
              <a:rPr lang="en-US" sz="1200" b="0" i="0" u="none" strike="noStrike" kern="1200" dirty="0">
                <a:solidFill>
                  <a:schemeClr val="tx1"/>
                </a:solidFill>
                <a:effectLst/>
                <a:latin typeface="+mn-lt"/>
                <a:ea typeface="+mn-ea"/>
                <a:cs typeface="+mn-cs"/>
              </a:rPr>
              <a:t>: Most of the process is automated, testers now have a lot of time to focus on important testing phases like exploratory, usability, security and performance testing.</a:t>
            </a:r>
          </a:p>
          <a:p>
            <a:r>
              <a:rPr lang="en-US" sz="1200" b="1" i="0" u="none" strike="noStrike" kern="1200" dirty="0">
                <a:solidFill>
                  <a:schemeClr val="tx1"/>
                </a:solidFill>
                <a:effectLst/>
                <a:latin typeface="+mn-lt"/>
                <a:ea typeface="+mn-ea"/>
                <a:cs typeface="+mn-cs"/>
              </a:rPr>
              <a:t>Reduced Cost</a:t>
            </a:r>
            <a:r>
              <a:rPr lang="en-US" sz="1200" b="0" i="0" u="none" strike="noStrike" kern="1200" dirty="0">
                <a:solidFill>
                  <a:schemeClr val="tx1"/>
                </a:solidFill>
                <a:effectLst/>
                <a:latin typeface="+mn-lt"/>
                <a:ea typeface="+mn-ea"/>
                <a:cs typeface="+mn-cs"/>
              </a:rPr>
              <a:t>: When an investment is made on testing, build and deployment, the product evolves quite a lot throughout its lifetime. The cost of frequent bug fixes and improvements are reduced since release is faster and automatic.</a:t>
            </a:r>
          </a:p>
          <a:p>
            <a:r>
              <a:rPr lang="en-US" sz="1200" b="1" i="0" u="none" strike="noStrike" kern="1200" dirty="0">
                <a:solidFill>
                  <a:schemeClr val="tx1"/>
                </a:solidFill>
                <a:effectLst/>
                <a:latin typeface="+mn-lt"/>
                <a:ea typeface="+mn-ea"/>
                <a:cs typeface="+mn-cs"/>
              </a:rPr>
              <a:t>Happier Team and Better Product</a:t>
            </a:r>
            <a:r>
              <a:rPr lang="en-US" sz="1200" b="0" i="0" u="none" strike="noStrike" kern="1200" dirty="0">
                <a:solidFill>
                  <a:schemeClr val="tx1"/>
                </a:solidFill>
                <a:effectLst/>
                <a:latin typeface="+mn-lt"/>
                <a:ea typeface="+mn-ea"/>
                <a:cs typeface="+mn-cs"/>
              </a:rPr>
              <a:t>: the team can work in a relaxing manner. Because of frequent release, the team works closely with users and learn what ideas work and what new can be implemented to delight the users. </a:t>
            </a:r>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107665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279480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150677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241072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2857012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121347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Heroku goes to sleep after 30 seconds</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3475018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1040885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6858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how many have heard something about it and what</a:t>
            </a:r>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4555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Continuous integration and Continuous Delivery are the processes in which your development team involves frequent code changes that are pushed in the main branch while ensuring that it does not impact any changes made by developers working parallelly. The aim of it is to reduce the chance of defects and conflicts during the integration of the complete project. </a:t>
            </a:r>
          </a:p>
          <a:p>
            <a:br>
              <a:rPr lang="en-US" dirty="0"/>
            </a:b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15272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could be many developers, who is working on one shared repository, and they are pushing they code several times per day.</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All points leads to high cost of integrations.</a:t>
            </a:r>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285200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integration may occur several times a day, verified by automated </a:t>
            </a:r>
            <a:r>
              <a:rPr lang="en-US" sz="1200" b="0" i="0" u="none" strike="noStrike" kern="1200" dirty="0">
                <a:solidFill>
                  <a:schemeClr val="tx1"/>
                </a:solidFill>
                <a:effectLst/>
                <a:latin typeface="+mn-lt"/>
                <a:ea typeface="+mn-ea"/>
                <a:cs typeface="+mn-cs"/>
                <a:hlinkClick r:id="rId3"/>
              </a:rPr>
              <a:t>test cases</a:t>
            </a:r>
            <a:r>
              <a:rPr lang="en-US" sz="1200" b="0" i="0" kern="1200" dirty="0">
                <a:solidFill>
                  <a:schemeClr val="tx1"/>
                </a:solidFill>
                <a:effectLst/>
                <a:latin typeface="+mn-lt"/>
                <a:ea typeface="+mn-ea"/>
                <a:cs typeface="+mn-cs"/>
              </a:rPr>
              <a:t> and a build sequence. It should be kept in mind that </a:t>
            </a:r>
            <a:r>
              <a:rPr lang="en-US" sz="1200" b="0" i="0" u="none" strike="noStrike" kern="1200" dirty="0">
                <a:solidFill>
                  <a:schemeClr val="tx1"/>
                </a:solidFill>
                <a:effectLst/>
                <a:latin typeface="+mn-lt"/>
                <a:ea typeface="+mn-ea"/>
                <a:cs typeface="+mn-cs"/>
                <a:hlinkClick r:id="rId4"/>
              </a:rPr>
              <a:t>automated testing</a:t>
            </a:r>
            <a:r>
              <a:rPr lang="en-US" sz="1200" b="0" i="0" kern="1200" dirty="0">
                <a:solidFill>
                  <a:schemeClr val="tx1"/>
                </a:solidFill>
                <a:effectLst/>
                <a:latin typeface="+mn-lt"/>
                <a:ea typeface="+mn-ea"/>
                <a:cs typeface="+mn-cs"/>
              </a:rPr>
              <a:t> is not mandatory for CI. It is only highly recommended for ensuring a bug-free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Saves time and Money!</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225622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Reduces Bug Count:</a:t>
            </a:r>
            <a:r>
              <a:rPr lang="en-US" sz="1200" b="0" i="0" u="none" strike="noStrike" kern="1200" dirty="0">
                <a:solidFill>
                  <a:schemeClr val="tx1"/>
                </a:solidFill>
                <a:effectLst/>
                <a:latin typeface="+mn-lt"/>
                <a:ea typeface="+mn-ea"/>
                <a:cs typeface="+mn-cs"/>
              </a:rPr>
              <a:t> the risk is reduced a lot since bugs are now easier to detect and fix early.</a:t>
            </a:r>
          </a:p>
          <a:p>
            <a:r>
              <a:rPr lang="en-US" sz="1200" b="1" i="0" u="none" strike="noStrike" kern="1200" dirty="0">
                <a:solidFill>
                  <a:schemeClr val="tx1"/>
                </a:solidFill>
                <a:effectLst/>
                <a:latin typeface="+mn-lt"/>
                <a:ea typeface="+mn-ea"/>
                <a:cs typeface="+mn-cs"/>
              </a:rPr>
              <a:t>Automating the Process</a:t>
            </a:r>
            <a:r>
              <a:rPr lang="en-US" sz="1200" b="0" i="0" u="none" strike="noStrike" kern="1200" dirty="0">
                <a:solidFill>
                  <a:schemeClr val="tx1"/>
                </a:solidFill>
                <a:effectLst/>
                <a:latin typeface="+mn-lt"/>
                <a:ea typeface="+mn-ea"/>
                <a:cs typeface="+mn-cs"/>
              </a:rPr>
              <a:t>: The Manual effort is reduced a lot since CI automates build and a few other tests.</a:t>
            </a:r>
          </a:p>
          <a:p>
            <a:r>
              <a:rPr lang="en-US" sz="1200" b="1" i="0" u="none" strike="noStrike" kern="1200" dirty="0">
                <a:solidFill>
                  <a:schemeClr val="tx1"/>
                </a:solidFill>
                <a:effectLst/>
                <a:latin typeface="+mn-lt"/>
                <a:ea typeface="+mn-ea"/>
                <a:cs typeface="+mn-cs"/>
              </a:rPr>
              <a:t>The Process Becomes Transparent</a:t>
            </a:r>
            <a:r>
              <a:rPr lang="en-US" sz="1200" b="0" i="0" u="none" strike="noStrike" kern="1200" dirty="0">
                <a:solidFill>
                  <a:schemeClr val="tx1"/>
                </a:solidFill>
                <a:effectLst/>
                <a:latin typeface="+mn-lt"/>
                <a:ea typeface="+mn-ea"/>
                <a:cs typeface="+mn-cs"/>
              </a:rPr>
              <a:t>: The team gets a clear idea when a test fails, what is causing the failure and whether there are any significant defects. </a:t>
            </a:r>
          </a:p>
          <a:p>
            <a:r>
              <a:rPr lang="en-US" sz="1200" b="1" i="0" u="none" strike="noStrike" kern="1200" dirty="0">
                <a:solidFill>
                  <a:schemeClr val="tx1"/>
                </a:solidFill>
                <a:effectLst/>
                <a:latin typeface="+mn-lt"/>
                <a:ea typeface="+mn-ea"/>
                <a:cs typeface="+mn-cs"/>
              </a:rPr>
              <a:t>Cost-Effective Process</a:t>
            </a:r>
            <a:r>
              <a:rPr lang="en-US" sz="1200" b="0" i="0" u="none" strike="noStrike" kern="1200" dirty="0">
                <a:solidFill>
                  <a:schemeClr val="tx1"/>
                </a:solidFill>
                <a:effectLst/>
                <a:latin typeface="+mn-lt"/>
                <a:ea typeface="+mn-ea"/>
                <a:cs typeface="+mn-cs"/>
              </a:rPr>
              <a:t>: Since the bug count is low, manual testing time is greatly reduced and the clarity increases on the overall system, it optimizes the budget of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err="1">
                <a:solidFill>
                  <a:schemeClr val="tx1"/>
                </a:solidFill>
                <a:effectLst/>
                <a:latin typeface="+mn-lt"/>
                <a:ea typeface="+mn-ea"/>
                <a:cs typeface="+mn-cs"/>
              </a:rPr>
              <a:t>Confidency</a:t>
            </a:r>
            <a:r>
              <a:rPr lang="en-US" sz="1200" b="0" i="0" u="none" strike="noStrike" kern="1200" dirty="0">
                <a:solidFill>
                  <a:schemeClr val="tx1"/>
                </a:solidFill>
                <a:effectLst/>
                <a:latin typeface="+mn-lt"/>
                <a:ea typeface="+mn-ea"/>
                <a:cs typeface="+mn-cs"/>
              </a:rPr>
              <a:t>: it gives confident after all automated stuff passes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45121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Continuous delivery is the process of getting all kinds of changes to production. Changes may include configuration changes, new features, error fixes etc. They are delivered to the user in a safe, quick and sustainable manner.</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91701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Continuous deployment extends continuous delivery so that the software build will automatically deploy if it passes all tests. In such a process, there is no need for a person to decide when and what goes into production. The last step in a CI/CD system will automatically deploy whatever build components/packages successfully exit the delivery pipeline. Such automatic deployments can be configured to quickly distribute components, features, and fixes to customers, and provide clarity on precisely what has is presently in production.</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676073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git-scm.com/download/mac"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git-scm.com/download/w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a:xfrm>
            <a:off x="-1" y="1835149"/>
            <a:ext cx="8463600" cy="2880000"/>
          </a:xfrm>
        </p:spPr>
        <p:txBody>
          <a:bodyPr/>
          <a:lstStyle/>
          <a:p>
            <a:r>
              <a:rPr lang="en-US" dirty="0"/>
              <a:t>CI/CD</a:t>
            </a:r>
          </a:p>
        </p:txBody>
      </p:sp>
      <p:sp>
        <p:nvSpPr>
          <p:cNvPr id="9" name="Subtitle 8"/>
          <p:cNvSpPr>
            <a:spLocks noGrp="1"/>
          </p:cNvSpPr>
          <p:nvPr>
            <p:ph type="subTitle" idx="1"/>
          </p:nvPr>
        </p:nvSpPr>
        <p:spPr>
          <a:xfrm>
            <a:off x="786293" y="3579699"/>
            <a:ext cx="6300000" cy="1135450"/>
          </a:xfrm>
        </p:spPr>
        <p:txBody>
          <a:bodyPr/>
          <a:lstStyle/>
          <a:p>
            <a:pPr>
              <a:buNone/>
            </a:pPr>
            <a:r>
              <a:rPr lang="en-US" dirty="0"/>
              <a:t>Mantas </a:t>
            </a:r>
            <a:r>
              <a:rPr lang="en-US" dirty="0" err="1"/>
              <a:t>Boronil</a:t>
            </a:r>
            <a:r>
              <a:rPr lang="lt-LT" dirty="0" err="1"/>
              <a:t>ščikovas</a:t>
            </a:r>
            <a:r>
              <a:rPr lang="lt-LT" dirty="0"/>
              <a:t> (Mantelis)</a:t>
            </a:r>
            <a:r>
              <a:rPr lang="en-US" dirty="0"/>
              <a:t>,</a:t>
            </a:r>
            <a:endParaRPr lang="lt-LT" dirty="0"/>
          </a:p>
          <a:p>
            <a:pPr>
              <a:buNone/>
            </a:pPr>
            <a:r>
              <a:rPr lang="en-US" dirty="0"/>
              <a:t>Software Engineer</a:t>
            </a:r>
            <a:endParaRPr lang="lt-LT" dirty="0"/>
          </a:p>
          <a:p>
            <a:pPr>
              <a:buNone/>
            </a:pPr>
            <a:r>
              <a:rPr lang="lt-LT" dirty="0" err="1"/>
              <a:t>mantas.boronilscikova</a:t>
            </a:r>
            <a:r>
              <a:rPr lang="en-US" dirty="0" err="1"/>
              <a:t>s@swedbank.lt</a:t>
            </a:r>
            <a:endParaRPr lang="en-US" dirty="0"/>
          </a:p>
          <a:p>
            <a:pPr>
              <a:buNone/>
            </a:pPr>
            <a:r>
              <a:rPr lang="en-US" dirty="0"/>
              <a:t> </a:t>
            </a:r>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Continuous Deployment</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Time to market</a:t>
            </a:r>
          </a:p>
          <a:p>
            <a:r>
              <a:rPr lang="en-US" sz="3600" dirty="0"/>
              <a:t>Reducing the risk</a:t>
            </a:r>
          </a:p>
          <a:p>
            <a:r>
              <a:rPr lang="en-US" sz="3600" dirty="0"/>
              <a:t>High quality application</a:t>
            </a:r>
          </a:p>
          <a:p>
            <a:r>
              <a:rPr lang="en-US" sz="3600" dirty="0"/>
              <a:t>Reduced cost</a:t>
            </a:r>
          </a:p>
          <a:p>
            <a:r>
              <a:rPr lang="en-US" sz="3600" dirty="0"/>
              <a:t>Happier team and better product</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dirty="0"/>
          </a:p>
        </p:txBody>
      </p:sp>
      <p:pic>
        <p:nvPicPr>
          <p:cNvPr id="7" name="Picture 2" descr="Image result for cos effective">
            <a:extLst>
              <a:ext uri="{FF2B5EF4-FFF2-40B4-BE49-F238E27FC236}">
                <a16:creationId xmlns:a16="http://schemas.microsoft.com/office/drawing/2014/main" id="{C2A7C2F2-7895-4A5C-B7A6-F90FC988F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0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a:t>
            </a:r>
            <a:r>
              <a:rPr lang="lt-LT" dirty="0"/>
              <a:t>. </a:t>
            </a:r>
            <a:r>
              <a:rPr lang="en-US" dirty="0"/>
              <a:t>How it looks in 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11</a:t>
            </a:fld>
            <a:endParaRPr lang="en-GB" dirty="0"/>
          </a:p>
        </p:txBody>
      </p:sp>
    </p:spTree>
    <p:extLst>
      <p:ext uri="{BB962C8B-B14F-4D97-AF65-F5344CB8AC3E}">
        <p14:creationId xmlns:p14="http://schemas.microsoft.com/office/powerpoint/2010/main" val="87981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(1)</a:t>
            </a:r>
          </a:p>
        </p:txBody>
      </p:sp>
      <p:sp>
        <p:nvSpPr>
          <p:cNvPr id="3" name="Content Placeholder 2"/>
          <p:cNvSpPr>
            <a:spLocks noGrp="1"/>
          </p:cNvSpPr>
          <p:nvPr>
            <p:ph idx="1"/>
          </p:nvPr>
        </p:nvSpPr>
        <p:spPr>
          <a:xfrm>
            <a:off x="809624" y="1533905"/>
            <a:ext cx="10621963" cy="4310304"/>
          </a:xfrm>
        </p:spPr>
        <p:txBody>
          <a:bodyPr/>
          <a:lstStyle/>
          <a:p>
            <a:r>
              <a:rPr lang="en-US" sz="3200" dirty="0"/>
              <a:t>The developer builds their code on the local system that has all the new changes or new requirements.</a:t>
            </a:r>
          </a:p>
          <a:p>
            <a:r>
              <a:rPr lang="en-US" sz="3200" dirty="0"/>
              <a:t>Once coding is completed, the developer needs to write automated unit testing scripts that will test the code. This process is optional, however, and can be done by the testing team as well.</a:t>
            </a:r>
          </a:p>
          <a:p>
            <a:r>
              <a:rPr lang="en-US" sz="3200" dirty="0"/>
              <a:t>A local build is executed which ensures that no breakage is occurring in the application because of the code.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12</a:t>
            </a:fld>
            <a:endParaRPr lang="en-GB" noProof="0" dirty="0"/>
          </a:p>
        </p:txBody>
      </p:sp>
    </p:spTree>
    <p:extLst>
      <p:ext uri="{BB962C8B-B14F-4D97-AF65-F5344CB8AC3E}">
        <p14:creationId xmlns:p14="http://schemas.microsoft.com/office/powerpoint/2010/main" val="338461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(2)</a:t>
            </a:r>
          </a:p>
        </p:txBody>
      </p:sp>
      <p:sp>
        <p:nvSpPr>
          <p:cNvPr id="3" name="Content Placeholder 2"/>
          <p:cNvSpPr>
            <a:spLocks noGrp="1"/>
          </p:cNvSpPr>
          <p:nvPr>
            <p:ph idx="1"/>
          </p:nvPr>
        </p:nvSpPr>
        <p:spPr>
          <a:xfrm>
            <a:off x="809624" y="1533905"/>
            <a:ext cx="10621963" cy="4310304"/>
          </a:xfrm>
        </p:spPr>
        <p:txBody>
          <a:bodyPr/>
          <a:lstStyle/>
          <a:p>
            <a:r>
              <a:rPr lang="en-US" sz="3200" dirty="0"/>
              <a:t>After a successful build, the developer checks if any of his team members or peers have checked-in anything new. If there are any incoming changes, they should be accepted by the developer to make sure that the copy he is uploading is the most recent one.</a:t>
            </a:r>
          </a:p>
          <a:p>
            <a:r>
              <a:rPr lang="en-US" sz="3200" dirty="0"/>
              <a:t>Because of the newly merged copies, syncing the code with the main branch may cause certain conflicts.</a:t>
            </a:r>
          </a:p>
          <a:p>
            <a:r>
              <a:rPr lang="en-US" sz="3200" dirty="0"/>
              <a:t>In case there is any conflict, they should be fixed to make sure the changes made are in sync with the main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spTree>
    <p:extLst>
      <p:ext uri="{BB962C8B-B14F-4D97-AF65-F5344CB8AC3E}">
        <p14:creationId xmlns:p14="http://schemas.microsoft.com/office/powerpoint/2010/main" val="113360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(3)</a:t>
            </a:r>
          </a:p>
        </p:txBody>
      </p:sp>
      <p:sp>
        <p:nvSpPr>
          <p:cNvPr id="3" name="Content Placeholder 2"/>
          <p:cNvSpPr>
            <a:spLocks noGrp="1"/>
          </p:cNvSpPr>
          <p:nvPr>
            <p:ph idx="1"/>
          </p:nvPr>
        </p:nvSpPr>
        <p:spPr>
          <a:xfrm>
            <a:off x="782637" y="1533905"/>
            <a:ext cx="10621963" cy="4310304"/>
          </a:xfrm>
        </p:spPr>
        <p:txBody>
          <a:bodyPr/>
          <a:lstStyle/>
          <a:p>
            <a:r>
              <a:rPr lang="en-US" sz="3200" dirty="0"/>
              <a:t>The changes are now ready to be checked in. This process is known as a “code commit.”</a:t>
            </a:r>
          </a:p>
          <a:p>
            <a:r>
              <a:rPr lang="en-US" sz="3200" dirty="0"/>
              <a:t>After the code is committed, another build of the source code is run on the integration system.</a:t>
            </a:r>
          </a:p>
          <a:p>
            <a:r>
              <a:rPr lang="en-US" sz="3200" dirty="0"/>
              <a:t>The new and updated code is finally ready for the next stage, i.e. testing or deployment. In the next section, we shall discuss some basic checklist for continuous delivery.</a:t>
            </a:r>
          </a:p>
          <a:p>
            <a:endParaRPr lang="en-US" sz="20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dirty="0"/>
          </a:p>
        </p:txBody>
      </p:sp>
    </p:spTree>
    <p:extLst>
      <p:ext uri="{BB962C8B-B14F-4D97-AF65-F5344CB8AC3E}">
        <p14:creationId xmlns:p14="http://schemas.microsoft.com/office/powerpoint/2010/main" val="357220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3</a:t>
            </a:r>
            <a:r>
              <a:rPr lang="lt-LT" dirty="0"/>
              <a:t>. </a:t>
            </a:r>
            <a:r>
              <a:rPr lang="en-US" dirty="0"/>
              <a:t>Tools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15</a:t>
            </a:fld>
            <a:endParaRPr lang="en-GB" dirty="0"/>
          </a:p>
        </p:txBody>
      </p:sp>
    </p:spTree>
    <p:extLst>
      <p:ext uri="{BB962C8B-B14F-4D97-AF65-F5344CB8AC3E}">
        <p14:creationId xmlns:p14="http://schemas.microsoft.com/office/powerpoint/2010/main" val="318040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4" y="1533905"/>
            <a:ext cx="10621963" cy="4310304"/>
          </a:xfrm>
        </p:spPr>
        <p:txBody>
          <a:bodyPr/>
          <a:lstStyle/>
          <a:p>
            <a:endParaRPr lang="lt-LT" sz="3200" b="1" u="sng" dirty="0">
              <a:solidFill>
                <a:srgbClr val="0070C0"/>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16</a:t>
            </a:fld>
            <a:endParaRPr lang="en-GB" noProof="0" dirty="0"/>
          </a:p>
        </p:txBody>
      </p:sp>
      <p:sp>
        <p:nvSpPr>
          <p:cNvPr id="8" name="Title 7">
            <a:extLst>
              <a:ext uri="{FF2B5EF4-FFF2-40B4-BE49-F238E27FC236}">
                <a16:creationId xmlns:a16="http://schemas.microsoft.com/office/drawing/2014/main" id="{06358C34-A921-4AAA-8F4B-94CF2DD5BF2B}"/>
              </a:ext>
            </a:extLst>
          </p:cNvPr>
          <p:cNvSpPr>
            <a:spLocks noGrp="1"/>
          </p:cNvSpPr>
          <p:nvPr>
            <p:ph type="title"/>
          </p:nvPr>
        </p:nvSpPr>
        <p:spPr/>
        <p:txBody>
          <a:bodyPr/>
          <a:lstStyle/>
          <a:p>
            <a:endParaRPr lang="lt-LT" dirty="0"/>
          </a:p>
        </p:txBody>
      </p:sp>
      <p:pic>
        <p:nvPicPr>
          <p:cNvPr id="4100" name="Picture 4" descr="Image result for travis ci">
            <a:extLst>
              <a:ext uri="{FF2B5EF4-FFF2-40B4-BE49-F238E27FC236}">
                <a16:creationId xmlns:a16="http://schemas.microsoft.com/office/drawing/2014/main" id="{F7410A72-3EDB-47E1-BE81-CA4061585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3" y="818603"/>
            <a:ext cx="4505492" cy="450549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heroku">
            <a:extLst>
              <a:ext uri="{FF2B5EF4-FFF2-40B4-BE49-F238E27FC236}">
                <a16:creationId xmlns:a16="http://schemas.microsoft.com/office/drawing/2014/main" id="{E1574296-DA1E-469D-B6FB-55FCD886D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8484" y="597539"/>
            <a:ext cx="4505492" cy="494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2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17</a:t>
            </a:fld>
            <a:endParaRPr lang="en-GB" dirty="0"/>
          </a:p>
        </p:txBody>
      </p:sp>
    </p:spTree>
    <p:extLst>
      <p:ext uri="{BB962C8B-B14F-4D97-AF65-F5344CB8AC3E}">
        <p14:creationId xmlns:p14="http://schemas.microsoft.com/office/powerpoint/2010/main" val="267222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Expected result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18</a:t>
            </a:fld>
            <a:endParaRPr lang="en-GB" noProof="0" dirty="0"/>
          </a:p>
        </p:txBody>
      </p:sp>
      <p:sp>
        <p:nvSpPr>
          <p:cNvPr id="8" name="Content Placeholder 7">
            <a:extLst>
              <a:ext uri="{FF2B5EF4-FFF2-40B4-BE49-F238E27FC236}">
                <a16:creationId xmlns:a16="http://schemas.microsoft.com/office/drawing/2014/main" id="{DAFE1992-D15F-4510-A068-CE3D3A950790}"/>
              </a:ext>
            </a:extLst>
          </p:cNvPr>
          <p:cNvSpPr>
            <a:spLocks noGrp="1"/>
          </p:cNvSpPr>
          <p:nvPr>
            <p:ph idx="1"/>
          </p:nvPr>
        </p:nvSpPr>
        <p:spPr/>
        <p:txBody>
          <a:bodyPr/>
          <a:lstStyle/>
          <a:p>
            <a:endParaRPr lang="lt-LT"/>
          </a:p>
        </p:txBody>
      </p:sp>
      <p:pic>
        <p:nvPicPr>
          <p:cNvPr id="9" name="Picture 8">
            <a:extLst>
              <a:ext uri="{FF2B5EF4-FFF2-40B4-BE49-F238E27FC236}">
                <a16:creationId xmlns:a16="http://schemas.microsoft.com/office/drawing/2014/main" id="{DC3F12EB-9745-446B-AB68-8D2E2F05AE33}"/>
              </a:ext>
            </a:extLst>
          </p:cNvPr>
          <p:cNvPicPr>
            <a:picLocks noChangeAspect="1"/>
          </p:cNvPicPr>
          <p:nvPr/>
        </p:nvPicPr>
        <p:blipFill>
          <a:blip r:embed="rId3"/>
          <a:stretch>
            <a:fillRect/>
          </a:stretch>
        </p:blipFill>
        <p:spPr>
          <a:xfrm>
            <a:off x="2035633" y="1277269"/>
            <a:ext cx="8119144" cy="4769853"/>
          </a:xfrm>
          <a:prstGeom prst="rect">
            <a:avLst/>
          </a:prstGeom>
        </p:spPr>
      </p:pic>
    </p:spTree>
    <p:extLst>
      <p:ext uri="{BB962C8B-B14F-4D97-AF65-F5344CB8AC3E}">
        <p14:creationId xmlns:p14="http://schemas.microsoft.com/office/powerpoint/2010/main" val="394158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1"/>
          </p:nvPr>
        </p:nvSpPr>
        <p:spPr/>
        <p:txBody>
          <a:bodyPr/>
          <a:lstStyle/>
          <a:p>
            <a:pPr marL="457200" indent="-457200">
              <a:buFont typeface="+mj-lt"/>
              <a:buAutoNum type="arabicPeriod"/>
            </a:pPr>
            <a:r>
              <a:rPr lang="en-US" sz="3600" dirty="0"/>
              <a:t>CI/CD explanation</a:t>
            </a:r>
          </a:p>
          <a:p>
            <a:pPr marL="457200" indent="-457200">
              <a:buFont typeface="+mj-lt"/>
              <a:buAutoNum type="arabicPeriod"/>
            </a:pPr>
            <a:r>
              <a:rPr lang="en-US" sz="3600" dirty="0"/>
              <a:t>How it looks in practice?</a:t>
            </a:r>
          </a:p>
          <a:p>
            <a:pPr marL="457200" indent="-457200">
              <a:buFont typeface="+mj-lt"/>
              <a:buAutoNum type="arabicPeriod"/>
            </a:pPr>
            <a:r>
              <a:rPr lang="en-US" sz="3600" dirty="0"/>
              <a:t>Tools</a:t>
            </a:r>
          </a:p>
          <a:p>
            <a:pPr marL="457200" indent="-457200">
              <a:buFont typeface="+mj-lt"/>
              <a:buAutoNum type="arabicPeriod"/>
            </a:pPr>
            <a:r>
              <a:rPr lang="en-US" sz="3600" dirty="0"/>
              <a:t>Practice</a:t>
            </a:r>
            <a:endParaRPr lang="lt-LT" sz="3600"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lt-LT" dirty="0"/>
              <a:t>1. </a:t>
            </a:r>
            <a:r>
              <a:rPr lang="en-US" dirty="0"/>
              <a:t>What is CI/CD?</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179695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CI/CD</a:t>
            </a:r>
            <a:endParaRPr lang="lt-LT" dirty="0"/>
          </a:p>
        </p:txBody>
      </p:sp>
      <p:sp>
        <p:nvSpPr>
          <p:cNvPr id="3" name="Content Placeholder 2"/>
          <p:cNvSpPr>
            <a:spLocks noGrp="1"/>
          </p:cNvSpPr>
          <p:nvPr>
            <p:ph idx="1"/>
          </p:nvPr>
        </p:nvSpPr>
        <p:spPr>
          <a:xfrm>
            <a:off x="809624" y="1533905"/>
            <a:ext cx="10621963" cy="4310304"/>
          </a:xfrm>
        </p:spPr>
        <p:txBody>
          <a:bodyPr/>
          <a:lstStyle/>
          <a:p>
            <a:r>
              <a:rPr lang="en-US" b="1" dirty="0"/>
              <a:t>Linux</a:t>
            </a:r>
            <a:r>
              <a:rPr lang="en-US" dirty="0"/>
              <a:t> </a:t>
            </a:r>
            <a:endParaRPr lang="lt-LT" dirty="0"/>
          </a:p>
          <a:p>
            <a:pPr marL="0" indent="0">
              <a:buNone/>
            </a:pPr>
            <a:r>
              <a:rPr lang="lt-LT" dirty="0"/>
              <a:t>	</a:t>
            </a:r>
            <a:r>
              <a:rPr lang="en-US" dirty="0" err="1"/>
              <a:t>sudo</a:t>
            </a:r>
            <a:r>
              <a:rPr lang="en-US" dirty="0"/>
              <a:t> apt-get install git</a:t>
            </a:r>
            <a:endParaRPr lang="lt-LT" dirty="0"/>
          </a:p>
          <a:p>
            <a:pPr marL="0" indent="0">
              <a:buNone/>
            </a:pPr>
            <a:r>
              <a:rPr lang="lt-LT" dirty="0"/>
              <a:t>	</a:t>
            </a:r>
            <a:r>
              <a:rPr lang="en-US" dirty="0" err="1"/>
              <a:t>sudo</a:t>
            </a:r>
            <a:r>
              <a:rPr lang="en-US" dirty="0"/>
              <a:t> yum install git</a:t>
            </a:r>
            <a:endParaRPr lang="lt-LT" dirty="0"/>
          </a:p>
          <a:p>
            <a:r>
              <a:rPr lang="en-US" b="1" dirty="0"/>
              <a:t>Mac</a:t>
            </a:r>
            <a:r>
              <a:rPr lang="en-US" dirty="0"/>
              <a:t> </a:t>
            </a:r>
            <a:endParaRPr lang="lt-LT" dirty="0"/>
          </a:p>
          <a:p>
            <a:pPr marL="0" indent="0">
              <a:buNone/>
            </a:pPr>
            <a:r>
              <a:rPr lang="lt-LT" dirty="0"/>
              <a:t>	</a:t>
            </a:r>
            <a:r>
              <a:rPr lang="en-US" dirty="0">
                <a:hlinkClick r:id="rId3"/>
              </a:rPr>
              <a:t>http://git-scm.com/download/mac </a:t>
            </a:r>
            <a:endParaRPr lang="lt-LT" dirty="0"/>
          </a:p>
          <a:p>
            <a:pPr marL="0" indent="0">
              <a:buNone/>
            </a:pPr>
            <a:endParaRPr lang="lt-LT" dirty="0"/>
          </a:p>
          <a:p>
            <a:r>
              <a:rPr lang="en-US" b="1" dirty="0"/>
              <a:t>Windows</a:t>
            </a:r>
            <a:endParaRPr lang="lt-LT" b="1" dirty="0"/>
          </a:p>
          <a:p>
            <a:pPr marL="0" indent="0">
              <a:buNone/>
            </a:pPr>
            <a:r>
              <a:rPr lang="lt-LT" dirty="0"/>
              <a:t>	</a:t>
            </a:r>
            <a:r>
              <a:rPr lang="en-US" dirty="0">
                <a:hlinkClick r:id="rId4"/>
              </a:rPr>
              <a:t>http://git-scm.com/download/win</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a:t>
            </a:fld>
            <a:endParaRPr lang="en-GB" noProof="0" dirty="0"/>
          </a:p>
        </p:txBody>
      </p:sp>
      <p:pic>
        <p:nvPicPr>
          <p:cNvPr id="1026" name="Picture 2">
            <a:extLst>
              <a:ext uri="{FF2B5EF4-FFF2-40B4-BE49-F238E27FC236}">
                <a16:creationId xmlns:a16="http://schemas.microsoft.com/office/drawing/2014/main" id="{652AFBB6-E0A7-4EB1-B67C-09B1C8FB8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64" y="131994"/>
            <a:ext cx="11130446" cy="659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1098111" cy="1052240"/>
          </a:xfrm>
        </p:spPr>
        <p:txBody>
          <a:bodyPr/>
          <a:lstStyle/>
          <a:p>
            <a:r>
              <a:rPr lang="en-US" b="1" dirty="0"/>
              <a:t>Why we need </a:t>
            </a:r>
            <a:r>
              <a:rPr lang="lt-LT" b="1" dirty="0" err="1"/>
              <a:t>Continuous</a:t>
            </a:r>
            <a:r>
              <a:rPr lang="lt-LT" b="1" dirty="0"/>
              <a:t> </a:t>
            </a:r>
            <a:r>
              <a:rPr lang="lt-LT" b="1" dirty="0" err="1"/>
              <a:t>Integratio</a:t>
            </a:r>
            <a:r>
              <a:rPr lang="en-US" b="1" dirty="0"/>
              <a:t>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Many developers</a:t>
            </a:r>
          </a:p>
          <a:p>
            <a:r>
              <a:rPr lang="en-US" sz="3600" dirty="0"/>
              <a:t>Shared repository</a:t>
            </a:r>
          </a:p>
          <a:p>
            <a:r>
              <a:rPr lang="en-US" sz="3600" dirty="0"/>
              <a:t>Frequent integration of code</a:t>
            </a:r>
          </a:p>
          <a:p>
            <a:pPr marL="0" indent="0">
              <a:buNone/>
            </a:pPr>
            <a:endParaRPr lang="en-US"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pic>
        <p:nvPicPr>
          <p:cNvPr id="2054" name="Picture 6" descr="Image result for mess in repository">
            <a:extLst>
              <a:ext uri="{FF2B5EF4-FFF2-40B4-BE49-F238E27FC236}">
                <a16:creationId xmlns:a16="http://schemas.microsoft.com/office/drawing/2014/main" id="{11109BAC-C537-4CC0-9FF8-154D2F632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326" y="1395663"/>
            <a:ext cx="4880009" cy="406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2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t>
            </a:r>
            <a:r>
              <a:rPr lang="lt-LT" b="1" dirty="0" err="1"/>
              <a:t>Continuous</a:t>
            </a:r>
            <a:r>
              <a:rPr lang="lt-LT" b="1" dirty="0"/>
              <a:t> </a:t>
            </a:r>
            <a:r>
              <a:rPr lang="lt-LT" b="1" dirty="0" err="1"/>
              <a:t>Integration</a:t>
            </a:r>
            <a:r>
              <a:rPr lang="en-US" b="1" dirty="0"/>
              <a:t> work?</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As often as you want</a:t>
            </a:r>
          </a:p>
          <a:p>
            <a:r>
              <a:rPr lang="en-US" sz="3600" dirty="0"/>
              <a:t>Automated test cases</a:t>
            </a:r>
          </a:p>
          <a:p>
            <a:r>
              <a:rPr lang="en-US" sz="3600" dirty="0"/>
              <a:t>Automated builds</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pic>
        <p:nvPicPr>
          <p:cNvPr id="3074" name="Picture 2">
            <a:extLst>
              <a:ext uri="{FF2B5EF4-FFF2-40B4-BE49-F238E27FC236}">
                <a16:creationId xmlns:a16="http://schemas.microsoft.com/office/drawing/2014/main" id="{817C6C26-5E0D-458C-AFE1-5D6F518F5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794" y="2921470"/>
            <a:ext cx="6352674" cy="317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26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a:t>Benefits</a:t>
            </a:r>
            <a:r>
              <a:rPr lang="lt-LT" b="1" dirty="0"/>
              <a:t> </a:t>
            </a:r>
            <a:r>
              <a:rPr lang="lt-LT" b="1" dirty="0" err="1"/>
              <a:t>of</a:t>
            </a:r>
            <a:r>
              <a:rPr lang="lt-LT" b="1" dirty="0"/>
              <a:t> </a:t>
            </a:r>
            <a:r>
              <a:rPr lang="en-US" b="1" dirty="0"/>
              <a:t>Continuous</a:t>
            </a:r>
            <a:r>
              <a:rPr lang="lt-LT" b="1" dirty="0"/>
              <a:t> </a:t>
            </a:r>
            <a:r>
              <a:rPr lang="lt-LT" b="1" dirty="0" err="1"/>
              <a:t>Integration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Reduces b</a:t>
            </a:r>
            <a:r>
              <a:rPr lang="lt-LT" sz="3600" dirty="0" err="1"/>
              <a:t>ug</a:t>
            </a:r>
            <a:r>
              <a:rPr lang="lt-LT" sz="3600" dirty="0"/>
              <a:t> </a:t>
            </a:r>
            <a:r>
              <a:rPr lang="en-US" sz="3600" dirty="0"/>
              <a:t>d</a:t>
            </a:r>
            <a:r>
              <a:rPr lang="lt-LT" sz="3600" dirty="0" err="1"/>
              <a:t>etection</a:t>
            </a:r>
            <a:endParaRPr lang="en-US" sz="3600" dirty="0"/>
          </a:p>
          <a:p>
            <a:r>
              <a:rPr lang="en-US" sz="3600" dirty="0"/>
              <a:t>Automating the process</a:t>
            </a:r>
          </a:p>
          <a:p>
            <a:r>
              <a:rPr lang="en-US" sz="3600" dirty="0"/>
              <a:t>The process becomes transparent</a:t>
            </a:r>
          </a:p>
          <a:p>
            <a:endParaRPr lang="en-US" sz="3600" dirty="0"/>
          </a:p>
          <a:p>
            <a:r>
              <a:rPr lang="en-US" sz="3600" dirty="0"/>
              <a:t>Cos-effective process</a:t>
            </a:r>
          </a:p>
          <a:p>
            <a:r>
              <a:rPr lang="en-US" sz="3600" dirty="0" err="1"/>
              <a:t>Confidency</a:t>
            </a:r>
            <a:endParaRPr lang="en-US" sz="3600" dirty="0"/>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dirty="0"/>
          </a:p>
        </p:txBody>
      </p:sp>
      <p:pic>
        <p:nvPicPr>
          <p:cNvPr id="1026" name="Picture 2" descr="Image result for cos effective">
            <a:extLst>
              <a:ext uri="{FF2B5EF4-FFF2-40B4-BE49-F238E27FC236}">
                <a16:creationId xmlns:a16="http://schemas.microsoft.com/office/drawing/2014/main" id="{CE230449-9EC5-4B6B-A529-91C4978D7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98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Continuous</a:t>
            </a:r>
            <a:r>
              <a:rPr lang="lt-LT" b="1" dirty="0"/>
              <a:t> </a:t>
            </a:r>
            <a:r>
              <a:rPr lang="en-US" b="1" dirty="0"/>
              <a:t>Deployment is needed?</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Deliver software with lower risk and money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dirty="0"/>
          </a:p>
        </p:txBody>
      </p:sp>
      <p:pic>
        <p:nvPicPr>
          <p:cNvPr id="2050" name="Picture 2" descr="Image result for changes">
            <a:extLst>
              <a:ext uri="{FF2B5EF4-FFF2-40B4-BE49-F238E27FC236}">
                <a16:creationId xmlns:a16="http://schemas.microsoft.com/office/drawing/2014/main" id="{218C5FC5-95F4-4424-A7E5-12837845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796" y="2458880"/>
            <a:ext cx="5870408" cy="389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3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Continuous</a:t>
            </a:r>
            <a:r>
              <a:rPr lang="lt-LT" b="1" dirty="0"/>
              <a:t> </a:t>
            </a:r>
            <a:r>
              <a:rPr lang="en-US" b="1" dirty="0"/>
              <a:t>Deployment works?</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Software build will automatically deploy if it passes all tests</a:t>
            </a:r>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dirty="0"/>
          </a:p>
        </p:txBody>
      </p:sp>
      <p:pic>
        <p:nvPicPr>
          <p:cNvPr id="4104" name="Picture 8" descr="Image result for automatic continuous deployment">
            <a:extLst>
              <a:ext uri="{FF2B5EF4-FFF2-40B4-BE49-F238E27FC236}">
                <a16:creationId xmlns:a16="http://schemas.microsoft.com/office/drawing/2014/main" id="{4B766418-C0A7-46A4-877D-77F2B90D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200" y="2115789"/>
            <a:ext cx="7381374" cy="44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53845"/>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D6C778-C4AA-4A66-B6B5-60690C5199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AC8E36-112B-4773-8318-FE4A82D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8144AE-B0E9-4A9D-8BA0-7C7CD27128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6486</TotalTime>
  <Words>848</Words>
  <Application>Microsoft Office PowerPoint</Application>
  <PresentationFormat>Widescreen</PresentationFormat>
  <Paragraphs>119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Symbol</vt:lpstr>
      <vt:lpstr>Wingdings 2</vt:lpstr>
      <vt:lpstr>Blank</vt:lpstr>
      <vt:lpstr>CI/CD</vt:lpstr>
      <vt:lpstr>Agenda</vt:lpstr>
      <vt:lpstr>1. What is CI/CD?</vt:lpstr>
      <vt:lpstr>CI/CD</vt:lpstr>
      <vt:lpstr>Why we need Continuous Integration?</vt:lpstr>
      <vt:lpstr>How Continuous Integration work?</vt:lpstr>
      <vt:lpstr>Benefits of Continuous Integration</vt:lpstr>
      <vt:lpstr>Why Continuous Deployment is needed?</vt:lpstr>
      <vt:lpstr>How Continuous Deployment works?</vt:lpstr>
      <vt:lpstr>Benefits of Continuous Deployment</vt:lpstr>
      <vt:lpstr>2. How it looks in practice?</vt:lpstr>
      <vt:lpstr>How To Perform Continuous Delivery (1)</vt:lpstr>
      <vt:lpstr>How To Perform Continuous Delivery (2)</vt:lpstr>
      <vt:lpstr>How To Perform Continuous Delivery (3)</vt:lpstr>
      <vt:lpstr>3. Tools</vt:lpstr>
      <vt:lpstr>PowerPoint Presentation</vt:lpstr>
      <vt:lpstr>Practice!!!</vt:lpstr>
      <vt:lpstr>Expected result</vt:lpstr>
    </vt:vector>
  </TitlesOfParts>
  <Company>Swedbank AB (publ)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pagrindai</dc:title>
  <dc:creator>Andrius Ragelis</dc:creator>
  <cp:lastModifiedBy>Mantas Boronilščikovas</cp:lastModifiedBy>
  <cp:revision>152</cp:revision>
  <dcterms:created xsi:type="dcterms:W3CDTF">2019-01-10T08:53:19Z</dcterms:created>
  <dcterms:modified xsi:type="dcterms:W3CDTF">2020-02-13T11:16:04Z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0x01010019ED4169A17A9943A0C4D616F29F7EA9</vt:lpwstr>
  </property>
</Properties>
</file>