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Google Shape;1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6892a0b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ae6892a0b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87" name="Google Shape;187;gae6892a0b_0_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6892a0b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ae6892a0b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97" name="Google Shape;197;gae6892a0b_0_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4c2757d_0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f4c2757d_0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04" name="Google Shape;204;g2f4c2757d_0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4c2757d_0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f4c2757d_0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11" name="Google Shape;211;g2f4c2757d_0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e6892a0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ae6892a0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17" name="Google Shape;217;gae6892a0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e6892a0b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ae6892a0b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24" name="Google Shape;224;gae6892a0b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e6892a0b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ae6892a0b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40" name="Google Shape;240;gae6892a0b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e6892a0b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ae6892a0b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54" name="Google Shape;254;gae6892a0b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e6892a0b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ae6892a0b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61" name="Google Shape;261;gae6892a0b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e6892a0b_2_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e6892a0b_2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Voordat ik over programmeren ga vertellen, vertel ik eerst iets over computers. Computers zijn overal en ze zijn in ons leven. We gebruiken ze elke dag, zoals je telefoon, laptop of tv. Maar, ook de auto of koelkast. Het zijn computers met een speciale opdracht om ons leven makkelijker te maken of om ons bezig te houden. Computers lijken slim maar zijn dat niet. Computers kunnen niet denken. Ze volgen gewoon snel en nauwkeurig instructies op. Deze instructies heten computerprogramma’s of codes.</a:t>
            </a:r>
            <a:endParaRPr b="0" i="0" sz="1200" u="none" cap="none" strike="noStrike">
              <a:solidFill>
                <a:schemeClr val="dk1"/>
              </a:solidFill>
              <a:latin typeface="Calibri"/>
              <a:ea typeface="Calibri"/>
              <a:cs typeface="Calibri"/>
              <a:sym typeface="Calibri"/>
            </a:endParaRPr>
          </a:p>
        </p:txBody>
      </p:sp>
      <p:sp>
        <p:nvSpPr>
          <p:cNvPr id="120" name="Google Shape;12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e6892a0b_2_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e6892a0b_2_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e6892a0b_2_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e6892a0b_2_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e6892a0b_2_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e6892a0b_2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Programmeren is het coderen van de aansturen van een elektronisch apparaat. zoals de software van je computer of laptop Windows. Een computer kan alleen binaire code lezen. Dat is een standaard computer taal van de cijfers één en nul. Maar als je een code schrijft doe je dat niet met eentjes en nulletjes. Dat doe je met een programmeertaal.  Als er een code niet klopt dan doet de computer niet wat je wil.</a:t>
            </a:r>
            <a:br>
              <a:rPr b="0" i="0" lang="nl-NL"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Programmeurs schrijven hun codes niet in enen en nullen. Zij gebruiken daar voor programmeertalen.</a:t>
            </a:r>
            <a:endParaRPr/>
          </a:p>
        </p:txBody>
      </p:sp>
      <p:sp>
        <p:nvSpPr>
          <p:cNvPr id="136" name="Google Shape;13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4c2757d_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2f4c2757d_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44" name="Google Shape;144;g2f4c2757d_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56638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2f566381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51" name="Google Shape;151;g2f566381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4c2757d_0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f4c2757d_0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Programmeertalen zijn talen waarmee je instructies kan schrijven voor de computer. Er zijn verschillende soorten programmeertalen. Deze talen zijn te verdelen in twee groepen, namelijk: visueel en tekstueel.</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Visuele programmeertalen: programmeren met behulp van plaatjes, pictogrammen en tekens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Scratch: plaatjes zelf hoef je niet te maken, dat kan wel, maar een makkelijke manier om te leren programmeren. De opdrachten hoef je er alleen maar bij te slepenPaint:  maken en bewerken van een plaatje of tekening</a:t>
            </a:r>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Mindstorms: met behulp van pictogrammen een opdrachtenschema maken voor een robot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Tekstuele programeertalen: programmeren met behulp van woorden en commando’s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C: krachtige taal voor het bouwen van een besturingssysteem</a:t>
            </a:r>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Ada: taal om ruimteschepen, satellieten en vliegtuigen te besturen</a:t>
            </a:r>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Java: taal die werkt op computers, mobiele telefoons en tablets om apps en spelletjes te bouwen</a:t>
            </a:r>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Javascript: taal om websites te bouwen</a:t>
            </a:r>
            <a:endParaRPr/>
          </a:p>
          <a:p>
            <a:pPr indent="0" lvl="0" marL="0" marR="0" rtl="0" algn="l">
              <a:spcBef>
                <a:spcPts val="0"/>
              </a:spcBef>
              <a:spcAft>
                <a:spcPts val="0"/>
              </a:spcAft>
              <a:buNone/>
            </a:pPr>
            <a:r>
              <a:rPr b="0" i="0" lang="nl-NL" sz="1200" u="none" cap="none" strike="noStrike">
                <a:solidFill>
                  <a:schemeClr val="dk1"/>
                </a:solidFill>
                <a:latin typeface="Calibri"/>
                <a:ea typeface="Calibri"/>
                <a:cs typeface="Calibri"/>
                <a:sym typeface="Calibri"/>
              </a:rPr>
              <a:t>Python: programmeertaal voor games en websites waarbij gebruik wordt gemaakt van herkenbare woorden die makkelijk begrepen kunnen worden.</a:t>
            </a:r>
            <a:endParaRPr/>
          </a:p>
        </p:txBody>
      </p:sp>
      <p:sp>
        <p:nvSpPr>
          <p:cNvPr id="158" name="Google Shape;158;g2f4c2757d_0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65" name="Google Shape;16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4c2757d_0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f4c2757d_0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73" name="Google Shape;173;g2f4c2757d_0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4c2757d_0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f4c2757d_0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80" name="Google Shape;180;g2f4c2757d_0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685800" y="2111123"/>
            <a:ext cx="7772400" cy="1546475"/>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90" name="Google Shape;90;p14"/>
          <p:cNvSpPr txBox="1"/>
          <p:nvPr>
            <p:ph idx="1" type="subTitle"/>
          </p:nvPr>
        </p:nvSpPr>
        <p:spPr>
          <a:xfrm>
            <a:off x="685800" y="3786738"/>
            <a:ext cx="7772400" cy="1046317"/>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91" name="Google Shape;91;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4" name="Google Shape;94;p15"/>
          <p:cNvSpPr txBox="1"/>
          <p:nvPr>
            <p:ph idx="1" type="body"/>
          </p:nvPr>
        </p:nvSpPr>
        <p:spPr>
          <a:xfrm>
            <a:off x="457200" y="1600200"/>
            <a:ext cx="8229600" cy="4967574"/>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95" name="Google Shape;95;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8" name="Google Shape;98;p16"/>
          <p:cNvSpPr txBox="1"/>
          <p:nvPr>
            <p:ph idx="1" type="body"/>
          </p:nvPr>
        </p:nvSpPr>
        <p:spPr>
          <a:xfrm>
            <a:off x="457200" y="1600200"/>
            <a:ext cx="3994526" cy="4967574"/>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99" name="Google Shape;99;p16"/>
          <p:cNvSpPr txBox="1"/>
          <p:nvPr>
            <p:ph idx="2" type="body"/>
          </p:nvPr>
        </p:nvSpPr>
        <p:spPr>
          <a:xfrm>
            <a:off x="4692274" y="1600200"/>
            <a:ext cx="3994526" cy="4967574"/>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3" name="Google Shape;103;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8"/>
          <p:cNvSpPr txBox="1"/>
          <p:nvPr>
            <p:ph idx="1" type="body"/>
          </p:nvPr>
        </p:nvSpPr>
        <p:spPr>
          <a:xfrm>
            <a:off x="457200" y="5875079"/>
            <a:ext cx="8229600" cy="692694"/>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106" name="Google Shape;106;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86" name="Google Shape;86;p1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7" name="Google Shape;87;p13"/>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jpg"/><Relationship Id="rId5" Type="http://schemas.openxmlformats.org/officeDocument/2006/relationships/image" Target="../media/image10.jpg"/><Relationship Id="rId6" Type="http://schemas.openxmlformats.org/officeDocument/2006/relationships/image" Target="../media/image4.jpg"/><Relationship Id="rId7" Type="http://schemas.openxmlformats.org/officeDocument/2006/relationships/image" Target="../media/image2.jpg"/><Relationship Id="rId8"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FC5FbmsH4fw"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hourofcode.com/n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2149245_orig.jpg" id="114" name="Google Shape;114;p20"/>
          <p:cNvPicPr preferRelativeResize="0"/>
          <p:nvPr/>
        </p:nvPicPr>
        <p:blipFill rotWithShape="1">
          <a:blip r:embed="rId3">
            <a:alphaModFix/>
          </a:blip>
          <a:srcRect b="0" l="0" r="0" t="0"/>
          <a:stretch/>
        </p:blipFill>
        <p:spPr>
          <a:xfrm>
            <a:off x="2411760" y="188640"/>
            <a:ext cx="6480720" cy="6480720"/>
          </a:xfrm>
          <a:prstGeom prst="rect">
            <a:avLst/>
          </a:prstGeom>
          <a:noFill/>
          <a:ln>
            <a:noFill/>
          </a:ln>
        </p:spPr>
      </p:pic>
      <p:sp>
        <p:nvSpPr>
          <p:cNvPr id="115" name="Google Shape;115;p20"/>
          <p:cNvSpPr txBox="1"/>
          <p:nvPr>
            <p:ph type="ctrTitle"/>
          </p:nvPr>
        </p:nvSpPr>
        <p:spPr>
          <a:xfrm>
            <a:off x="0" y="260648"/>
            <a:ext cx="6192688" cy="194421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nl-NL" sz="6000" u="none" cap="none" strike="noStrike">
                <a:solidFill>
                  <a:schemeClr val="dk1"/>
                </a:solidFill>
                <a:latin typeface="Calibri"/>
                <a:ea typeface="Calibri"/>
                <a:cs typeface="Calibri"/>
                <a:sym typeface="Calibri"/>
              </a:rPr>
              <a:t>Programmeren</a:t>
            </a:r>
            <a:endParaRPr b="0" i="0" sz="6000" u="none" cap="none" strike="noStrike">
              <a:solidFill>
                <a:schemeClr val="dk1"/>
              </a:solidFill>
              <a:latin typeface="Calibri"/>
              <a:ea typeface="Calibri"/>
              <a:cs typeface="Calibri"/>
              <a:sym typeface="Calibri"/>
            </a:endParaRPr>
          </a:p>
        </p:txBody>
      </p:sp>
      <p:sp>
        <p:nvSpPr>
          <p:cNvPr id="116" name="Google Shape;116;p20"/>
          <p:cNvSpPr txBox="1"/>
          <p:nvPr/>
        </p:nvSpPr>
        <p:spPr>
          <a:xfrm flipH="1">
            <a:off x="107504" y="5085184"/>
            <a:ext cx="273630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Aan de slag</a:t>
            </a:r>
            <a:endParaRPr b="0" i="0" sz="4400" u="none" cap="none" strike="noStrike">
              <a:solidFill>
                <a:schemeClr val="dk1"/>
              </a:solidFill>
              <a:latin typeface="Calibri"/>
              <a:ea typeface="Calibri"/>
              <a:cs typeface="Calibri"/>
              <a:sym typeface="Calibri"/>
            </a:endParaRPr>
          </a:p>
        </p:txBody>
      </p:sp>
      <p:pic>
        <p:nvPicPr>
          <p:cNvPr descr="Screen Shot 2015-04-19 at 15.24.06.png" id="190" name="Google Shape;190;p29"/>
          <p:cNvPicPr preferRelativeResize="0"/>
          <p:nvPr/>
        </p:nvPicPr>
        <p:blipFill>
          <a:blip r:embed="rId3">
            <a:alphaModFix/>
          </a:blip>
          <a:stretch>
            <a:fillRect/>
          </a:stretch>
        </p:blipFill>
        <p:spPr>
          <a:xfrm>
            <a:off x="0" y="1126718"/>
            <a:ext cx="9143999" cy="4604564"/>
          </a:xfrm>
          <a:prstGeom prst="rect">
            <a:avLst/>
          </a:prstGeom>
          <a:noFill/>
          <a:ln>
            <a:noFill/>
          </a:ln>
        </p:spPr>
      </p:pic>
      <p:sp>
        <p:nvSpPr>
          <p:cNvPr id="191" name="Google Shape;191;p29"/>
          <p:cNvSpPr/>
          <p:nvPr/>
        </p:nvSpPr>
        <p:spPr>
          <a:xfrm>
            <a:off x="1282100" y="4717150"/>
            <a:ext cx="6531300" cy="4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9"/>
          <p:cNvCxnSpPr/>
          <p:nvPr/>
        </p:nvCxnSpPr>
        <p:spPr>
          <a:xfrm flipH="1" rot="10800000">
            <a:off x="2019900" y="4995375"/>
            <a:ext cx="1003800" cy="1149000"/>
          </a:xfrm>
          <a:prstGeom prst="straightConnector1">
            <a:avLst/>
          </a:prstGeom>
          <a:noFill/>
          <a:ln cap="flat" cmpd="sng" w="19050">
            <a:solidFill>
              <a:srgbClr val="FF0000"/>
            </a:solidFill>
            <a:prstDash val="solid"/>
            <a:round/>
            <a:headEnd len="med" w="med" type="none"/>
            <a:tailEnd len="med" w="med" type="triangle"/>
          </a:ln>
        </p:spPr>
      </p:cxnSp>
      <p:sp>
        <p:nvSpPr>
          <p:cNvPr id="193" name="Google Shape;193;p29"/>
          <p:cNvSpPr txBox="1"/>
          <p:nvPr/>
        </p:nvSpPr>
        <p:spPr>
          <a:xfrm>
            <a:off x="1439350" y="6144375"/>
            <a:ext cx="69669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Begin bij niveau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Aan de slag</a:t>
            </a:r>
            <a:endParaRPr b="0" i="0" sz="4400" u="none" cap="none" strike="noStrike">
              <a:solidFill>
                <a:schemeClr val="dk1"/>
              </a:solidFill>
              <a:latin typeface="Calibri"/>
              <a:ea typeface="Calibri"/>
              <a:cs typeface="Calibri"/>
              <a:sym typeface="Calibri"/>
            </a:endParaRPr>
          </a:p>
        </p:txBody>
      </p:sp>
      <p:pic>
        <p:nvPicPr>
          <p:cNvPr descr="Screen Shot 2015-03-22 at 17.12.19.png" id="200" name="Google Shape;200;p30"/>
          <p:cNvPicPr preferRelativeResize="0"/>
          <p:nvPr/>
        </p:nvPicPr>
        <p:blipFill>
          <a:blip r:embed="rId3">
            <a:alphaModFix/>
          </a:blip>
          <a:stretch>
            <a:fillRect/>
          </a:stretch>
        </p:blipFill>
        <p:spPr>
          <a:xfrm>
            <a:off x="0" y="1590552"/>
            <a:ext cx="9144000" cy="46454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Aan de slag</a:t>
            </a:r>
            <a:endParaRPr b="0" i="0" sz="4400" u="none" cap="none" strike="noStrike">
              <a:solidFill>
                <a:schemeClr val="dk1"/>
              </a:solidFill>
              <a:latin typeface="Calibri"/>
              <a:ea typeface="Calibri"/>
              <a:cs typeface="Calibri"/>
              <a:sym typeface="Calibri"/>
            </a:endParaRPr>
          </a:p>
        </p:txBody>
      </p:sp>
      <p:pic>
        <p:nvPicPr>
          <p:cNvPr descr="Screen Shot 2015-03-22 at 17.12.39.png" id="207" name="Google Shape;207;p31"/>
          <p:cNvPicPr preferRelativeResize="0"/>
          <p:nvPr/>
        </p:nvPicPr>
        <p:blipFill>
          <a:blip r:embed="rId3">
            <a:alphaModFix/>
          </a:blip>
          <a:stretch>
            <a:fillRect/>
          </a:stretch>
        </p:blipFill>
        <p:spPr>
          <a:xfrm>
            <a:off x="28575" y="590550"/>
            <a:ext cx="9086850" cy="56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57200" y="285748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Aan de slag!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529775" y="7045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Programmeren zonder computer</a:t>
            </a:r>
            <a:endParaRPr sz="4400">
              <a:solidFill>
                <a:schemeClr val="dk1"/>
              </a:solidFill>
              <a:latin typeface="Calibri"/>
              <a:ea typeface="Calibri"/>
              <a:cs typeface="Calibri"/>
              <a:sym typeface="Calibri"/>
            </a:endParaRPr>
          </a:p>
        </p:txBody>
      </p:sp>
      <p:pic>
        <p:nvPicPr>
          <p:cNvPr descr="Screen Shot 2015-04-19 at 13.32.07.png" id="220" name="Google Shape;220;p33"/>
          <p:cNvPicPr preferRelativeResize="0"/>
          <p:nvPr/>
        </p:nvPicPr>
        <p:blipFill>
          <a:blip r:embed="rId3">
            <a:alphaModFix/>
          </a:blip>
          <a:stretch>
            <a:fillRect/>
          </a:stretch>
        </p:blipFill>
        <p:spPr>
          <a:xfrm>
            <a:off x="1971675" y="2896350"/>
            <a:ext cx="5200650" cy="268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529775" y="7045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Programmeren zonder computer</a:t>
            </a:r>
            <a:endParaRPr b="0" i="0" sz="4400" u="none" cap="none" strike="noStrike">
              <a:solidFill>
                <a:schemeClr val="dk1"/>
              </a:solidFill>
              <a:latin typeface="Calibri"/>
              <a:ea typeface="Calibri"/>
              <a:cs typeface="Calibri"/>
              <a:sym typeface="Calibri"/>
            </a:endParaRPr>
          </a:p>
        </p:txBody>
      </p:sp>
      <p:pic>
        <p:nvPicPr>
          <p:cNvPr descr="Screen Shot 2015-04-19 at 13.34.36.png" id="227" name="Google Shape;227;p34"/>
          <p:cNvPicPr preferRelativeResize="0"/>
          <p:nvPr/>
        </p:nvPicPr>
        <p:blipFill>
          <a:blip r:embed="rId3">
            <a:alphaModFix/>
          </a:blip>
          <a:stretch>
            <a:fillRect/>
          </a:stretch>
        </p:blipFill>
        <p:spPr>
          <a:xfrm>
            <a:off x="2226788" y="3347755"/>
            <a:ext cx="4835575" cy="2784525"/>
          </a:xfrm>
          <a:prstGeom prst="rect">
            <a:avLst/>
          </a:prstGeom>
          <a:noFill/>
          <a:ln>
            <a:noFill/>
          </a:ln>
        </p:spPr>
      </p:pic>
      <p:sp>
        <p:nvSpPr>
          <p:cNvPr id="228" name="Google Shape;228;p34"/>
          <p:cNvSpPr txBox="1"/>
          <p:nvPr/>
        </p:nvSpPr>
        <p:spPr>
          <a:xfrm>
            <a:off x="1798325" y="2641375"/>
            <a:ext cx="1143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1 stap terug</a:t>
            </a:r>
            <a:endParaRPr/>
          </a:p>
        </p:txBody>
      </p:sp>
      <p:sp>
        <p:nvSpPr>
          <p:cNvPr id="229" name="Google Shape;229;p34"/>
          <p:cNvSpPr/>
          <p:nvPr/>
        </p:nvSpPr>
        <p:spPr>
          <a:xfrm>
            <a:off x="2116675" y="3347750"/>
            <a:ext cx="193500" cy="2688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txBox="1"/>
          <p:nvPr/>
        </p:nvSpPr>
        <p:spPr>
          <a:xfrm>
            <a:off x="2565475" y="2888125"/>
            <a:ext cx="978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0 stappen</a:t>
            </a:r>
            <a:endParaRPr/>
          </a:p>
        </p:txBody>
      </p:sp>
      <p:sp>
        <p:nvSpPr>
          <p:cNvPr id="231" name="Google Shape;231;p34"/>
          <p:cNvSpPr txBox="1"/>
          <p:nvPr/>
        </p:nvSpPr>
        <p:spPr>
          <a:xfrm>
            <a:off x="3417425" y="2641375"/>
            <a:ext cx="7149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1 stap</a:t>
            </a:r>
            <a:endParaRPr/>
          </a:p>
        </p:txBody>
      </p:sp>
      <p:sp>
        <p:nvSpPr>
          <p:cNvPr id="232" name="Google Shape;232;p34"/>
          <p:cNvSpPr txBox="1"/>
          <p:nvPr/>
        </p:nvSpPr>
        <p:spPr>
          <a:xfrm>
            <a:off x="3799075" y="2888125"/>
            <a:ext cx="978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2 stappen</a:t>
            </a:r>
            <a:endParaRPr/>
          </a:p>
        </p:txBody>
      </p:sp>
      <p:sp>
        <p:nvSpPr>
          <p:cNvPr id="233" name="Google Shape;233;p34"/>
          <p:cNvSpPr txBox="1"/>
          <p:nvPr/>
        </p:nvSpPr>
        <p:spPr>
          <a:xfrm>
            <a:off x="4447375" y="2641375"/>
            <a:ext cx="978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3 stappen</a:t>
            </a:r>
            <a:endParaRPr/>
          </a:p>
        </p:txBody>
      </p:sp>
      <p:sp>
        <p:nvSpPr>
          <p:cNvPr id="234" name="Google Shape;234;p34"/>
          <p:cNvSpPr txBox="1"/>
          <p:nvPr/>
        </p:nvSpPr>
        <p:spPr>
          <a:xfrm>
            <a:off x="5032675" y="2888125"/>
            <a:ext cx="978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4 stappen</a:t>
            </a:r>
            <a:endParaRPr/>
          </a:p>
        </p:txBody>
      </p:sp>
      <p:sp>
        <p:nvSpPr>
          <p:cNvPr id="235" name="Google Shape;235;p34"/>
          <p:cNvSpPr txBox="1"/>
          <p:nvPr/>
        </p:nvSpPr>
        <p:spPr>
          <a:xfrm>
            <a:off x="5635125" y="2641375"/>
            <a:ext cx="978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5 stappen</a:t>
            </a:r>
            <a:endParaRPr/>
          </a:p>
        </p:txBody>
      </p:sp>
      <p:sp>
        <p:nvSpPr>
          <p:cNvPr id="236" name="Google Shape;236;p34"/>
          <p:cNvSpPr txBox="1"/>
          <p:nvPr/>
        </p:nvSpPr>
        <p:spPr>
          <a:xfrm>
            <a:off x="6266275" y="2888125"/>
            <a:ext cx="978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t>6 stappen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529775" y="7045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Commando’s</a:t>
            </a:r>
            <a:endParaRPr b="0" i="0" sz="4400" u="none" cap="none" strike="noStrike">
              <a:solidFill>
                <a:schemeClr val="dk1"/>
              </a:solidFill>
              <a:latin typeface="Calibri"/>
              <a:ea typeface="Calibri"/>
              <a:cs typeface="Calibri"/>
              <a:sym typeface="Calibri"/>
            </a:endParaRPr>
          </a:p>
        </p:txBody>
      </p:sp>
      <p:cxnSp>
        <p:nvCxnSpPr>
          <p:cNvPr id="243" name="Google Shape;243;p35"/>
          <p:cNvCxnSpPr/>
          <p:nvPr/>
        </p:nvCxnSpPr>
        <p:spPr>
          <a:xfrm rot="10800000">
            <a:off x="1620750" y="2394850"/>
            <a:ext cx="0" cy="1524000"/>
          </a:xfrm>
          <a:prstGeom prst="straightConnector1">
            <a:avLst/>
          </a:prstGeom>
          <a:noFill/>
          <a:ln cap="flat" cmpd="sng" w="114300">
            <a:solidFill>
              <a:schemeClr val="dk1"/>
            </a:solidFill>
            <a:prstDash val="solid"/>
            <a:round/>
            <a:headEnd len="med" w="med" type="none"/>
            <a:tailEnd len="med" w="med" type="triangle"/>
          </a:ln>
        </p:spPr>
      </p:cxnSp>
      <p:cxnSp>
        <p:nvCxnSpPr>
          <p:cNvPr id="244" name="Google Shape;244;p35"/>
          <p:cNvCxnSpPr/>
          <p:nvPr/>
        </p:nvCxnSpPr>
        <p:spPr>
          <a:xfrm>
            <a:off x="5571075" y="2394850"/>
            <a:ext cx="0" cy="1524000"/>
          </a:xfrm>
          <a:prstGeom prst="straightConnector1">
            <a:avLst/>
          </a:prstGeom>
          <a:noFill/>
          <a:ln cap="flat" cmpd="sng" w="114300">
            <a:solidFill>
              <a:schemeClr val="dk1"/>
            </a:solidFill>
            <a:prstDash val="solid"/>
            <a:round/>
            <a:headEnd len="med" w="med" type="none"/>
            <a:tailEnd len="med" w="med" type="triangle"/>
          </a:ln>
        </p:spPr>
      </p:cxnSp>
      <p:cxnSp>
        <p:nvCxnSpPr>
          <p:cNvPr id="245" name="Google Shape;245;p35"/>
          <p:cNvCxnSpPr/>
          <p:nvPr/>
        </p:nvCxnSpPr>
        <p:spPr>
          <a:xfrm rot="10800000">
            <a:off x="1620750" y="4555050"/>
            <a:ext cx="0" cy="1524000"/>
          </a:xfrm>
          <a:prstGeom prst="straightConnector1">
            <a:avLst/>
          </a:prstGeom>
          <a:noFill/>
          <a:ln cap="flat" cmpd="sng" w="114300">
            <a:solidFill>
              <a:schemeClr val="dk1"/>
            </a:solidFill>
            <a:prstDash val="solid"/>
            <a:round/>
            <a:headEnd len="med" w="med" type="none"/>
            <a:tailEnd len="med" w="med" type="triangle"/>
          </a:ln>
        </p:spPr>
      </p:cxnSp>
      <p:cxnSp>
        <p:nvCxnSpPr>
          <p:cNvPr id="246" name="Google Shape;246;p35"/>
          <p:cNvCxnSpPr/>
          <p:nvPr/>
        </p:nvCxnSpPr>
        <p:spPr>
          <a:xfrm>
            <a:off x="5643625" y="4555050"/>
            <a:ext cx="0" cy="1524000"/>
          </a:xfrm>
          <a:prstGeom prst="straightConnector1">
            <a:avLst/>
          </a:prstGeom>
          <a:noFill/>
          <a:ln cap="flat" cmpd="sng" w="114300">
            <a:solidFill>
              <a:schemeClr val="dk1"/>
            </a:solidFill>
            <a:prstDash val="solid"/>
            <a:round/>
            <a:headEnd len="med" w="med" type="none"/>
            <a:tailEnd len="med" w="med" type="triangle"/>
          </a:ln>
        </p:spPr>
      </p:cxnSp>
      <p:sp>
        <p:nvSpPr>
          <p:cNvPr id="247" name="Google Shape;247;p35"/>
          <p:cNvSpPr txBox="1"/>
          <p:nvPr/>
        </p:nvSpPr>
        <p:spPr>
          <a:xfrm>
            <a:off x="2595650" y="3023800"/>
            <a:ext cx="22860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2400"/>
              <a:t>pak op</a:t>
            </a:r>
            <a:endParaRPr sz="2400"/>
          </a:p>
        </p:txBody>
      </p:sp>
      <p:sp>
        <p:nvSpPr>
          <p:cNvPr id="248" name="Google Shape;248;p35"/>
          <p:cNvSpPr txBox="1"/>
          <p:nvPr/>
        </p:nvSpPr>
        <p:spPr>
          <a:xfrm>
            <a:off x="6574975" y="3022650"/>
            <a:ext cx="22860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2400"/>
              <a:t>zet neer</a:t>
            </a:r>
            <a:endParaRPr sz="2400"/>
          </a:p>
        </p:txBody>
      </p:sp>
      <p:sp>
        <p:nvSpPr>
          <p:cNvPr id="249" name="Google Shape;249;p35"/>
          <p:cNvSpPr txBox="1"/>
          <p:nvPr/>
        </p:nvSpPr>
        <p:spPr>
          <a:xfrm>
            <a:off x="2489188" y="5012750"/>
            <a:ext cx="22860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2400"/>
              <a:t>1 stap rechts</a:t>
            </a:r>
            <a:endParaRPr sz="2400"/>
          </a:p>
        </p:txBody>
      </p:sp>
      <p:sp>
        <p:nvSpPr>
          <p:cNvPr id="250" name="Google Shape;250;p35"/>
          <p:cNvSpPr txBox="1"/>
          <p:nvPr/>
        </p:nvSpPr>
        <p:spPr>
          <a:xfrm>
            <a:off x="6512038" y="5010450"/>
            <a:ext cx="22860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2400"/>
              <a:t>1 stap links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529775" y="7045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het programma</a:t>
            </a:r>
            <a:endParaRPr b="0" i="0" sz="4400" u="none" cap="none" strike="noStrike">
              <a:solidFill>
                <a:schemeClr val="dk1"/>
              </a:solidFill>
              <a:latin typeface="Calibri"/>
              <a:ea typeface="Calibri"/>
              <a:cs typeface="Calibri"/>
              <a:sym typeface="Calibri"/>
            </a:endParaRPr>
          </a:p>
        </p:txBody>
      </p:sp>
      <p:pic>
        <p:nvPicPr>
          <p:cNvPr descr="Screen Shot 2015-04-19 at 13.48.06.png" id="257" name="Google Shape;257;p36"/>
          <p:cNvPicPr preferRelativeResize="0"/>
          <p:nvPr/>
        </p:nvPicPr>
        <p:blipFill>
          <a:blip r:embed="rId3">
            <a:alphaModFix/>
          </a:blip>
          <a:stretch>
            <a:fillRect/>
          </a:stretch>
        </p:blipFill>
        <p:spPr>
          <a:xfrm>
            <a:off x="2171700" y="1881188"/>
            <a:ext cx="4800600" cy="309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529775" y="7045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het programma</a:t>
            </a:r>
            <a:endParaRPr b="0" i="0" sz="4400" u="none" cap="none" strike="noStrike">
              <a:solidFill>
                <a:schemeClr val="dk1"/>
              </a:solidFill>
              <a:latin typeface="Calibri"/>
              <a:ea typeface="Calibri"/>
              <a:cs typeface="Calibri"/>
              <a:sym typeface="Calibri"/>
            </a:endParaRPr>
          </a:p>
        </p:txBody>
      </p:sp>
      <p:pic>
        <p:nvPicPr>
          <p:cNvPr descr="Screen Shot 2015-04-19 at 13.48.06.png" id="264" name="Google Shape;264;p37"/>
          <p:cNvPicPr preferRelativeResize="0"/>
          <p:nvPr/>
        </p:nvPicPr>
        <p:blipFill>
          <a:blip r:embed="rId3">
            <a:alphaModFix/>
          </a:blip>
          <a:stretch>
            <a:fillRect/>
          </a:stretch>
        </p:blipFill>
        <p:spPr>
          <a:xfrm>
            <a:off x="2171700" y="1881188"/>
            <a:ext cx="4800600" cy="3095625"/>
          </a:xfrm>
          <a:prstGeom prst="rect">
            <a:avLst/>
          </a:prstGeom>
          <a:noFill/>
          <a:ln>
            <a:noFill/>
          </a:ln>
        </p:spPr>
      </p:pic>
      <p:cxnSp>
        <p:nvCxnSpPr>
          <p:cNvPr id="265" name="Google Shape;265;p37"/>
          <p:cNvCxnSpPr/>
          <p:nvPr/>
        </p:nvCxnSpPr>
        <p:spPr>
          <a:xfrm flipH="1" rot="10800000">
            <a:off x="1040200" y="57182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66" name="Google Shape;266;p37"/>
          <p:cNvCxnSpPr/>
          <p:nvPr/>
        </p:nvCxnSpPr>
        <p:spPr>
          <a:xfrm flipH="1" rot="-5400000">
            <a:off x="1537375" y="57182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67" name="Google Shape;267;p37"/>
          <p:cNvCxnSpPr/>
          <p:nvPr/>
        </p:nvCxnSpPr>
        <p:spPr>
          <a:xfrm flipH="1" rot="-5400000">
            <a:off x="2379438" y="57182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68" name="Google Shape;268;p37"/>
          <p:cNvCxnSpPr/>
          <p:nvPr/>
        </p:nvCxnSpPr>
        <p:spPr>
          <a:xfrm>
            <a:off x="2882938" y="57501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69" name="Google Shape;269;p37"/>
          <p:cNvCxnSpPr/>
          <p:nvPr/>
        </p:nvCxnSpPr>
        <p:spPr>
          <a:xfrm flipH="1" rot="10800000">
            <a:off x="4725700" y="57501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70" name="Google Shape;270;p37"/>
          <p:cNvCxnSpPr/>
          <p:nvPr/>
        </p:nvCxnSpPr>
        <p:spPr>
          <a:xfrm flipH="1" rot="-5400000">
            <a:off x="5222875" y="57501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71" name="Google Shape;271;p37"/>
          <p:cNvCxnSpPr/>
          <p:nvPr/>
        </p:nvCxnSpPr>
        <p:spPr>
          <a:xfrm flipH="1" rot="-5400000">
            <a:off x="6064938" y="57501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72" name="Google Shape;272;p37"/>
          <p:cNvCxnSpPr/>
          <p:nvPr/>
        </p:nvCxnSpPr>
        <p:spPr>
          <a:xfrm>
            <a:off x="8213388" y="57501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73" name="Google Shape;273;p37"/>
          <p:cNvCxnSpPr/>
          <p:nvPr/>
        </p:nvCxnSpPr>
        <p:spPr>
          <a:xfrm flipH="1" rot="-5400000">
            <a:off x="6907000" y="5750100"/>
            <a:ext cx="12300" cy="689400"/>
          </a:xfrm>
          <a:prstGeom prst="straightConnector1">
            <a:avLst/>
          </a:prstGeom>
          <a:noFill/>
          <a:ln cap="flat" cmpd="sng" w="38100">
            <a:solidFill>
              <a:schemeClr val="dk1"/>
            </a:solidFill>
            <a:prstDash val="solid"/>
            <a:round/>
            <a:headEnd len="med" w="med" type="none"/>
            <a:tailEnd len="med" w="med" type="triangle"/>
          </a:ln>
        </p:spPr>
      </p:cxnSp>
      <p:cxnSp>
        <p:nvCxnSpPr>
          <p:cNvPr id="274" name="Google Shape;274;p37"/>
          <p:cNvCxnSpPr/>
          <p:nvPr/>
        </p:nvCxnSpPr>
        <p:spPr>
          <a:xfrm flipH="1" rot="-5400000">
            <a:off x="7749063" y="5750100"/>
            <a:ext cx="12300" cy="6894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cxnSp>
        <p:nvCxnSpPr>
          <p:cNvPr id="279" name="Google Shape;279;p38"/>
          <p:cNvCxnSpPr/>
          <p:nvPr/>
        </p:nvCxnSpPr>
        <p:spPr>
          <a:xfrm>
            <a:off x="5553534" y="692492"/>
            <a:ext cx="0" cy="1214700"/>
          </a:xfrm>
          <a:prstGeom prst="straightConnector1">
            <a:avLst/>
          </a:prstGeom>
          <a:noFill/>
          <a:ln cap="flat" cmpd="sng" w="76200">
            <a:solidFill>
              <a:schemeClr val="dk1"/>
            </a:solidFill>
            <a:prstDash val="solid"/>
            <a:round/>
            <a:headEnd len="med" w="med" type="none"/>
            <a:tailEnd len="med" w="med" type="triangle"/>
          </a:ln>
        </p:spPr>
      </p:cxnSp>
      <p:sp>
        <p:nvSpPr>
          <p:cNvPr id="280" name="Google Shape;280;p38"/>
          <p:cNvSpPr txBox="1"/>
          <p:nvPr/>
        </p:nvSpPr>
        <p:spPr>
          <a:xfrm>
            <a:off x="5151900" y="2137850"/>
            <a:ext cx="12315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1800"/>
              <a:t>zet neer</a:t>
            </a:r>
            <a:endParaRPr sz="1800"/>
          </a:p>
        </p:txBody>
      </p:sp>
      <p:cxnSp>
        <p:nvCxnSpPr>
          <p:cNvPr id="281" name="Google Shape;281;p38"/>
          <p:cNvCxnSpPr/>
          <p:nvPr/>
        </p:nvCxnSpPr>
        <p:spPr>
          <a:xfrm rot="10800000">
            <a:off x="3620573" y="692553"/>
            <a:ext cx="0" cy="1214700"/>
          </a:xfrm>
          <a:prstGeom prst="straightConnector1">
            <a:avLst/>
          </a:prstGeom>
          <a:noFill/>
          <a:ln cap="flat" cmpd="sng" w="76200">
            <a:solidFill>
              <a:schemeClr val="dk1"/>
            </a:solidFill>
            <a:prstDash val="solid"/>
            <a:round/>
            <a:headEnd len="med" w="med" type="none"/>
            <a:tailEnd len="med" w="med" type="triangle"/>
          </a:ln>
        </p:spPr>
      </p:cxnSp>
      <p:sp>
        <p:nvSpPr>
          <p:cNvPr id="282" name="Google Shape;282;p38"/>
          <p:cNvSpPr txBox="1"/>
          <p:nvPr/>
        </p:nvSpPr>
        <p:spPr>
          <a:xfrm>
            <a:off x="3218953" y="2137850"/>
            <a:ext cx="10185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1800"/>
              <a:t>pak op</a:t>
            </a:r>
            <a:endParaRPr sz="1800"/>
          </a:p>
        </p:txBody>
      </p:sp>
      <p:cxnSp>
        <p:nvCxnSpPr>
          <p:cNvPr id="283" name="Google Shape;283;p38"/>
          <p:cNvCxnSpPr/>
          <p:nvPr/>
        </p:nvCxnSpPr>
        <p:spPr>
          <a:xfrm>
            <a:off x="5455087" y="2814300"/>
            <a:ext cx="0" cy="984000"/>
          </a:xfrm>
          <a:prstGeom prst="straightConnector1">
            <a:avLst/>
          </a:prstGeom>
          <a:noFill/>
          <a:ln cap="flat" cmpd="sng" w="76200">
            <a:solidFill>
              <a:schemeClr val="dk1"/>
            </a:solidFill>
            <a:prstDash val="solid"/>
            <a:round/>
            <a:headEnd len="med" w="med" type="none"/>
            <a:tailEnd len="med" w="med" type="triangle"/>
          </a:ln>
        </p:spPr>
      </p:cxnSp>
      <p:sp>
        <p:nvSpPr>
          <p:cNvPr id="284" name="Google Shape;284;p38"/>
          <p:cNvSpPr txBox="1"/>
          <p:nvPr/>
        </p:nvSpPr>
        <p:spPr>
          <a:xfrm>
            <a:off x="5147677" y="3747250"/>
            <a:ext cx="13983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1800"/>
              <a:t>stap links</a:t>
            </a:r>
            <a:endParaRPr sz="1800"/>
          </a:p>
        </p:txBody>
      </p:sp>
      <p:cxnSp>
        <p:nvCxnSpPr>
          <p:cNvPr id="285" name="Google Shape;285;p38"/>
          <p:cNvCxnSpPr/>
          <p:nvPr/>
        </p:nvCxnSpPr>
        <p:spPr>
          <a:xfrm rot="10800000">
            <a:off x="3522242" y="2814300"/>
            <a:ext cx="0" cy="984000"/>
          </a:xfrm>
          <a:prstGeom prst="straightConnector1">
            <a:avLst/>
          </a:prstGeom>
          <a:noFill/>
          <a:ln cap="flat" cmpd="sng" w="76200">
            <a:solidFill>
              <a:schemeClr val="dk1"/>
            </a:solidFill>
            <a:prstDash val="solid"/>
            <a:round/>
            <a:headEnd len="med" w="med" type="none"/>
            <a:tailEnd len="med" w="med" type="triangle"/>
          </a:ln>
        </p:spPr>
      </p:cxnSp>
      <p:sp>
        <p:nvSpPr>
          <p:cNvPr id="286" name="Google Shape;286;p38"/>
          <p:cNvSpPr txBox="1"/>
          <p:nvPr/>
        </p:nvSpPr>
        <p:spPr>
          <a:xfrm>
            <a:off x="3004775" y="3731550"/>
            <a:ext cx="14583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1800"/>
              <a:t>stap rechts</a:t>
            </a:r>
            <a:endParaRPr sz="1800"/>
          </a:p>
        </p:txBody>
      </p:sp>
      <p:pic>
        <p:nvPicPr>
          <p:cNvPr descr="Screen Shot 2015-04-19 at 14.17.36.png" id="287" name="Google Shape;287;p38"/>
          <p:cNvPicPr preferRelativeResize="0"/>
          <p:nvPr/>
        </p:nvPicPr>
        <p:blipFill>
          <a:blip r:embed="rId3">
            <a:alphaModFix/>
          </a:blip>
          <a:stretch>
            <a:fillRect/>
          </a:stretch>
        </p:blipFill>
        <p:spPr>
          <a:xfrm>
            <a:off x="2892325" y="4449325"/>
            <a:ext cx="1231600" cy="1214700"/>
          </a:xfrm>
          <a:prstGeom prst="rect">
            <a:avLst/>
          </a:prstGeom>
          <a:noFill/>
          <a:ln>
            <a:noFill/>
          </a:ln>
        </p:spPr>
      </p:pic>
      <p:pic>
        <p:nvPicPr>
          <p:cNvPr descr="Screen Shot 2015-04-19 at 14.17.36.png" id="288" name="Google Shape;288;p38"/>
          <p:cNvPicPr preferRelativeResize="0"/>
          <p:nvPr/>
        </p:nvPicPr>
        <p:blipFill>
          <a:blip r:embed="rId3">
            <a:alphaModFix/>
          </a:blip>
          <a:stretch>
            <a:fillRect/>
          </a:stretch>
        </p:blipFill>
        <p:spPr>
          <a:xfrm flipH="1">
            <a:off x="4877475" y="4449325"/>
            <a:ext cx="1231625" cy="1214700"/>
          </a:xfrm>
          <a:prstGeom prst="rect">
            <a:avLst/>
          </a:prstGeom>
          <a:noFill/>
          <a:ln>
            <a:noFill/>
          </a:ln>
        </p:spPr>
      </p:pic>
      <p:sp>
        <p:nvSpPr>
          <p:cNvPr id="289" name="Google Shape;289;p38"/>
          <p:cNvSpPr txBox="1"/>
          <p:nvPr/>
        </p:nvSpPr>
        <p:spPr>
          <a:xfrm>
            <a:off x="4963095" y="6142375"/>
            <a:ext cx="22095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1800"/>
              <a:t>draai links om</a:t>
            </a:r>
            <a:endParaRPr sz="1800"/>
          </a:p>
        </p:txBody>
      </p:sp>
      <p:sp>
        <p:nvSpPr>
          <p:cNvPr id="290" name="Google Shape;290;p38"/>
          <p:cNvSpPr txBox="1"/>
          <p:nvPr/>
        </p:nvSpPr>
        <p:spPr>
          <a:xfrm>
            <a:off x="2725625" y="6142375"/>
            <a:ext cx="19674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1800"/>
              <a:t>draai rechts om</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ICT</a:t>
            </a:r>
            <a:endParaRPr b="0" i="0" sz="4400" u="none" cap="none" strike="noStrike">
              <a:solidFill>
                <a:schemeClr val="dk1"/>
              </a:solidFill>
              <a:latin typeface="Calibri"/>
              <a:ea typeface="Calibri"/>
              <a:cs typeface="Calibri"/>
              <a:sym typeface="Calibri"/>
            </a:endParaRPr>
          </a:p>
        </p:txBody>
      </p:sp>
      <p:sp>
        <p:nvSpPr>
          <p:cNvPr descr="Afbeeldingsresultaat voor smartphone motorola moto g" id="123" name="Google Shape;123;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Afbeeldingsresultaat voor smartphone motorola moto g" id="124" name="Google Shape;124;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Afbeeldingsresultaat voor smartphone motorola moto g" id="125" name="Google Shape;125;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lenovo laptop.jpg" id="126" name="Google Shape;126;p21"/>
          <p:cNvPicPr preferRelativeResize="0"/>
          <p:nvPr/>
        </p:nvPicPr>
        <p:blipFill rotWithShape="1">
          <a:blip r:embed="rId3">
            <a:alphaModFix/>
          </a:blip>
          <a:srcRect b="0" l="0" r="0" t="0"/>
          <a:stretch/>
        </p:blipFill>
        <p:spPr>
          <a:xfrm>
            <a:off x="611560" y="1052736"/>
            <a:ext cx="1996440" cy="1463040"/>
          </a:xfrm>
          <a:prstGeom prst="rect">
            <a:avLst/>
          </a:prstGeom>
          <a:noFill/>
          <a:ln>
            <a:noFill/>
          </a:ln>
        </p:spPr>
      </p:pic>
      <p:pic>
        <p:nvPicPr>
          <p:cNvPr descr="motorola moto g.jpg" id="127" name="Google Shape;127;p21"/>
          <p:cNvPicPr preferRelativeResize="0"/>
          <p:nvPr/>
        </p:nvPicPr>
        <p:blipFill rotWithShape="1">
          <a:blip r:embed="rId4">
            <a:alphaModFix/>
          </a:blip>
          <a:srcRect b="0" l="0" r="0" t="0"/>
          <a:stretch/>
        </p:blipFill>
        <p:spPr>
          <a:xfrm>
            <a:off x="3707904" y="2492896"/>
            <a:ext cx="1973580" cy="1478280"/>
          </a:xfrm>
          <a:prstGeom prst="rect">
            <a:avLst/>
          </a:prstGeom>
          <a:noFill/>
          <a:ln>
            <a:noFill/>
          </a:ln>
        </p:spPr>
      </p:pic>
      <p:pic>
        <p:nvPicPr>
          <p:cNvPr descr="xbox one.jpg" id="128" name="Google Shape;128;p21"/>
          <p:cNvPicPr preferRelativeResize="0"/>
          <p:nvPr/>
        </p:nvPicPr>
        <p:blipFill rotWithShape="1">
          <a:blip r:embed="rId5">
            <a:alphaModFix/>
          </a:blip>
          <a:srcRect b="0" l="0" r="0" t="0"/>
          <a:stretch/>
        </p:blipFill>
        <p:spPr>
          <a:xfrm>
            <a:off x="323528" y="4869160"/>
            <a:ext cx="1844824" cy="1844824"/>
          </a:xfrm>
          <a:prstGeom prst="rect">
            <a:avLst/>
          </a:prstGeom>
          <a:noFill/>
          <a:ln>
            <a:noFill/>
          </a:ln>
        </p:spPr>
      </p:pic>
      <p:pic>
        <p:nvPicPr>
          <p:cNvPr descr="lamborghini.jpg" id="129" name="Google Shape;129;p21"/>
          <p:cNvPicPr preferRelativeResize="0"/>
          <p:nvPr/>
        </p:nvPicPr>
        <p:blipFill rotWithShape="1">
          <a:blip r:embed="rId6">
            <a:alphaModFix/>
          </a:blip>
          <a:srcRect b="0" l="0" r="0" t="0"/>
          <a:stretch/>
        </p:blipFill>
        <p:spPr>
          <a:xfrm>
            <a:off x="323528" y="2852936"/>
            <a:ext cx="3094950" cy="1934344"/>
          </a:xfrm>
          <a:prstGeom prst="rect">
            <a:avLst/>
          </a:prstGeom>
          <a:noFill/>
          <a:ln>
            <a:noFill/>
          </a:ln>
        </p:spPr>
      </p:pic>
      <p:pic>
        <p:nvPicPr>
          <p:cNvPr descr="tv.jpg" id="130" name="Google Shape;130;p21"/>
          <p:cNvPicPr preferRelativeResize="0"/>
          <p:nvPr/>
        </p:nvPicPr>
        <p:blipFill rotWithShape="1">
          <a:blip r:embed="rId7">
            <a:alphaModFix/>
          </a:blip>
          <a:srcRect b="0" l="0" r="0" t="0"/>
          <a:stretch/>
        </p:blipFill>
        <p:spPr>
          <a:xfrm>
            <a:off x="3131840" y="4797152"/>
            <a:ext cx="2663280" cy="1775520"/>
          </a:xfrm>
          <a:prstGeom prst="rect">
            <a:avLst/>
          </a:prstGeom>
          <a:noFill/>
          <a:ln>
            <a:noFill/>
          </a:ln>
        </p:spPr>
      </p:pic>
      <p:pic>
        <p:nvPicPr>
          <p:cNvPr descr="koelkast.jpg" id="131" name="Google Shape;131;p21"/>
          <p:cNvPicPr preferRelativeResize="0"/>
          <p:nvPr/>
        </p:nvPicPr>
        <p:blipFill rotWithShape="1">
          <a:blip r:embed="rId8">
            <a:alphaModFix/>
          </a:blip>
          <a:srcRect b="0" l="0" r="0" t="0"/>
          <a:stretch/>
        </p:blipFill>
        <p:spPr>
          <a:xfrm>
            <a:off x="6948264" y="836712"/>
            <a:ext cx="1584176" cy="2805871"/>
          </a:xfrm>
          <a:prstGeom prst="rect">
            <a:avLst/>
          </a:prstGeom>
          <a:noFill/>
          <a:ln>
            <a:noFill/>
          </a:ln>
        </p:spPr>
      </p:pic>
      <p:pic>
        <p:nvPicPr>
          <p:cNvPr descr="LEGO-MINDSTORMS-EV3-EV3RSTORM_688.jpg" id="132" name="Google Shape;132;p21"/>
          <p:cNvPicPr preferRelativeResize="0"/>
          <p:nvPr/>
        </p:nvPicPr>
        <p:blipFill>
          <a:blip r:embed="rId9">
            <a:alphaModFix/>
          </a:blip>
          <a:stretch>
            <a:fillRect/>
          </a:stretch>
        </p:blipFill>
        <p:spPr>
          <a:xfrm>
            <a:off x="6269373" y="3971175"/>
            <a:ext cx="2263074" cy="2463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p:nvPr/>
        </p:nvSpPr>
        <p:spPr>
          <a:xfrm>
            <a:off x="693050" y="870867"/>
            <a:ext cx="4173000" cy="36408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creen Shot 2015-04-19 at 14.41.24.png" id="296" name="Google Shape;296;p39"/>
          <p:cNvPicPr preferRelativeResize="0"/>
          <p:nvPr/>
        </p:nvPicPr>
        <p:blipFill>
          <a:blip r:embed="rId3">
            <a:alphaModFix/>
          </a:blip>
          <a:stretch>
            <a:fillRect/>
          </a:stretch>
        </p:blipFill>
        <p:spPr>
          <a:xfrm>
            <a:off x="1144295" y="762000"/>
            <a:ext cx="7007810" cy="5143500"/>
          </a:xfrm>
          <a:prstGeom prst="rect">
            <a:avLst/>
          </a:prstGeom>
          <a:noFill/>
          <a:ln>
            <a:noFill/>
          </a:ln>
        </p:spPr>
      </p:pic>
      <p:sp>
        <p:nvSpPr>
          <p:cNvPr id="297" name="Google Shape;297;p39"/>
          <p:cNvSpPr/>
          <p:nvPr/>
        </p:nvSpPr>
        <p:spPr>
          <a:xfrm>
            <a:off x="2588975" y="1971533"/>
            <a:ext cx="399150" cy="508000"/>
          </a:xfrm>
          <a:prstGeom prst="flowChartMerg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2588975" y="2044100"/>
            <a:ext cx="136075" cy="217700"/>
          </a:xfrm>
          <a:prstGeom prst="flowChartMerg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995450" y="882950"/>
            <a:ext cx="3543900" cy="2153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creen Shot 2015-04-19 at 14.43.12.png" id="300" name="Google Shape;300;p39"/>
          <p:cNvPicPr preferRelativeResize="0"/>
          <p:nvPr/>
        </p:nvPicPr>
        <p:blipFill>
          <a:blip r:embed="rId4">
            <a:alphaModFix/>
          </a:blip>
          <a:stretch>
            <a:fillRect/>
          </a:stretch>
        </p:blipFill>
        <p:spPr>
          <a:xfrm>
            <a:off x="1976650" y="1830229"/>
            <a:ext cx="1771650" cy="790575"/>
          </a:xfrm>
          <a:prstGeom prst="rect">
            <a:avLst/>
          </a:prstGeom>
          <a:noFill/>
          <a:ln>
            <a:noFill/>
          </a:ln>
        </p:spPr>
      </p:pic>
      <p:sp>
        <p:nvSpPr>
          <p:cNvPr id="301" name="Google Shape;301;p39"/>
          <p:cNvSpPr/>
          <p:nvPr/>
        </p:nvSpPr>
        <p:spPr>
          <a:xfrm>
            <a:off x="2673050" y="1596575"/>
            <a:ext cx="315075" cy="713625"/>
          </a:xfrm>
          <a:prstGeom prst="flowChartMerg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a:off x="2902850" y="1717525"/>
            <a:ext cx="85275" cy="217700"/>
          </a:xfrm>
          <a:prstGeom prst="flowChartMerg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descr="Screen Shot 2015-04-19 at 14.36.37.png" id="307" name="Google Shape;307;p40"/>
          <p:cNvPicPr preferRelativeResize="0"/>
          <p:nvPr/>
        </p:nvPicPr>
        <p:blipFill>
          <a:blip r:embed="rId3">
            <a:alphaModFix/>
          </a:blip>
          <a:stretch>
            <a:fillRect/>
          </a:stretch>
        </p:blipFill>
        <p:spPr>
          <a:xfrm>
            <a:off x="874963" y="647067"/>
            <a:ext cx="7394079" cy="565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Screen Shot 2015-04-19 at 14.40.12.png" id="312" name="Google Shape;312;p41"/>
          <p:cNvPicPr preferRelativeResize="0"/>
          <p:nvPr/>
        </p:nvPicPr>
        <p:blipFill>
          <a:blip r:embed="rId3">
            <a:alphaModFix/>
          </a:blip>
          <a:stretch>
            <a:fillRect/>
          </a:stretch>
        </p:blipFill>
        <p:spPr>
          <a:xfrm>
            <a:off x="903413" y="990600"/>
            <a:ext cx="733717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nl-NL" sz="4400" u="none" cap="none" strike="noStrike">
                <a:solidFill>
                  <a:schemeClr val="dk1"/>
                </a:solidFill>
                <a:latin typeface="Calibri"/>
                <a:ea typeface="Calibri"/>
                <a:cs typeface="Calibri"/>
                <a:sym typeface="Calibri"/>
              </a:rPr>
              <a:t>Wat is programmeren</a:t>
            </a:r>
            <a:endParaRPr b="0" i="0" sz="4400" u="none" cap="none" strike="noStrike">
              <a:solidFill>
                <a:schemeClr val="dk1"/>
              </a:solidFill>
              <a:latin typeface="Calibri"/>
              <a:ea typeface="Calibri"/>
              <a:cs typeface="Calibri"/>
              <a:sym typeface="Calibri"/>
            </a:endParaRPr>
          </a:p>
        </p:txBody>
      </p:sp>
      <p:pic>
        <p:nvPicPr>
          <p:cNvPr descr="Defontein-Logo-Jeugd.jpg" id="139" name="Google Shape;139;p22"/>
          <p:cNvPicPr preferRelativeResize="0"/>
          <p:nvPr/>
        </p:nvPicPr>
        <p:blipFill rotWithShape="1">
          <a:blip r:embed="rId3">
            <a:alphaModFix/>
          </a:blip>
          <a:srcRect b="0" l="0" r="0" t="0"/>
          <a:stretch/>
        </p:blipFill>
        <p:spPr>
          <a:xfrm>
            <a:off x="4499992" y="2276872"/>
            <a:ext cx="4032446" cy="3258543"/>
          </a:xfrm>
          <a:prstGeom prst="rect">
            <a:avLst/>
          </a:prstGeom>
          <a:noFill/>
          <a:ln>
            <a:noFill/>
          </a:ln>
        </p:spPr>
      </p:pic>
      <p:sp>
        <p:nvSpPr>
          <p:cNvPr id="140" name="Google Shape;140;p22"/>
          <p:cNvSpPr/>
          <p:nvPr/>
        </p:nvSpPr>
        <p:spPr>
          <a:xfrm rot="-1422257">
            <a:off x="145000" y="2659268"/>
            <a:ext cx="4436709"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NL" sz="8000" u="none" cap="none" strike="noStrike">
                <a:solidFill>
                  <a:srgbClr val="FE9B99"/>
                </a:solidFill>
                <a:latin typeface="Calibri"/>
                <a:ea typeface="Calibri"/>
                <a:cs typeface="Calibri"/>
                <a:sym typeface="Calibri"/>
              </a:rPr>
              <a:t>Coderen</a:t>
            </a:r>
            <a:endParaRPr b="1" i="0" sz="8000" u="none" cap="none" strike="noStrike">
              <a:solidFill>
                <a:srgbClr val="FE9B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Filmpje</a:t>
            </a:r>
            <a:endParaRPr b="0" i="0" sz="4400" u="none" cap="none" strike="noStrike">
              <a:solidFill>
                <a:schemeClr val="dk1"/>
              </a:solidFill>
              <a:latin typeface="Calibri"/>
              <a:ea typeface="Calibri"/>
              <a:cs typeface="Calibri"/>
              <a:sym typeface="Calibri"/>
            </a:endParaRPr>
          </a:p>
        </p:txBody>
      </p:sp>
      <p:pic>
        <p:nvPicPr>
          <p:cNvPr descr="Have you done an Hour of Code yet? &#10;Join millions of others at: http://code.org.&#10;Cast in order of appearance:&#10;Leigha Benford (CS student)&#10;Tanya Parker (CS student)&#10;Angela Bassett (Actress)&#10;Kenna (Recording Artist)&#10;Dwight Howard (NBA player)&#10;Gregory Shelby (Barista)&#10;Nas (Recording artist)&#10;IM5 (Band)&#10;Warren Sapp (NFL Hall-of-famer)&#10;Thomas Suarez (CS student)&#10;Sarah Michelle Gellar (Actress)&#10;Shakira (Recording artist)&#10;Ashton Kutcher (Actor)&#10;Republican House Majority Leader Eric Cantor&#10;JR Hildebrand (Indy race car driver)&#10;Janice Mak's computer class of 3rd and 4th graders&#10;Asher Bradshaw (skateboard prodigy)&#10;John Pistone (retired Petty Officer, US Navy)&#10;Raquel Allegra (Fashion designer)&#10;Tricia Donegan (Yoga instructor)&#10;Bren Cohee (Surfer)&#10;Bill Gates (Microsoft founder, technologist, and philanthropist)&#10;President Barack Obama&#10;Erik Mateo (Construction worker)&#10;Sarah Serrano (retired Sergeant, US Marine Corps)&#10;Dr. Banafsheh Bayati (Doctor)&#10;Mike Hopkins (NASA Astronaut)&#10;Rick Mastracchio (NASA Astronaut)&#10;Susan Wojcicki (SVP at Google)&#10;Yassi and Lili (Students)&#10;Hadi Partovi (Code.org Founder &amp; CEO)&#10;Elizabeth Billings (Student)&#10;James Gwertzman (Code.org Chief Evangelist)&#10;Student in Colombia (Fundacion Pies Descalvos)&#10;Parmida (Student)&#10;Gavin (Student)&#10;Avid (Student)&#10;Lilia Luciano (Journalist)&#10;4-year-old Sofia (Student)&#10;70-year-old Firooz (Retired professor)&#10;Juri Wang (Video game developer)&#10;Fishmonger&#10;Student in Kenya&#10;Carly Rae Jepsen (Recording artist)&#10;Kamya Parekh (Student)&#10;Ali Partovi with family (Code.org co-founder)&#10;Steve Jobs (appearing with permission of his estate)&#10;Erica Khosrowshahi (Student)&#10;The Clisham family (Students)&#10;Mark Zuckerburg (Facebook founder, technologist)&#10;Monique Coleman (Actress)&#10;Chris Bosh (NBA player)&#10;Julian Hernandez (Cook)&#10;Governor Jeb Bush&#10;Senator Cory Booker&#10;(&quot;selfie&quot; videos from students doing the Hour of Code from around the world)&#10;Macklemore (Ben Haggerty), voice-only (Recording artist)&#10;&#10;Directed and Produced by:&#10;Nicole Ehrlich and James Gwertzman&#10;&#10;Executive Producers:&#10;Hadi and Ali Partovi&#10;&#10;Producers:&#10;Lauren Selig, Steven Johnson&#10;&#10;Edited by:&#10;Harvey White&#10;&#10;Casting by:&#10;Lessall Casting&#10;&#10;Production Companies:&#10;VALIS studios, Factory Films, Shake and Bake Productions, Rocket In My Pocket&#10;&#10;Production Managers:&#10;Angela Gregory and Michelle Gracie&#10;&#10;Production Coordinator: Melora Donoghue&#10;&#10;Special thanks to:&#10;Everyone who helped this video happen, including the White House Office of Science and Technology Policy, the NASA press office, Macklemore &amp; Ryan Lewis, Casey Wasserman &amp; Wasserman Media Group, the Steve Jobs estate and Emerson collective, Magnolia Films, Code.org's generous donors, and all of our supporters around the world who contributed &quot;selfie&quot; videos.&#10;&#10;Every &quot;student&quot; in the film wrote at least one line of code. Anybody can learn. Http://code.org" id="147" name="Google Shape;147;p23" title="The Hour of Code is here">
            <a:hlinkClick r:id="rId3"/>
          </p:cNvPr>
          <p:cNvPicPr preferRelativeResize="0"/>
          <p:nvPr/>
        </p:nvPicPr>
        <p:blipFill>
          <a:blip r:embed="rId4">
            <a:alphaModFix/>
          </a:blip>
          <a:stretch>
            <a:fillRect/>
          </a:stretch>
        </p:blipFill>
        <p:spPr>
          <a:xfrm>
            <a:off x="2286000" y="1714500"/>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Filmpje</a:t>
            </a:r>
            <a:endParaRPr b="0" i="0" sz="4400" u="none" cap="none" strike="noStrike">
              <a:solidFill>
                <a:schemeClr val="dk1"/>
              </a:solidFill>
              <a:latin typeface="Calibri"/>
              <a:ea typeface="Calibri"/>
              <a:cs typeface="Calibri"/>
              <a:sym typeface="Calibri"/>
            </a:endParaRPr>
          </a:p>
        </p:txBody>
      </p:sp>
      <p:sp>
        <p:nvSpPr>
          <p:cNvPr id="154" name="Google Shape;154;p24"/>
          <p:cNvSpPr txBox="1"/>
          <p:nvPr/>
        </p:nvSpPr>
        <p:spPr>
          <a:xfrm>
            <a:off x="985475" y="2720800"/>
            <a:ext cx="8998200" cy="10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sz="3000" u="sng">
                <a:solidFill>
                  <a:schemeClr val="hlink"/>
                </a:solidFill>
                <a:hlinkClick r:id="rId3"/>
              </a:rPr>
              <a:t>http://hourofcode.com/nl</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Visueel </a:t>
            </a:r>
            <a:r>
              <a:rPr b="0" i="0" lang="nl-NL" sz="4400" u="none" cap="none" strike="noStrike">
                <a:solidFill>
                  <a:schemeClr val="dk1"/>
                </a:solidFill>
                <a:latin typeface="Calibri"/>
                <a:ea typeface="Calibri"/>
                <a:cs typeface="Calibri"/>
                <a:sym typeface="Calibri"/>
              </a:rPr>
              <a:t>Programme</a:t>
            </a:r>
            <a:r>
              <a:rPr lang="nl-NL" sz="4400">
                <a:solidFill>
                  <a:schemeClr val="dk1"/>
                </a:solidFill>
                <a:latin typeface="Calibri"/>
                <a:ea typeface="Calibri"/>
                <a:cs typeface="Calibri"/>
                <a:sym typeface="Calibri"/>
              </a:rPr>
              <a:t>ren</a:t>
            </a:r>
            <a:endParaRPr b="0" i="0" sz="4400" u="none" cap="none" strike="noStrike">
              <a:solidFill>
                <a:schemeClr val="dk1"/>
              </a:solidFill>
              <a:latin typeface="Calibri"/>
              <a:ea typeface="Calibri"/>
              <a:cs typeface="Calibri"/>
              <a:sym typeface="Calibri"/>
            </a:endParaRPr>
          </a:p>
        </p:txBody>
      </p:sp>
      <p:pic>
        <p:nvPicPr>
          <p:cNvPr id="161" name="Google Shape;161;p25"/>
          <p:cNvPicPr preferRelativeResize="0"/>
          <p:nvPr/>
        </p:nvPicPr>
        <p:blipFill>
          <a:blip r:embed="rId3">
            <a:alphaModFix/>
          </a:blip>
          <a:stretch>
            <a:fillRect/>
          </a:stretch>
        </p:blipFill>
        <p:spPr>
          <a:xfrm>
            <a:off x="2271800" y="2314625"/>
            <a:ext cx="4782925" cy="33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Aan de slag</a:t>
            </a:r>
            <a:endParaRPr b="0" i="0" sz="4400" u="none" cap="none" strike="noStrike">
              <a:solidFill>
                <a:schemeClr val="dk1"/>
              </a:solidFill>
              <a:latin typeface="Calibri"/>
              <a:ea typeface="Calibri"/>
              <a:cs typeface="Calibri"/>
              <a:sym typeface="Calibri"/>
            </a:endParaRPr>
          </a:p>
        </p:txBody>
      </p:sp>
      <p:sp>
        <p:nvSpPr>
          <p:cNvPr id="168" name="Google Shape;168;p26"/>
          <p:cNvSpPr/>
          <p:nvPr/>
        </p:nvSpPr>
        <p:spPr>
          <a:xfrm>
            <a:off x="1829050" y="2236525"/>
            <a:ext cx="5358300" cy="2811900"/>
          </a:xfrm>
          <a:prstGeom prst="rect">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creen Shot 2015-04-12 at 16.25.08.png" id="169" name="Google Shape;169;p26"/>
          <p:cNvPicPr preferRelativeResize="0"/>
          <p:nvPr/>
        </p:nvPicPr>
        <p:blipFill>
          <a:blip r:embed="rId3">
            <a:alphaModFix/>
          </a:blip>
          <a:stretch>
            <a:fillRect/>
          </a:stretch>
        </p:blipFill>
        <p:spPr>
          <a:xfrm>
            <a:off x="2503188" y="2613775"/>
            <a:ext cx="4010025" cy="205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Inloggen met je naam</a:t>
            </a:r>
            <a:endParaRPr b="0" i="0" sz="4400" u="none" cap="none" strike="noStrike">
              <a:solidFill>
                <a:schemeClr val="dk1"/>
              </a:solidFill>
              <a:latin typeface="Calibri"/>
              <a:ea typeface="Calibri"/>
              <a:cs typeface="Calibri"/>
              <a:sym typeface="Calibri"/>
            </a:endParaRPr>
          </a:p>
        </p:txBody>
      </p:sp>
      <p:pic>
        <p:nvPicPr>
          <p:cNvPr descr="Screen Shot 2015-04-19 at 14.47.28.png" id="176" name="Google Shape;176;p27"/>
          <p:cNvPicPr preferRelativeResize="0"/>
          <p:nvPr/>
        </p:nvPicPr>
        <p:blipFill>
          <a:blip r:embed="rId3">
            <a:alphaModFix/>
          </a:blip>
          <a:stretch>
            <a:fillRect/>
          </a:stretch>
        </p:blipFill>
        <p:spPr>
          <a:xfrm>
            <a:off x="0" y="1118629"/>
            <a:ext cx="9144001" cy="46207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Aan de slag</a:t>
            </a:r>
            <a:endParaRPr b="0" i="0" sz="4400" u="none" cap="none" strike="noStrike">
              <a:solidFill>
                <a:schemeClr val="dk1"/>
              </a:solidFill>
              <a:latin typeface="Calibri"/>
              <a:ea typeface="Calibri"/>
              <a:cs typeface="Calibri"/>
              <a:sym typeface="Calibri"/>
            </a:endParaRPr>
          </a:p>
        </p:txBody>
      </p:sp>
      <p:pic>
        <p:nvPicPr>
          <p:cNvPr descr="Screen Shot 2015-04-19 at 15.24.06.png" id="183" name="Google Shape;183;p28"/>
          <p:cNvPicPr preferRelativeResize="0"/>
          <p:nvPr/>
        </p:nvPicPr>
        <p:blipFill>
          <a:blip r:embed="rId3">
            <a:alphaModFix/>
          </a:blip>
          <a:stretch>
            <a:fillRect/>
          </a:stretch>
        </p:blipFill>
        <p:spPr>
          <a:xfrm>
            <a:off x="0" y="1126718"/>
            <a:ext cx="9143999" cy="46045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thema">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