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wmf" ContentType="image/x-wmf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324480"/>
            <a:ext cx="8731080" cy="322200"/>
          </a:xfrm>
          <a:prstGeom prst="rect">
            <a:avLst/>
          </a:prstGeom>
          <a:ln w="0"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rcRect l="0" t="8026" r="0" b="0"/>
          <a:stretch/>
        </p:blipFill>
        <p:spPr>
          <a:xfrm>
            <a:off x="1941480" y="1609560"/>
            <a:ext cx="7200720" cy="463716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1"/>
          <p:cNvSpPr/>
          <p:nvPr/>
        </p:nvSpPr>
        <p:spPr>
          <a:xfrm>
            <a:off x="457200" y="914400"/>
            <a:ext cx="8685000" cy="226800"/>
          </a:xfrm>
          <a:custGeom>
            <a:avLst/>
            <a:gdLst/>
            <a:ahLst/>
            <a:rect l="l" t="t" r="r" b="b"/>
            <a:pathLst>
              <a:path w="11516" h="440">
                <a:moveTo>
                  <a:pt x="0" y="0"/>
                </a:moveTo>
                <a:lnTo>
                  <a:pt x="11516" y="0"/>
                </a:lnTo>
                <a:lnTo>
                  <a:pt x="11502" y="440"/>
                </a:lnTo>
                <a:lnTo>
                  <a:pt x="8740" y="440"/>
                </a:lnTo>
                <a:lnTo>
                  <a:pt x="8450" y="150"/>
                </a:lnTo>
                <a:lnTo>
                  <a:pt x="150" y="15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2"/>
          <p:cNvSpPr/>
          <p:nvPr/>
        </p:nvSpPr>
        <p:spPr>
          <a:xfrm>
            <a:off x="8190000" y="6415200"/>
            <a:ext cx="115956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967B0FA0-1113-4760-BFA7-4EDEB4F73FCA}" type="slidenum">
              <a:rPr b="1" lang="en-US" sz="1800" spc="-1" strike="noStrike">
                <a:solidFill>
                  <a:srgbClr val="42679b"/>
                </a:solidFill>
                <a:latin typeface="Arial"/>
                <a:ea typeface="DejaVu Sans"/>
              </a:rPr>
              <a:t>&lt;номер&gt;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Второй уровень структуры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Третий уровень структуры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Четвёртый уровень структуры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Пятый уровень структуры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Шестой уровень структуры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Седьмой уровень структуры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0" y="6324480"/>
            <a:ext cx="8731080" cy="32220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rcRect l="0" t="8026" r="0" b="0"/>
          <a:stretch/>
        </p:blipFill>
        <p:spPr>
          <a:xfrm>
            <a:off x="1941480" y="1609560"/>
            <a:ext cx="7200720" cy="4637160"/>
          </a:xfrm>
          <a:prstGeom prst="rect">
            <a:avLst/>
          </a:prstGeom>
          <a:ln w="0"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457200" y="914400"/>
            <a:ext cx="8685000" cy="226800"/>
          </a:xfrm>
          <a:custGeom>
            <a:avLst/>
            <a:gdLst/>
            <a:ahLst/>
            <a:rect l="l" t="t" r="r" b="b"/>
            <a:pathLst>
              <a:path w="11516" h="440">
                <a:moveTo>
                  <a:pt x="0" y="0"/>
                </a:moveTo>
                <a:lnTo>
                  <a:pt x="11516" y="0"/>
                </a:lnTo>
                <a:lnTo>
                  <a:pt x="11502" y="440"/>
                </a:lnTo>
                <a:lnTo>
                  <a:pt x="8740" y="440"/>
                </a:lnTo>
                <a:lnTo>
                  <a:pt x="8450" y="150"/>
                </a:lnTo>
                <a:lnTo>
                  <a:pt x="150" y="15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8190000" y="6415200"/>
            <a:ext cx="115956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8A1BC741-D586-48E9-8815-42AA83937189}" type="slidenum">
              <a:rPr b="1" lang="en-US" sz="1800" spc="-1" strike="noStrike">
                <a:solidFill>
                  <a:srgbClr val="42679b"/>
                </a:solidFill>
                <a:latin typeface="Arial"/>
                <a:ea typeface="DejaVu Sans"/>
              </a:rPr>
              <a:t>&lt;номер&gt;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Второй уровень структуры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Третий уровень структуры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Четвёртый уровень структуры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Пятый уровень структуры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Шестой уровень структуры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Седьмой уровень структуры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61880" y="1143000"/>
            <a:ext cx="8151840" cy="448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000" spc="-1" strike="noStrike">
                <a:solidFill>
                  <a:srgbClr val="42679b"/>
                </a:solidFill>
                <a:latin typeface="Verdana"/>
                <a:ea typeface="Arial"/>
              </a:rPr>
              <a:t>ДИПЛОМНАЯ РАБОТА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«Разработка информационной системы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управления аварийно-профилактической группой»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	</a:t>
            </a:r>
            <a:r>
              <a:rPr b="1" i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	</a:t>
            </a:r>
            <a:r>
              <a:rPr b="1" i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	</a:t>
            </a:r>
            <a:r>
              <a:rPr b="1" i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	</a:t>
            </a:r>
            <a:r>
              <a:rPr b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Студент группы ИС-17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	</a:t>
            </a:r>
            <a:r>
              <a:rPr b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	</a:t>
            </a:r>
            <a:r>
              <a:rPr b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	</a:t>
            </a:r>
            <a:r>
              <a:rPr b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	</a:t>
            </a:r>
            <a:r>
              <a:rPr b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Прядкин Д.Н.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05920" y="6477120"/>
            <a:ext cx="531360" cy="226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685800" y="1371600"/>
            <a:ext cx="7771680" cy="434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Цель работы </a:t>
            </a: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– проектирование и разработка информационной системы управления аварийно-профилактической группой.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Объект исследования</a:t>
            </a: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– информационная система управления аварийно-профилактической группой.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Предмет исследования</a:t>
            </a: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– применение современных информационных технологий для создания информационной системы управления аварийно-профилактической группой.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Цель, объект и предмет исследования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1219320"/>
            <a:ext cx="8228880" cy="44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40360"/>
              </a:tabLst>
            </a:pP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изучить основные характеристики систем управления работами, определить их задачи и функции;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540360"/>
              </a:tabLst>
            </a:pP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40360"/>
              </a:tabLst>
            </a:pP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обозначить аудиторию и предметную область разрабатываемой системы управления аварийно-профилактической группой, функции, которые она будет выполнять; определить информационную составляющую;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540360"/>
              </a:tabLst>
            </a:pP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40360"/>
              </a:tabLst>
            </a:pP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выбрать программные средства и разработать систему управления аварийно-профилактической группой.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Основные задачи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Диаграмма прецедентов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85800" y="1055160"/>
            <a:ext cx="4114080" cy="542268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5069520" y="1600200"/>
            <a:ext cx="3356640" cy="388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Даталогическая модель базы данных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371600" y="1061280"/>
            <a:ext cx="6628680" cy="533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Классы </a:t>
            </a:r>
            <a:r>
              <a:rPr b="0" lang="en-US" sz="3200" spc="-1" strike="noStrike">
                <a:solidFill>
                  <a:srgbClr val="42679b"/>
                </a:solidFill>
                <a:latin typeface="Arial"/>
                <a:ea typeface="Calibri"/>
              </a:rPr>
              <a:t>Dispatcher</a:t>
            </a: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 и </a:t>
            </a:r>
            <a:r>
              <a:rPr b="0" lang="en-US" sz="3200" spc="-1" strike="noStrike">
                <a:solidFill>
                  <a:srgbClr val="42679b"/>
                </a:solidFill>
                <a:latin typeface="Arial"/>
                <a:ea typeface="Calibri"/>
              </a:rPr>
              <a:t>Config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600200" y="1838520"/>
            <a:ext cx="6075720" cy="296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Диаграмма классов Model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828800" y="836640"/>
            <a:ext cx="5714280" cy="571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Класса View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3596040" y="1600200"/>
            <a:ext cx="2118240" cy="437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Диаграмма классов </a:t>
            </a:r>
            <a:r>
              <a:rPr b="0" lang="en-US" sz="3200" spc="-1" strike="noStrike">
                <a:solidFill>
                  <a:srgbClr val="42679b"/>
                </a:solidFill>
                <a:latin typeface="Arial"/>
                <a:ea typeface="Calibri"/>
              </a:rPr>
              <a:t>Controller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424800" y="1054080"/>
            <a:ext cx="8293680" cy="507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www.powerpointstyles.com</dc:creator>
  <dc:description/>
  <dc:language>en-US</dc:language>
  <cp:lastModifiedBy/>
  <dcterms:modified xsi:type="dcterms:W3CDTF">2020-08-24T09:03:10Z</dcterms:modified>
  <cp:revision>47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