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9053" y="640492"/>
            <a:ext cx="8825658" cy="3329581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Scrum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1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Обзоры итогов спринтов (</a:t>
            </a:r>
            <a:r>
              <a:rPr lang="en-US" dirty="0"/>
              <a:t>Sprint review </a:t>
            </a:r>
            <a:r>
              <a:rPr lang="en-US" dirty="0" smtClean="0"/>
              <a:t>meeting</a:t>
            </a:r>
            <a:r>
              <a:rPr lang="ru-RU" dirty="0" smtClean="0"/>
              <a:t>)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853248"/>
            <a:ext cx="9404723" cy="4506363"/>
          </a:xfrm>
        </p:spPr>
        <p:txBody>
          <a:bodyPr>
            <a:normAutofit/>
          </a:bodyPr>
          <a:lstStyle/>
          <a:p>
            <a:r>
              <a:rPr lang="ru-RU" dirty="0"/>
              <a:t>Не стоит путать обзоры итогов спринта с </a:t>
            </a:r>
            <a:r>
              <a:rPr lang="ru-RU" dirty="0" smtClean="0"/>
              <a:t>ретроспективами (первое проводится перед вторым)</a:t>
            </a:r>
          </a:p>
          <a:p>
            <a:r>
              <a:rPr lang="ru-RU" dirty="0" smtClean="0"/>
              <a:t>Наглядно </a:t>
            </a:r>
            <a:r>
              <a:rPr lang="ru-RU" dirty="0"/>
              <a:t>демонстрируется вся сложность работы всей </a:t>
            </a:r>
            <a:r>
              <a:rPr lang="ru-RU" dirty="0" smtClean="0"/>
              <a:t>команды. Во </a:t>
            </a:r>
            <a:r>
              <a:rPr lang="ru-RU" dirty="0"/>
              <a:t>время обзора принято задавать вопросы, испытывать новые функции и </a:t>
            </a:r>
            <a:r>
              <a:rPr lang="ru-RU" dirty="0" smtClean="0"/>
              <a:t>давать отзывы.</a:t>
            </a:r>
          </a:p>
          <a:p>
            <a:pPr fontAlgn="base"/>
            <a:r>
              <a:rPr lang="ru-RU" dirty="0" smtClean="0"/>
              <a:t>Четко </a:t>
            </a:r>
            <a:r>
              <a:rPr lang="ru-RU" dirty="0"/>
              <a:t>сформулированные критерии готовности помогают командам сосредоточиться на конечной цели по каждой рабочей задаче. Когда владелец продукта добавляет работу в </a:t>
            </a:r>
            <a:r>
              <a:rPr lang="ru-RU" dirty="0" smtClean="0"/>
              <a:t>бэклог</a:t>
            </a:r>
            <a:r>
              <a:rPr lang="ru-RU" dirty="0"/>
              <a:t> команды, в его обязанности входит и определение критериев приемки. </a:t>
            </a:r>
          </a:p>
          <a:p>
            <a:r>
              <a:rPr lang="ru-RU" dirty="0"/>
              <a:t>Обзор итогов спринта идеально подходит для празднования успехов, которых достигли за итерацию команда и каждый ее участник.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Ретроспективы (</a:t>
            </a:r>
            <a:r>
              <a:rPr lang="en-US" dirty="0"/>
              <a:t>Retrospective </a:t>
            </a:r>
            <a:r>
              <a:rPr lang="en-US" dirty="0" smtClean="0"/>
              <a:t>meeting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Ретроспектива — это любое время, когда команда размышляет о прошлом, чтобы улучшить будущее. Помимо рабочих вопросов в технических и нетехнических командах, ретроспективы можно устраивать практически по любым темам. </a:t>
            </a:r>
            <a:endParaRPr lang="ru-RU" dirty="0" smtClean="0"/>
          </a:p>
          <a:p>
            <a:r>
              <a:rPr lang="ru-RU" dirty="0"/>
              <a:t>Последний из двенадцати принципов agile-разработки гласит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«Команда должна систематически анализировать возможные способы улучшения эффективности и соответственно корректировать стиль своей работы</a:t>
            </a:r>
            <a:r>
              <a:rPr lang="ru-RU" dirty="0" smtClean="0"/>
              <a:t>».</a:t>
            </a:r>
          </a:p>
          <a:p>
            <a:r>
              <a:rPr lang="ru-RU" dirty="0"/>
              <a:t>Суть ретроспективы заключается именно в работе с реальными людьми для внесения изменений и улучшений.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9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Ежедневные </a:t>
            </a:r>
            <a:r>
              <a:rPr lang="en-US" dirty="0"/>
              <a:t>scrum-</a:t>
            </a:r>
            <a:r>
              <a:rPr lang="ru-RU" dirty="0"/>
              <a:t>совещания (стендапы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6980" cy="480508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Состав </a:t>
            </a:r>
            <a:r>
              <a:rPr lang="ru-RU" dirty="0"/>
              <a:t>участников: команда разработчиков, Scrum-мастер, владелец продукта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проходит: раз в день, как правило, утром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Продолжительность: не более 15 минут. Не занимайте конференц-зал и не давайте участникам стендапа садиться. Если все будут стоять, собрание не займет много времени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Назначение: стендап проводится, чтобы быстро сообщить всем о делах в команде. Это не полноценная планерка. Атмосфера должна быть легкой и непринужденной, но не бессодержательной. Пусть каждый участник команды ответит на следующие вопросы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«Что мне удалось завершить вчера?»</a:t>
            </a:r>
          </a:p>
          <a:p>
            <a:r>
              <a:rPr lang="ru-RU" dirty="0"/>
              <a:t>«Над чем я буду работать сегодня?»</a:t>
            </a:r>
          </a:p>
          <a:p>
            <a:r>
              <a:rPr lang="ru-RU" dirty="0"/>
              <a:t>«Есть ли препятствия в моей работе?»</a:t>
            </a:r>
          </a:p>
          <a:p>
            <a:r>
              <a:rPr lang="ru-RU" dirty="0"/>
              <a:t>Когда отчитываешься о том, что было сделано вчера, перед своими коллегами, проявляется личная ответственность. Никто не хочет оказаться участником команды, который постоянно делает одно и то же и не движется вперед.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релизу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Сейчас при использовании scrum продукт нередко выпускается по ситуации, но долгое время рекомендовалось выпускать продукт в конце каждого спринта. Команды ставят цель для каждого спринта (цель спринта) и на собрании по обзору итогов спринта принимают решение, выпускать результат работы или 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Scrum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</a:t>
            </a:r>
            <a:r>
              <a:rPr lang="ru-RU" dirty="0"/>
              <a:t>scrum четко обозначены три роли.</a:t>
            </a:r>
          </a:p>
          <a:p>
            <a:endParaRPr lang="ru-RU" dirty="0"/>
          </a:p>
          <a:p>
            <a:r>
              <a:rPr lang="ru-RU" b="1" dirty="0"/>
              <a:t>Владелец продукта </a:t>
            </a:r>
            <a:r>
              <a:rPr lang="ru-RU" dirty="0"/>
              <a:t>представляет интересы клиента, управляет бэклогом продукта и помогает определить приоритеты для команды разработчиков.</a:t>
            </a:r>
          </a:p>
          <a:p>
            <a:r>
              <a:rPr lang="ru-RU" b="1" dirty="0"/>
              <a:t>Scrum-мастер</a:t>
            </a:r>
            <a:r>
              <a:rPr lang="ru-RU" dirty="0"/>
              <a:t> следит, чтобы команда соблюдала принципы scrum.</a:t>
            </a:r>
          </a:p>
          <a:p>
            <a:r>
              <a:rPr lang="ru-RU" b="1" dirty="0"/>
              <a:t>Команда разработчиков </a:t>
            </a:r>
            <a:r>
              <a:rPr lang="ru-RU" dirty="0"/>
              <a:t>выбирает, какую работу нужно сделать, поставляет инкременты и несет коллективную ответственность.</a:t>
            </a:r>
          </a:p>
          <a:p>
            <a:r>
              <a:rPr lang="ru-RU" dirty="0"/>
              <a:t>Кто руководит командой scrum? По факту никто. Команды scrum проповедуют принцип самоорганизации; в них все участники равны, хоть и исполняют разные обязанности. Команду объединяет общая цель: поставить ценный продукт клиентам.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показатели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318054"/>
            <a:ext cx="9555583" cy="4930345"/>
          </a:xfrm>
        </p:spPr>
        <p:txBody>
          <a:bodyPr/>
          <a:lstStyle/>
          <a:p>
            <a:r>
              <a:rPr lang="ru-RU" dirty="0"/>
              <a:t>Скорость — сумма очков оценки сложности, отражающая объем работы, которую выполнили за спринт. Это базовый показатель для команд scrum. От него зависит, какой объем работы команда возьмет на себя в будущих спринтах. Если команда в среднем за спринт может заработать 35 очков оценки сложности (скорость = 35), она не примется за бэклог спринта, содержащий задач на 45 очков</a:t>
            </a:r>
            <a:r>
              <a:rPr lang="ru-RU" dirty="0" smtClean="0"/>
              <a:t>.</a:t>
            </a:r>
          </a:p>
          <a:p>
            <a:r>
              <a:rPr lang="ru-RU" dirty="0"/>
              <a:t>При традиционном подходе команды разработчиков ПО дают оценку в единицах измерения времени: днях, неделях и месяцах. Однако многие команды agile предпочитают оценку сложности в очках</a:t>
            </a:r>
            <a:r>
              <a:rPr lang="ru-RU" dirty="0" smtClean="0"/>
              <a:t>.</a:t>
            </a:r>
          </a:p>
          <a:p>
            <a:r>
              <a:rPr lang="ru-RU" dirty="0"/>
              <a:t>Очки сложности отражают общие трудозатраты, необходимые, чтобы полностью реализовать элемент бэклога продукта или выполнить любую другую рабочую задачу. Команды начисляют очки в зависимости от сложности и объема работы, а также сопутствующих рисков или неопределенности.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к изменениям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Команды очень стремятся не менять объем работ во время спринта. Однако иногда scrum-команды получают отзывы и понимают, что то, над чем они работают, не так ценно для клиента, как казалось раньше.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таких случаях объем спринта </a:t>
            </a:r>
            <a:r>
              <a:rPr lang="ru-RU" i="1" dirty="0"/>
              <a:t>следует </a:t>
            </a:r>
            <a:r>
              <a:rPr lang="ru-RU" dirty="0"/>
              <a:t>изменить, ведь нет ничего важнее, чем поставить ценный для клиента продукт. В рамках ретроспективы спринта команды scrum должны обсуждать, как свести число изменений к минимуму в будущем, так как они ставят под угрозу возможность создания готового к поставке инкремента.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agile?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199503"/>
            <a:ext cx="9403742" cy="4048896"/>
          </a:xfrm>
        </p:spPr>
        <p:txBody>
          <a:bodyPr>
            <a:normAutofit/>
          </a:bodyPr>
          <a:lstStyle/>
          <a:p>
            <a:r>
              <a:rPr lang="ru-RU" dirty="0"/>
              <a:t>Методика agile — это итеративный подход к управлению проектами и разработке ПО, позволяющий командам ускорить доставку ценности клиентам и избежать лишней головной боли. Вместо того чтобы выпускать весь продукт целиком, agile-команда выполняет работу в рамках небольших, но удобных инкрементов. Требования, планы и результаты постоянно проходят проверку на актуальность, благодаря чему команды могут быстро реагировать на изменения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Манифест </a:t>
            </a:r>
            <a:r>
              <a:rPr lang="en-US" dirty="0" smtClean="0"/>
              <a:t>Agile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111" y="6259382"/>
            <a:ext cx="717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https://agilemanifesto.org/principles.html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pPr fontAlgn="base"/>
            <a:r>
              <a:rPr lang="ru-RU" i="1" dirty="0"/>
              <a:t>Мы постоянно открываем для себя более совершенные методы разработки программного обеспечения, занимаясь разработкой непосредственно и помогая в этом другим.</a:t>
            </a:r>
            <a:endParaRPr lang="en-US" dirty="0"/>
          </a:p>
          <a:p>
            <a:pPr fontAlgn="base"/>
            <a:r>
              <a:rPr lang="ru-RU" i="1" dirty="0"/>
              <a:t>Благодаря проделанной работе мы смогли осознать следующее.</a:t>
            </a:r>
            <a:endParaRPr lang="en-US" dirty="0"/>
          </a:p>
          <a:p>
            <a:pPr fontAlgn="base"/>
            <a:r>
              <a:rPr lang="ru-RU" b="1" i="1" dirty="0"/>
              <a:t>Люди и взаимодействие</a:t>
            </a:r>
            <a:r>
              <a:rPr lang="en-US" i="1" dirty="0"/>
              <a:t> </a:t>
            </a:r>
            <a:r>
              <a:rPr lang="ru-RU" i="1" dirty="0"/>
              <a:t>важнее процессов и инструментов.</a:t>
            </a:r>
            <a:endParaRPr lang="en-US" dirty="0"/>
          </a:p>
          <a:p>
            <a:pPr fontAlgn="base"/>
            <a:r>
              <a:rPr lang="ru-RU" b="1" i="1" dirty="0"/>
              <a:t>Работающий продукт</a:t>
            </a:r>
            <a:r>
              <a:rPr lang="en-US" i="1" dirty="0"/>
              <a:t> </a:t>
            </a:r>
            <a:r>
              <a:rPr lang="ru-RU" i="1" dirty="0"/>
              <a:t>важнее исчерпывающей документации.</a:t>
            </a:r>
            <a:endParaRPr lang="en-US" dirty="0"/>
          </a:p>
          <a:p>
            <a:pPr fontAlgn="base"/>
            <a:r>
              <a:rPr lang="ru-RU" b="1" i="1" dirty="0"/>
              <a:t>Сотрудничество с заказчиком</a:t>
            </a:r>
            <a:r>
              <a:rPr lang="en-US" i="1" dirty="0"/>
              <a:t> </a:t>
            </a:r>
            <a:r>
              <a:rPr lang="ru-RU" i="1" dirty="0"/>
              <a:t>важнее согласования условий контракта.</a:t>
            </a:r>
            <a:endParaRPr lang="en-US" dirty="0"/>
          </a:p>
          <a:p>
            <a:pPr fontAlgn="base"/>
            <a:r>
              <a:rPr lang="ru-RU" b="1" i="1" dirty="0"/>
              <a:t>Готовность к изменениям</a:t>
            </a:r>
            <a:r>
              <a:rPr lang="en-US" i="1" dirty="0"/>
              <a:t> </a:t>
            </a:r>
            <a:r>
              <a:rPr lang="ru-RU" i="1" dirty="0"/>
              <a:t>важнее следования плану.</a:t>
            </a:r>
            <a:endParaRPr lang="en-US" dirty="0"/>
          </a:p>
          <a:p>
            <a:pPr fontAlgn="base"/>
            <a:r>
              <a:rPr lang="ru-RU" i="1" dirty="0"/>
              <a:t>То есть, не отрицая важности того, что справа, мы все-таки больше ценим то, что слева.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990" y="140043"/>
            <a:ext cx="9273498" cy="1006005"/>
          </a:xfrm>
        </p:spPr>
        <p:txBody>
          <a:bodyPr/>
          <a:lstStyle/>
          <a:p>
            <a:r>
              <a:rPr lang="ru-RU" sz="3200" dirty="0"/>
              <a:t>Сравнение </a:t>
            </a:r>
            <a:r>
              <a:rPr lang="en-US" sz="3200" dirty="0"/>
              <a:t>Scrum </a:t>
            </a:r>
            <a:r>
              <a:rPr lang="ru-RU" sz="3200" dirty="0"/>
              <a:t>и </a:t>
            </a:r>
            <a:r>
              <a:rPr lang="en-US" sz="3200" dirty="0" smtClean="0"/>
              <a:t>Kanban</a:t>
            </a:r>
            <a:r>
              <a:rPr lang="en-US" sz="3200" dirty="0"/>
              <a:t/>
            </a:r>
            <a:br>
              <a:rPr lang="en-US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990" y="694944"/>
            <a:ext cx="11029146" cy="61630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75" y="737573"/>
            <a:ext cx="5677692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Spotify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688758"/>
            <a:ext cx="9403742" cy="4559642"/>
          </a:xfrm>
        </p:spPr>
        <p:txBody>
          <a:bodyPr/>
          <a:lstStyle/>
          <a:p>
            <a:pPr fontAlgn="base"/>
            <a:r>
              <a:rPr lang="ru-RU" dirty="0"/>
              <a:t>Модель Spotify — это автономный подход к масштабированию Agile с акцентом на людей, который подчеркивает важность культуры и взаимосвязей между людьми. Благодаря этому подходу Spotify и другие организации смогли ускорить внедрение инноваций и повысить производительность, сосредоточив внимание на автономии, коммуникациях, ответственности и качестве.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32" y="3968579"/>
            <a:ext cx="545858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 — </a:t>
            </a:r>
            <a:r>
              <a:rPr lang="ru-RU" dirty="0"/>
              <a:t>структурированный </a:t>
            </a:r>
            <a:r>
              <a:rPr lang="en-US" dirty="0"/>
              <a:t>agile-</a:t>
            </a:r>
            <a:r>
              <a:rPr lang="ru-RU" dirty="0"/>
              <a:t>подход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037466" cy="4438498"/>
          </a:xfrm>
        </p:spPr>
        <p:txBody>
          <a:bodyPr>
            <a:normAutofit/>
          </a:bodyPr>
          <a:lstStyle/>
          <a:p>
            <a:r>
              <a:rPr lang="ru-RU" dirty="0"/>
              <a:t>В рамках Scrum команда берет на себя обязательство поставлять инкремент, обладающий достаточной ценностью, к концу каждого спринта. Scrum по своей сути является эмпирической методологией, которая предполагает, что на основе небольших инкрементов работы вы сможете изучить желания своих клиентов и будете лучше понимать, над чем работать дальше. Scrum состоит из следующих </a:t>
            </a:r>
            <a:r>
              <a:rPr lang="ru-RU" dirty="0" smtClean="0"/>
              <a:t>элементов</a:t>
            </a:r>
            <a:r>
              <a:rPr lang="en-US" dirty="0"/>
              <a:t>:</a:t>
            </a:r>
            <a:endParaRPr lang="en-US" dirty="0" smtClean="0"/>
          </a:p>
          <a:p>
            <a:r>
              <a:rPr lang="ru-RU" dirty="0"/>
              <a:t>График </a:t>
            </a:r>
            <a:r>
              <a:rPr lang="en-US" dirty="0" smtClean="0"/>
              <a:t>Scrum</a:t>
            </a:r>
          </a:p>
          <a:p>
            <a:r>
              <a:rPr lang="ru-RU" dirty="0"/>
              <a:t>Подходы к </a:t>
            </a:r>
            <a:r>
              <a:rPr lang="ru-RU" dirty="0" smtClean="0"/>
              <a:t>релизу</a:t>
            </a:r>
            <a:endParaRPr lang="en-US" dirty="0" smtClean="0"/>
          </a:p>
          <a:p>
            <a:r>
              <a:rPr lang="ru-RU" dirty="0"/>
              <a:t>Роли в </a:t>
            </a:r>
            <a:r>
              <a:rPr lang="en-US" dirty="0"/>
              <a:t>Scrum</a:t>
            </a:r>
          </a:p>
          <a:p>
            <a:r>
              <a:rPr lang="ru-RU" dirty="0"/>
              <a:t>Ключевые показатели</a:t>
            </a:r>
          </a:p>
          <a:p>
            <a:r>
              <a:rPr lang="ru-RU" dirty="0"/>
              <a:t>Отношение к изменениям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978" y="452718"/>
            <a:ext cx="9357875" cy="1343131"/>
          </a:xfrm>
        </p:spPr>
        <p:txBody>
          <a:bodyPr/>
          <a:lstStyle/>
          <a:p>
            <a:r>
              <a:rPr lang="ru-RU" dirty="0"/>
              <a:t>График </a:t>
            </a:r>
            <a:r>
              <a:rPr lang="en-US" dirty="0"/>
              <a:t>Scrum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scrum высокий темп работы достигается за счет ее деления на спринты продолжительностью от двух до четырех недель (максимум) с точными датами начала и окончания. Из-за узких временных рамок сложные задания приходится делить на более мелкие истории, и команда быстрее учится. Сможет ли команда за это время поставить пригодный для использования код? Вот в этом — главный вопрос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Спринт </a:t>
            </a:r>
            <a:r>
              <a:rPr lang="ru-RU" dirty="0"/>
              <a:t>— это фиксированный отрезок времени, за который выполняется вся работа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Ключевыми точками в спринте являются собрания по планированию спринта и по обзору итогов спринта, а также ретроспективы. Кроме того, в ходе спринта проходят ежедневные scrum-совещания (стендапы). Эти scrum-собрания не отнимают много сил и проводятся на регулярной основе.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2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82378"/>
            <a:ext cx="11236410" cy="1005017"/>
          </a:xfrm>
        </p:spPr>
        <p:txBody>
          <a:bodyPr/>
          <a:lstStyle/>
          <a:p>
            <a:r>
              <a:rPr lang="en-US" sz="3600" dirty="0" smtClean="0"/>
              <a:t>Sprint </a:t>
            </a:r>
            <a:r>
              <a:rPr lang="en-US" sz="3600" dirty="0"/>
              <a:t>Planning Meeting</a:t>
            </a:r>
            <a:br>
              <a:rPr lang="en-US" sz="3600" dirty="0"/>
            </a:br>
            <a:r>
              <a:rPr lang="ru-RU" sz="3600" dirty="0"/>
              <a:t/>
            </a:r>
            <a:br>
              <a:rPr lang="ru-RU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836139"/>
            <a:ext cx="7068063" cy="602186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Планирование </a:t>
            </a:r>
            <a:r>
              <a:rPr lang="ru-RU" dirty="0"/>
              <a:t>спринта — это событие в scrum, которое знаменует начало спринта. </a:t>
            </a:r>
            <a:r>
              <a:rPr lang="ru-RU" dirty="0"/>
              <a:t>О</a:t>
            </a:r>
            <a:r>
              <a:rPr lang="ru-RU" dirty="0" smtClean="0"/>
              <a:t>пределяется </a:t>
            </a:r>
            <a:r>
              <a:rPr lang="ru-RU" dirty="0"/>
              <a:t>объем работы на спринт и способы выполнения этой работы. </a:t>
            </a:r>
            <a:r>
              <a:rPr lang="ru-RU" dirty="0" smtClean="0"/>
              <a:t>Осуществляется </a:t>
            </a:r>
            <a:r>
              <a:rPr lang="ru-RU" dirty="0"/>
              <a:t>при содействии всей команды scrum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«</a:t>
            </a:r>
            <a:r>
              <a:rPr lang="ru-RU" b="1" dirty="0"/>
              <a:t>Что»</a:t>
            </a:r>
            <a:r>
              <a:rPr lang="ru-RU" dirty="0"/>
              <a:t>. Владелец продукта ставит основную задачу (или цель) спринта и рассказывает, какие задачи из бэклога нужно выполнить, чтобы достичь этой цели. Scrum-команда решает, что удастся выполнить за грядущий спринт и что для этого нужно сделать в течение спринта.</a:t>
            </a:r>
          </a:p>
          <a:p>
            <a:pPr fontAlgn="base"/>
            <a:r>
              <a:rPr lang="ru-RU" b="1" dirty="0"/>
              <a:t>«Как»</a:t>
            </a:r>
            <a:r>
              <a:rPr lang="ru-RU" dirty="0"/>
              <a:t>. Команда разработчиков составляет план работ, которые необходимо выполнить для достижения цели спринта. Итоговый план спринта согласуется между командой разработчиков и владельцем продукта с точки зрения создаваемой ценности и затрачиваемых усилий.</a:t>
            </a:r>
          </a:p>
          <a:p>
            <a:pPr fontAlgn="base"/>
            <a:r>
              <a:rPr lang="ru-RU" b="1" dirty="0"/>
              <a:t>«Кто»</a:t>
            </a:r>
            <a:r>
              <a:rPr lang="ru-RU" dirty="0"/>
              <a:t>. Планирование спринта невозможно без участия владельца продукта и команды разработчиков. Владелец продукта ставит цель, которая зависит от искомой ценности. Команда разработчиков должна понять, может ли она достичь этой цели (и как это сделать</a:t>
            </a:r>
            <a:r>
              <a:rPr lang="ru-RU" dirty="0" smtClean="0"/>
              <a:t>).</a:t>
            </a:r>
            <a:endParaRPr lang="ru-RU" dirty="0"/>
          </a:p>
          <a:p>
            <a:pPr fontAlgn="base"/>
            <a:r>
              <a:rPr lang="ru-RU" b="1" dirty="0"/>
              <a:t>Входные данные</a:t>
            </a:r>
            <a:r>
              <a:rPr lang="ru-RU" dirty="0"/>
              <a:t>. Прекрасной отправной точкой для планирования спринта является бэклог продукта, так как многое из него можно включить в состав текущего спринта. </a:t>
            </a:r>
            <a:endParaRPr lang="en-US" dirty="0" smtClean="0"/>
          </a:p>
          <a:p>
            <a:pPr fontAlgn="base"/>
            <a:r>
              <a:rPr lang="ru-RU" b="1" dirty="0" smtClean="0"/>
              <a:t>Результаты</a:t>
            </a:r>
            <a:r>
              <a:rPr lang="ru-RU" dirty="0"/>
              <a:t>. Самое важное, с чем команда может покинуть совещание по планированию спринта, — это понимание того, что нужно достичь за спринт и как начать продвижение к этой цели. Отобразить это можно с помощью бэклога спринта.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71" y="2034745"/>
            <a:ext cx="4364681" cy="23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бэклог продукта?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Бэклог продукта — это перечень рабочих задач, расположенных в порядке важности, для команды разработчиков. Его составляют на основе дорожной карты и требований в ней. Наиболее важные задачи расположены в начале бэклога продукта, чтобы команда понимала, какую работу следует выполнить в первую очередь. Скорость, с которой команда выполняет задачи бэклога, не зависит от желаний владельца продукта, а он, в свою очередь, не оказывает давления на команду. Напротив, команда разработки самостоятельно выбирает задачи из бэклога продукта, когда у нее есть необходимые ресурсы, выполняя их непрерывно (Kanban) или итерациями (Scrum).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2654</TotalTime>
  <Words>1269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</vt:lpstr>
      <vt:lpstr>Основы Scrum</vt:lpstr>
      <vt:lpstr>Что такое agile? </vt:lpstr>
      <vt:lpstr>Манифест Agile </vt:lpstr>
      <vt:lpstr>Сравнение Scrum и Kanban </vt:lpstr>
      <vt:lpstr>Модель Spotify</vt:lpstr>
      <vt:lpstr>Scrum — структурированный agile-подход </vt:lpstr>
      <vt:lpstr>График Scrum </vt:lpstr>
      <vt:lpstr>Sprint Planning Meeting  </vt:lpstr>
      <vt:lpstr>Что такое бэклог продукта? </vt:lpstr>
      <vt:lpstr>Обзоры итогов спринтов (Sprint review meeting) </vt:lpstr>
      <vt:lpstr>Ретроспективы (Retrospective meeting)</vt:lpstr>
      <vt:lpstr>Ежедневные scrum-совещания (стендапы)</vt:lpstr>
      <vt:lpstr>Подходы к релизу </vt:lpstr>
      <vt:lpstr>Роли в Scrum </vt:lpstr>
      <vt:lpstr>Ключевые показатели </vt:lpstr>
      <vt:lpstr>Отношение к изменениям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- Cloud Object Storage</dc:title>
  <dc:creator>Hanna Burak</dc:creator>
  <cp:lastModifiedBy>Hanna Burak</cp:lastModifiedBy>
  <cp:revision>45</cp:revision>
  <dcterms:created xsi:type="dcterms:W3CDTF">2020-11-23T21:22:32Z</dcterms:created>
  <dcterms:modified xsi:type="dcterms:W3CDTF">2021-04-16T05:58:13Z</dcterms:modified>
</cp:coreProperties>
</file>