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5143500" type="screen16x9"/>
  <p:notesSz cx="5143500" cy="9144000"/>
  <p:embeddedFontLst>
    <p:embeddedFont>
      <p:font typeface="Comic Sans MS" panose="030F0702030302020204" pitchFamily="66" charset="0"/>
      <p:regular r:id="rId17"/>
      <p:bold r:id="rId18"/>
      <p:italic r:id="rId19"/>
      <p:boldItalic r:id="rId2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04812F-D0E7-C386-0547-071465F3AB6B}">
  <a:tblStyle styleId="{6C04812F-D0E7-C386-0547-071465F3AB6B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31" y="-7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;p2"/>
          <p:cNvSpPr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;p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1"/>
          <p:cNvSpPr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5" name="Google Shape;46;p11"/>
          <p:cNvSpPr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12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;p3"/>
          <p:cNvSpPr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;p3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;p4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;p4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;p4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1;p5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;p5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;p5"/>
          <p:cNvSpPr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;p5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6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6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;p7"/>
          <p:cNvSpPr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;p7"/>
          <p:cNvSpPr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;p7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;p8"/>
          <p:cNvSpPr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4;p8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7;p9"/>
          <p:cNvSpPr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9"/>
          <p:cNvSpPr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9"/>
          <p:cNvSpPr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0;p9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;p10"/>
          <p:cNvSpPr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Google Shape;43;p10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;p1"/>
          <p:cNvSpPr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;p1"/>
          <p:cNvSpPr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;p1"/>
          <p:cNvSpPr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4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610175" y="1550988"/>
            <a:ext cx="3923651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3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75688" y="1638463"/>
            <a:ext cx="7392625" cy="1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8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2400" y="304800"/>
            <a:ext cx="8839200" cy="448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3;p24"/>
          <p:cNvSpPr>
            <a:spLocks/>
          </p:cNvSpPr>
          <p:nvPr/>
        </p:nvSpPr>
        <p:spPr bwMode="auto">
          <a:xfrm>
            <a:off x="3203848" y="432188"/>
            <a:ext cx="49758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000" dirty="0">
                <a:latin typeface="Amatic SC"/>
                <a:ea typeface="Amatic SC"/>
                <a:cs typeface="Amatic SC"/>
              </a:rPr>
              <a:t>Память</a:t>
            </a:r>
            <a:endParaRPr sz="40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5" name="Google Shape;134;p24"/>
          <p:cNvSpPr>
            <a:spLocks/>
          </p:cNvSpPr>
          <p:nvPr/>
        </p:nvSpPr>
        <p:spPr bwMode="auto">
          <a:xfrm>
            <a:off x="971600" y="1635646"/>
            <a:ext cx="4201089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>
              <a:spcBef>
                <a:spcPts val="0"/>
              </a:spcBef>
              <a:spcAft>
                <a:spcPts val="0"/>
              </a:spcAft>
              <a:buSzPts val="3000"/>
              <a:defRPr/>
            </a:pPr>
            <a:r>
              <a:rPr lang="ru" sz="2000" dirty="0" smtClean="0">
                <a:latin typeface="Amatic SC"/>
                <a:ea typeface="Amatic SC"/>
                <a:cs typeface="Amatic SC"/>
              </a:rPr>
              <a:t>1. </a:t>
            </a:r>
            <a:r>
              <a:rPr lang="ru" sz="2000" dirty="0">
                <a:latin typeface="Amatic SC"/>
                <a:ea typeface="Amatic SC"/>
                <a:cs typeface="Amatic SC"/>
              </a:rPr>
              <a:t>Хранение RDD - 60%</a:t>
            </a:r>
            <a:endParaRPr sz="20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6" name="Google Shape;135;p24"/>
          <p:cNvSpPr>
            <a:spLocks/>
          </p:cNvSpPr>
          <p:nvPr/>
        </p:nvSpPr>
        <p:spPr bwMode="auto">
          <a:xfrm>
            <a:off x="569225" y="2351746"/>
            <a:ext cx="613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>
                <a:latin typeface="Amatic SC"/>
                <a:ea typeface="Amatic SC"/>
                <a:cs typeface="Amatic SC"/>
              </a:rPr>
              <a:t>2.  Буфер перемешивания и агрегаций - 20%</a:t>
            </a:r>
            <a:endParaRPr sz="2000">
              <a:latin typeface="Amatic SC"/>
              <a:ea typeface="Amatic SC"/>
              <a:cs typeface="Amatic SC"/>
            </a:endParaRPr>
          </a:p>
        </p:txBody>
      </p:sp>
      <p:sp>
        <p:nvSpPr>
          <p:cNvPr id="7" name="Google Shape;136;p24"/>
          <p:cNvSpPr>
            <a:spLocks/>
          </p:cNvSpPr>
          <p:nvPr/>
        </p:nvSpPr>
        <p:spPr bwMode="auto">
          <a:xfrm>
            <a:off x="569225" y="3019671"/>
            <a:ext cx="613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000" dirty="0">
                <a:latin typeface="Amatic SC"/>
                <a:ea typeface="Amatic SC"/>
                <a:cs typeface="Amatic SC"/>
              </a:rPr>
              <a:t>3.  Пользовательский код - 20%</a:t>
            </a:r>
            <a:endParaRPr sz="2000" dirty="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25"/>
          <p:cNvSpPr>
            <a:spLocks/>
          </p:cNvSpPr>
          <p:nvPr/>
        </p:nvSpPr>
        <p:spPr bwMode="auto">
          <a:xfrm>
            <a:off x="2932681" y="455900"/>
            <a:ext cx="1063255" cy="60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 dirty="0">
                <a:latin typeface="Amatic SC"/>
                <a:ea typeface="Amatic SC"/>
                <a:cs typeface="Amatic SC"/>
              </a:rPr>
              <a:t>RAM</a:t>
            </a:r>
            <a:endParaRPr sz="28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5" name="Google Shape;142;p25"/>
          <p:cNvSpPr>
            <a:spLocks/>
          </p:cNvSpPr>
          <p:nvPr/>
        </p:nvSpPr>
        <p:spPr bwMode="auto">
          <a:xfrm>
            <a:off x="5724128" y="790932"/>
            <a:ext cx="1449778" cy="60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800" dirty="0">
                <a:latin typeface="Amatic SC"/>
                <a:ea typeface="Amatic SC"/>
                <a:cs typeface="Amatic SC"/>
              </a:rPr>
              <a:t>Storage</a:t>
            </a:r>
            <a:endParaRPr sz="2800" dirty="0">
              <a:latin typeface="Amatic SC"/>
              <a:ea typeface="Amatic SC"/>
              <a:cs typeface="Amatic SC"/>
            </a:endParaRPr>
          </a:p>
        </p:txBody>
      </p:sp>
      <p:graphicFrame>
        <p:nvGraphicFramePr>
          <p:cNvPr id="6" name="Google Shape;143;p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00293"/>
              </p:ext>
            </p:extLst>
          </p:nvPr>
        </p:nvGraphicFramePr>
        <p:xfrm>
          <a:off x="3550456" y="2915350"/>
          <a:ext cx="2934000" cy="1981050"/>
        </p:xfrm>
        <a:graphic>
          <a:graphicData uri="http://schemas.openxmlformats.org/drawingml/2006/table">
            <a:tbl>
              <a:tblPr>
                <a:tableStyleId>{6C04812F-D0E7-C386-0547-071465F3AB6B}</a:tableStyleId>
              </a:tblPr>
              <a:tblGrid>
                <a:gridCol w="586800"/>
                <a:gridCol w="586800"/>
                <a:gridCol w="586800"/>
                <a:gridCol w="586800"/>
                <a:gridCol w="586800"/>
              </a:tblGrid>
              <a:tr h="2337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2337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2337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2337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233799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" name="Google Shape;144;p25"/>
          <p:cNvCxnSpPr>
            <a:cxnSpLocks/>
            <a:endCxn id="4" idx="1"/>
          </p:cNvCxnSpPr>
          <p:nvPr/>
        </p:nvCxnSpPr>
        <p:spPr bwMode="auto">
          <a:xfrm rot="16200000" flipV="1">
            <a:off x="1623427" y="2066995"/>
            <a:ext cx="3058910" cy="440401"/>
          </a:xfrm>
          <a:prstGeom prst="curvedConnector4">
            <a:avLst>
              <a:gd name="adj1" fmla="val 45066"/>
              <a:gd name="adj2" fmla="val 1519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45;p25"/>
          <p:cNvCxnSpPr>
            <a:cxnSpLocks/>
            <a:endCxn id="4" idx="2"/>
          </p:cNvCxnSpPr>
          <p:nvPr/>
        </p:nvCxnSpPr>
        <p:spPr bwMode="auto">
          <a:xfrm rot="10800000">
            <a:off x="3464310" y="1059582"/>
            <a:ext cx="2136097" cy="167586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46;p25"/>
          <p:cNvCxnSpPr>
            <a:cxnSpLocks/>
            <a:stCxn id="4" idx="3"/>
            <a:endCxn id="5" idx="1"/>
          </p:cNvCxnSpPr>
          <p:nvPr/>
        </p:nvCxnSpPr>
        <p:spPr bwMode="auto">
          <a:xfrm>
            <a:off x="3995936" y="757741"/>
            <a:ext cx="1728192" cy="33503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47;p25"/>
          <p:cNvSpPr>
            <a:spLocks/>
          </p:cNvSpPr>
          <p:nvPr/>
        </p:nvSpPr>
        <p:spPr bwMode="auto">
          <a:xfrm>
            <a:off x="827584" y="2110250"/>
            <a:ext cx="1906699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dirty="0">
                <a:latin typeface="Amatic SC"/>
                <a:ea typeface="Amatic SC"/>
                <a:cs typeface="Amatic SC"/>
              </a:rPr>
              <a:t>.cache()</a:t>
            </a:r>
            <a:endParaRPr sz="30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11" name="Google Shape;148;p25"/>
          <p:cNvSpPr>
            <a:spLocks/>
          </p:cNvSpPr>
          <p:nvPr/>
        </p:nvSpPr>
        <p:spPr bwMode="auto">
          <a:xfrm>
            <a:off x="5672414" y="2063300"/>
            <a:ext cx="2499986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latin typeface="Amatic SC"/>
                <a:ea typeface="Amatic SC"/>
                <a:cs typeface="Amatic SC"/>
              </a:rPr>
              <a:t>.persist()</a:t>
            </a:r>
            <a:endParaRPr sz="32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12" name="Google Shape;149;p25"/>
          <p:cNvSpPr>
            <a:spLocks/>
          </p:cNvSpPr>
          <p:nvPr/>
        </p:nvSpPr>
        <p:spPr bwMode="auto">
          <a:xfrm>
            <a:off x="4139952" y="3507854"/>
            <a:ext cx="274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000" dirty="0">
                <a:latin typeface="Amatic SC"/>
                <a:ea typeface="Amatic SC"/>
                <a:cs typeface="Amatic SC"/>
              </a:rPr>
              <a:t>Dataframe</a:t>
            </a:r>
            <a:endParaRPr sz="3000" dirty="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park Partitions - Blog | luminousm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"/>
          <a:stretch/>
        </p:blipFill>
        <p:spPr bwMode="auto">
          <a:xfrm>
            <a:off x="467544" y="699542"/>
            <a:ext cx="5558136" cy="380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7;p25"/>
          <p:cNvSpPr>
            <a:spLocks/>
          </p:cNvSpPr>
          <p:nvPr/>
        </p:nvSpPr>
        <p:spPr bwMode="auto">
          <a:xfrm>
            <a:off x="6084168" y="1764201"/>
            <a:ext cx="1906699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 smtClean="0">
                <a:latin typeface="Amatic SC"/>
                <a:ea typeface="Amatic SC"/>
                <a:cs typeface="Amatic SC"/>
              </a:rPr>
              <a:t>2-3 partitions/ </a:t>
            </a:r>
            <a:r>
              <a:rPr lang="en-US" sz="3000" dirty="0" smtClean="0">
                <a:latin typeface="Amatic SC"/>
                <a:ea typeface="Amatic SC"/>
                <a:cs typeface="Amatic SC"/>
              </a:rPr>
              <a:t>core</a:t>
            </a:r>
            <a:endParaRPr sz="3000" dirty="0">
              <a:latin typeface="Amatic SC"/>
              <a:ea typeface="Amatic SC"/>
              <a:cs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261082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>
            <a:spLocks/>
          </p:cNvSpPr>
          <p:nvPr/>
        </p:nvSpPr>
        <p:spPr bwMode="auto">
          <a:xfrm>
            <a:off x="701104" y="1234100"/>
            <a:ext cx="15702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 dirty="0">
                <a:latin typeface="Amatic SC"/>
                <a:ea typeface="Amatic SC"/>
                <a:cs typeface="Amatic SC"/>
              </a:rPr>
              <a:t>RDD</a:t>
            </a:r>
            <a:endParaRPr sz="44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5" name="Google Shape;155;p26"/>
          <p:cNvSpPr>
            <a:spLocks/>
          </p:cNvSpPr>
          <p:nvPr/>
        </p:nvSpPr>
        <p:spPr bwMode="auto">
          <a:xfrm>
            <a:off x="2817243" y="946150"/>
            <a:ext cx="208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latin typeface="Amatic SC"/>
                <a:ea typeface="Amatic SC"/>
                <a:cs typeface="Amatic SC"/>
              </a:rPr>
              <a:t>Partition 1</a:t>
            </a:r>
            <a:endParaRPr sz="2400"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2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3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4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latin typeface="Amatic SC"/>
              <a:ea typeface="Amatic SC"/>
              <a:cs typeface="Amatic SC"/>
            </a:endParaRPr>
          </a:p>
        </p:txBody>
      </p:sp>
      <p:sp>
        <p:nvSpPr>
          <p:cNvPr id="6" name="Google Shape;156;p26"/>
          <p:cNvSpPr>
            <a:spLocks/>
          </p:cNvSpPr>
          <p:nvPr/>
        </p:nvSpPr>
        <p:spPr bwMode="auto">
          <a:xfrm>
            <a:off x="6343444" y="653700"/>
            <a:ext cx="2082000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latin typeface="Amatic SC"/>
                <a:ea typeface="Amatic SC"/>
                <a:cs typeface="Amatic SC"/>
              </a:rPr>
              <a:t>Partition 1</a:t>
            </a:r>
            <a:endParaRPr sz="2400"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2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3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4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5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6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latin typeface="Amatic SC"/>
              <a:ea typeface="Amatic SC"/>
              <a:cs typeface="Amatic SC"/>
            </a:endParaRPr>
          </a:p>
        </p:txBody>
      </p:sp>
      <p:cxnSp>
        <p:nvCxnSpPr>
          <p:cNvPr id="7" name="Google Shape;157;p26"/>
          <p:cNvCxnSpPr>
            <a:cxnSpLocks/>
          </p:cNvCxnSpPr>
          <p:nvPr/>
        </p:nvCxnSpPr>
        <p:spPr bwMode="auto">
          <a:xfrm rot="10800000" flipH="1">
            <a:off x="2229244" y="1216449"/>
            <a:ext cx="588000" cy="3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" name="Google Shape;158;p26"/>
          <p:cNvCxnSpPr>
            <a:cxnSpLocks/>
          </p:cNvCxnSpPr>
          <p:nvPr/>
        </p:nvCxnSpPr>
        <p:spPr bwMode="auto">
          <a:xfrm>
            <a:off x="2229244" y="1943500"/>
            <a:ext cx="625200" cy="3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159;p26"/>
          <p:cNvCxnSpPr>
            <a:cxnSpLocks/>
          </p:cNvCxnSpPr>
          <p:nvPr/>
        </p:nvCxnSpPr>
        <p:spPr bwMode="auto">
          <a:xfrm>
            <a:off x="2242169" y="1648550"/>
            <a:ext cx="612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" name="Google Shape;160;p26"/>
          <p:cNvCxnSpPr>
            <a:cxnSpLocks/>
          </p:cNvCxnSpPr>
          <p:nvPr/>
        </p:nvCxnSpPr>
        <p:spPr bwMode="auto">
          <a:xfrm>
            <a:off x="2197594" y="1783000"/>
            <a:ext cx="64380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161;p26"/>
          <p:cNvCxnSpPr>
            <a:cxnSpLocks/>
            <a:endCxn id="6" idx="1"/>
          </p:cNvCxnSpPr>
          <p:nvPr/>
        </p:nvCxnSpPr>
        <p:spPr bwMode="auto">
          <a:xfrm>
            <a:off x="4401480" y="1800900"/>
            <a:ext cx="1941964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62;p26"/>
          <p:cNvSpPr>
            <a:spLocks/>
          </p:cNvSpPr>
          <p:nvPr/>
        </p:nvSpPr>
        <p:spPr bwMode="auto">
          <a:xfrm>
            <a:off x="4472953" y="1303333"/>
            <a:ext cx="2161942" cy="103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dirty="0">
                <a:latin typeface="Amatic SC"/>
                <a:ea typeface="Amatic SC"/>
                <a:cs typeface="Amatic SC"/>
              </a:rPr>
              <a:t>.repartition()</a:t>
            </a:r>
            <a:endParaRPr sz="24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13" name="Google Shape;163;p26"/>
          <p:cNvSpPr>
            <a:spLocks/>
          </p:cNvSpPr>
          <p:nvPr/>
        </p:nvSpPr>
        <p:spPr bwMode="auto">
          <a:xfrm>
            <a:off x="4848594" y="1773400"/>
            <a:ext cx="1570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latin typeface="Amatic SC"/>
                <a:ea typeface="Amatic SC"/>
                <a:cs typeface="Amatic SC"/>
              </a:rPr>
              <a:t>shuffle</a:t>
            </a:r>
            <a:endParaRPr sz="1800">
              <a:latin typeface="Amatic SC"/>
              <a:ea typeface="Amatic SC"/>
              <a:cs typeface="Amatic SC"/>
            </a:endParaRPr>
          </a:p>
        </p:txBody>
      </p:sp>
      <p:sp>
        <p:nvSpPr>
          <p:cNvPr id="14" name="Google Shape;164;p26"/>
          <p:cNvSpPr>
            <a:spLocks/>
          </p:cNvSpPr>
          <p:nvPr/>
        </p:nvSpPr>
        <p:spPr bwMode="auto">
          <a:xfrm>
            <a:off x="1010569" y="3187800"/>
            <a:ext cx="15702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72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15" name="Google Shape;165;p26"/>
          <p:cNvSpPr>
            <a:spLocks/>
          </p:cNvSpPr>
          <p:nvPr/>
        </p:nvSpPr>
        <p:spPr bwMode="auto">
          <a:xfrm>
            <a:off x="2817243" y="3079750"/>
            <a:ext cx="208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latin typeface="Amatic SC"/>
                <a:ea typeface="Amatic SC"/>
                <a:cs typeface="Amatic SC"/>
              </a:rPr>
              <a:t>Partition 1</a:t>
            </a:r>
            <a:endParaRPr sz="2400"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2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3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4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latin typeface="Amatic SC"/>
              <a:ea typeface="Amatic SC"/>
              <a:cs typeface="Amatic SC"/>
            </a:endParaRPr>
          </a:p>
        </p:txBody>
      </p:sp>
      <p:sp>
        <p:nvSpPr>
          <p:cNvPr id="16" name="Google Shape;166;p26"/>
          <p:cNvSpPr>
            <a:spLocks/>
          </p:cNvSpPr>
          <p:nvPr/>
        </p:nvSpPr>
        <p:spPr bwMode="auto">
          <a:xfrm>
            <a:off x="6666464" y="3495250"/>
            <a:ext cx="20820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latin typeface="Amatic SC"/>
                <a:ea typeface="Amatic SC"/>
                <a:cs typeface="Amatic SC"/>
              </a:rPr>
              <a:t>Partition 1</a:t>
            </a:r>
            <a:endParaRPr sz="2400"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>
                <a:solidFill>
                  <a:schemeClr val="dk1"/>
                </a:solidFill>
                <a:latin typeface="Amatic SC"/>
                <a:ea typeface="Amatic SC"/>
                <a:cs typeface="Amatic SC"/>
              </a:rPr>
              <a:t>Partition 2</a:t>
            </a:r>
            <a:endParaRPr sz="2400">
              <a:solidFill>
                <a:schemeClr val="dk1"/>
              </a:solidFill>
              <a:latin typeface="Amatic SC"/>
              <a:ea typeface="Amatic SC"/>
              <a:cs typeface="Amatic S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latin typeface="Amatic SC"/>
              <a:ea typeface="Amatic SC"/>
              <a:cs typeface="Amatic SC"/>
            </a:endParaRPr>
          </a:p>
        </p:txBody>
      </p:sp>
      <p:cxnSp>
        <p:nvCxnSpPr>
          <p:cNvPr id="17" name="Google Shape;167;p26"/>
          <p:cNvCxnSpPr>
            <a:cxnSpLocks/>
          </p:cNvCxnSpPr>
          <p:nvPr/>
        </p:nvCxnSpPr>
        <p:spPr bwMode="auto">
          <a:xfrm rot="10800000" flipH="1">
            <a:off x="2229244" y="3350050"/>
            <a:ext cx="588000" cy="3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" name="Google Shape;168;p26"/>
          <p:cNvCxnSpPr>
            <a:cxnSpLocks/>
          </p:cNvCxnSpPr>
          <p:nvPr/>
        </p:nvCxnSpPr>
        <p:spPr bwMode="auto">
          <a:xfrm>
            <a:off x="2229244" y="4077100"/>
            <a:ext cx="625200" cy="34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" name="Google Shape;169;p26"/>
          <p:cNvCxnSpPr>
            <a:cxnSpLocks/>
          </p:cNvCxnSpPr>
          <p:nvPr/>
        </p:nvCxnSpPr>
        <p:spPr bwMode="auto">
          <a:xfrm>
            <a:off x="2242169" y="3782150"/>
            <a:ext cx="612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170;p26"/>
          <p:cNvCxnSpPr>
            <a:cxnSpLocks/>
          </p:cNvCxnSpPr>
          <p:nvPr/>
        </p:nvCxnSpPr>
        <p:spPr bwMode="auto">
          <a:xfrm>
            <a:off x="2197594" y="3916600"/>
            <a:ext cx="643800" cy="15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" name="Google Shape;171;p26"/>
          <p:cNvCxnSpPr>
            <a:cxnSpLocks/>
          </p:cNvCxnSpPr>
          <p:nvPr/>
        </p:nvCxnSpPr>
        <p:spPr bwMode="auto">
          <a:xfrm>
            <a:off x="4257464" y="3399449"/>
            <a:ext cx="23979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Google Shape;172;p26"/>
          <p:cNvSpPr>
            <a:spLocks/>
          </p:cNvSpPr>
          <p:nvPr/>
        </p:nvSpPr>
        <p:spPr bwMode="auto">
          <a:xfrm>
            <a:off x="4473488" y="3621310"/>
            <a:ext cx="1945918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dirty="0">
                <a:latin typeface="Amatic SC"/>
                <a:ea typeface="Amatic SC"/>
                <a:cs typeface="Amatic SC"/>
              </a:rPr>
              <a:t>.coalesce()</a:t>
            </a:r>
            <a:endParaRPr sz="2400" dirty="0">
              <a:latin typeface="Amatic SC"/>
              <a:ea typeface="Amatic SC"/>
              <a:cs typeface="Amatic SC"/>
            </a:endParaRPr>
          </a:p>
        </p:txBody>
      </p:sp>
      <p:cxnSp>
        <p:nvCxnSpPr>
          <p:cNvPr id="23" name="Google Shape;173;p26"/>
          <p:cNvCxnSpPr>
            <a:cxnSpLocks/>
          </p:cNvCxnSpPr>
          <p:nvPr/>
        </p:nvCxnSpPr>
        <p:spPr bwMode="auto">
          <a:xfrm rot="10800000" flipH="1">
            <a:off x="4312414" y="3699950"/>
            <a:ext cx="2353199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" name="Google Shape;174;p26"/>
          <p:cNvCxnSpPr>
            <a:cxnSpLocks/>
          </p:cNvCxnSpPr>
          <p:nvPr/>
        </p:nvCxnSpPr>
        <p:spPr bwMode="auto">
          <a:xfrm rot="10800000" flipH="1">
            <a:off x="4333664" y="4233100"/>
            <a:ext cx="2332800" cy="1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75;p26"/>
          <p:cNvCxnSpPr>
            <a:cxnSpLocks/>
          </p:cNvCxnSpPr>
          <p:nvPr/>
        </p:nvCxnSpPr>
        <p:spPr bwMode="auto">
          <a:xfrm>
            <a:off x="4362764" y="4090150"/>
            <a:ext cx="2253300" cy="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154;p26"/>
          <p:cNvSpPr>
            <a:spLocks/>
          </p:cNvSpPr>
          <p:nvPr/>
        </p:nvSpPr>
        <p:spPr bwMode="auto">
          <a:xfrm>
            <a:off x="818590" y="3419963"/>
            <a:ext cx="15702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 dirty="0">
                <a:latin typeface="Amatic SC"/>
                <a:ea typeface="Amatic SC"/>
                <a:cs typeface="Amatic SC"/>
              </a:rPr>
              <a:t>RDD</a:t>
            </a:r>
            <a:endParaRPr sz="4400" dirty="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1050" y="642000"/>
            <a:ext cx="3859500" cy="38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/>
          <p:cNvSpPr>
            <a:spLocks/>
          </p:cNvSpPr>
          <p:nvPr/>
        </p:nvSpPr>
        <p:spPr bwMode="auto">
          <a:xfrm>
            <a:off x="4975825" y="2213550"/>
            <a:ext cx="36297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dirty="0">
                <a:latin typeface="Amatic SC"/>
                <a:ea typeface="Amatic SC"/>
                <a:cs typeface="Amatic SC"/>
              </a:rPr>
              <a:t>Spark - платформа для распределённых вычислений.</a:t>
            </a:r>
            <a:endParaRPr sz="2400" dirty="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5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825625" y="1871775"/>
            <a:ext cx="1895474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6;p15"/>
          <p:cNvPicPr/>
          <p:nvPr/>
        </p:nvPicPr>
        <p:blipFill>
          <a:blip r:embed="rId3">
            <a:alphaModFix/>
          </a:blip>
          <a:srcRect l="27228" t="33700" r="26242" b="32716"/>
          <a:stretch/>
        </p:blipFill>
        <p:spPr bwMode="auto">
          <a:xfrm>
            <a:off x="1328600" y="1490600"/>
            <a:ext cx="1497950" cy="10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7;p15"/>
          <p:cNvPicPr/>
          <p:nvPr/>
        </p:nvPicPr>
        <p:blipFill>
          <a:blip r:embed="rId3">
            <a:alphaModFix/>
          </a:blip>
          <a:srcRect l="27228" t="33700" r="26242" b="32716"/>
          <a:stretch/>
        </p:blipFill>
        <p:spPr bwMode="auto">
          <a:xfrm>
            <a:off x="1328600" y="573575"/>
            <a:ext cx="1497950" cy="10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15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6088475" y="687429"/>
            <a:ext cx="2273976" cy="11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9;p15"/>
          <p:cNvSpPr>
            <a:spLocks/>
          </p:cNvSpPr>
          <p:nvPr/>
        </p:nvSpPr>
        <p:spPr bwMode="auto">
          <a:xfrm>
            <a:off x="524141" y="2595748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dirty="0">
                <a:latin typeface="Amatic SC"/>
                <a:ea typeface="Amatic SC"/>
                <a:cs typeface="Amatic SC"/>
              </a:rPr>
              <a:t>У меня не так уж много данных (до нескольких сотен МБ)</a:t>
            </a:r>
            <a:endParaRPr sz="18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9" name="Google Shape;70;p15"/>
          <p:cNvSpPr>
            <a:spLocks/>
          </p:cNvSpPr>
          <p:nvPr/>
        </p:nvSpPr>
        <p:spPr bwMode="auto">
          <a:xfrm>
            <a:off x="5839222" y="2578233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 dirty="0">
                <a:latin typeface="Amatic SC"/>
                <a:ea typeface="Amatic SC"/>
                <a:cs typeface="Amatic SC"/>
              </a:rPr>
              <a:t>Мне нужно обработать гигабайты данных</a:t>
            </a:r>
            <a:endParaRPr sz="1800" dirty="0">
              <a:latin typeface="Amatic SC"/>
              <a:ea typeface="Amatic SC"/>
              <a:cs typeface="Amatic SC"/>
            </a:endParaRPr>
          </a:p>
        </p:txBody>
      </p:sp>
      <p:sp>
        <p:nvSpPr>
          <p:cNvPr id="10" name="Google Shape;71;p15"/>
          <p:cNvSpPr>
            <a:spLocks/>
          </p:cNvSpPr>
          <p:nvPr/>
        </p:nvSpPr>
        <p:spPr bwMode="auto">
          <a:xfrm>
            <a:off x="499800" y="3576300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latin typeface="Amatic SC"/>
                <a:ea typeface="Amatic SC"/>
                <a:cs typeface="Amatic SC"/>
              </a:rPr>
              <a:t>Я могу подождать</a:t>
            </a:r>
            <a:endParaRPr sz="1800">
              <a:latin typeface="Amatic SC"/>
              <a:ea typeface="Amatic SC"/>
              <a:cs typeface="Amatic SC"/>
            </a:endParaRPr>
          </a:p>
        </p:txBody>
      </p:sp>
      <p:sp>
        <p:nvSpPr>
          <p:cNvPr id="11" name="Google Shape;72;p15"/>
          <p:cNvSpPr>
            <a:spLocks/>
          </p:cNvSpPr>
          <p:nvPr/>
        </p:nvSpPr>
        <p:spPr bwMode="auto">
          <a:xfrm>
            <a:off x="5817997" y="3251758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latin typeface="Amatic SC"/>
                <a:ea typeface="Amatic SC"/>
                <a:cs typeface="Amatic SC"/>
              </a:rPr>
              <a:t>Нужно обработать данные как можно быстрее</a:t>
            </a:r>
            <a:endParaRPr sz="1800">
              <a:latin typeface="Amatic SC"/>
              <a:ea typeface="Amatic SC"/>
              <a:cs typeface="Amatic SC"/>
            </a:endParaRPr>
          </a:p>
        </p:txBody>
      </p:sp>
      <p:sp>
        <p:nvSpPr>
          <p:cNvPr id="12" name="Google Shape;73;p15"/>
          <p:cNvSpPr>
            <a:spLocks/>
          </p:cNvSpPr>
          <p:nvPr/>
        </p:nvSpPr>
        <p:spPr bwMode="auto">
          <a:xfrm>
            <a:off x="499800" y="4139550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latin typeface="Amatic SC"/>
                <a:ea typeface="Amatic SC"/>
                <a:cs typeface="Amatic SC"/>
              </a:rPr>
              <a:t>У меня нет кластера </a:t>
            </a:r>
            <a:endParaRPr sz="1800">
              <a:latin typeface="Amatic SC"/>
              <a:ea typeface="Amatic SC"/>
              <a:cs typeface="Amatic SC"/>
            </a:endParaRPr>
          </a:p>
        </p:txBody>
      </p:sp>
      <p:sp>
        <p:nvSpPr>
          <p:cNvPr id="13" name="Google Shape;74;p15"/>
          <p:cNvSpPr>
            <a:spLocks/>
          </p:cNvSpPr>
          <p:nvPr/>
        </p:nvSpPr>
        <p:spPr bwMode="auto">
          <a:xfrm>
            <a:off x="5839222" y="3957058"/>
            <a:ext cx="31131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latin typeface="Amatic SC"/>
                <a:ea typeface="Amatic SC"/>
                <a:cs typeface="Amatic SC"/>
              </a:rPr>
              <a:t>Кластер имеется</a:t>
            </a:r>
            <a:endParaRPr sz="180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9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435012" y="635329"/>
            <a:ext cx="2273976" cy="11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0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0150" y="2774451"/>
            <a:ext cx="1544675" cy="15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1;p16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636875" y="3103300"/>
            <a:ext cx="1997275" cy="8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2;p16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5352510" y="2536150"/>
            <a:ext cx="1102515" cy="202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3;p16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6944630" y="2830746"/>
            <a:ext cx="1847826" cy="1432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84;p16"/>
          <p:cNvCxnSpPr>
            <a:cxnSpLocks/>
          </p:cNvCxnSpPr>
          <p:nvPr/>
        </p:nvCxnSpPr>
        <p:spPr bwMode="auto">
          <a:xfrm flipH="1">
            <a:off x="2110000" y="1992925"/>
            <a:ext cx="1289700" cy="6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85;p16"/>
          <p:cNvCxnSpPr>
            <a:cxnSpLocks/>
          </p:cNvCxnSpPr>
          <p:nvPr/>
        </p:nvCxnSpPr>
        <p:spPr bwMode="auto">
          <a:xfrm flipH="1">
            <a:off x="4037925" y="2084100"/>
            <a:ext cx="91200" cy="8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86;p16"/>
          <p:cNvCxnSpPr>
            <a:cxnSpLocks/>
          </p:cNvCxnSpPr>
          <p:nvPr/>
        </p:nvCxnSpPr>
        <p:spPr bwMode="auto">
          <a:xfrm>
            <a:off x="5119075" y="2071075"/>
            <a:ext cx="338700" cy="74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87;p16"/>
          <p:cNvCxnSpPr>
            <a:cxnSpLocks/>
          </p:cNvCxnSpPr>
          <p:nvPr/>
        </p:nvCxnSpPr>
        <p:spPr bwMode="auto">
          <a:xfrm>
            <a:off x="6069950" y="2005950"/>
            <a:ext cx="1511100" cy="6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2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363800" y="386850"/>
            <a:ext cx="6648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3;p17"/>
          <p:cNvSpPr>
            <a:spLocks/>
          </p:cNvSpPr>
          <p:nvPr/>
        </p:nvSpPr>
        <p:spPr bwMode="auto">
          <a:xfrm>
            <a:off x="1992875" y="2761425"/>
            <a:ext cx="2487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 b="1">
                <a:latin typeface="Comic Sans MS"/>
                <a:ea typeface="Comic Sans MS"/>
                <a:cs typeface="Comic Sans MS"/>
              </a:rPr>
              <a:t>SparkConf</a:t>
            </a:r>
            <a:endParaRPr sz="1200" b="1">
              <a:latin typeface="Comic Sans MS"/>
              <a:ea typeface="Comic Sans MS"/>
              <a:cs typeface="Comic Sans MS"/>
            </a:endParaRPr>
          </a:p>
        </p:txBody>
      </p:sp>
      <p:cxnSp>
        <p:nvCxnSpPr>
          <p:cNvPr id="6" name="Google Shape;94;p17"/>
          <p:cNvCxnSpPr>
            <a:cxnSpLocks/>
          </p:cNvCxnSpPr>
          <p:nvPr/>
        </p:nvCxnSpPr>
        <p:spPr bwMode="auto">
          <a:xfrm rot="10800000">
            <a:off x="2526975" y="2670350"/>
            <a:ext cx="0" cy="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9;p18"/>
          <p:cNvSpPr>
            <a:spLocks/>
          </p:cNvSpPr>
          <p:nvPr/>
        </p:nvSpPr>
        <p:spPr bwMode="auto">
          <a:xfrm>
            <a:off x="1730987" y="880584"/>
            <a:ext cx="1822002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5400" dirty="0">
                <a:latin typeface="Amatic SC"/>
                <a:ea typeface="Amatic SC"/>
                <a:cs typeface="Amatic SC"/>
              </a:rPr>
              <a:t>RDD</a:t>
            </a:r>
            <a:r>
              <a:rPr lang="ru" sz="800" dirty="0"/>
              <a:t/>
            </a:r>
            <a:br>
              <a:rPr lang="ru" sz="800" dirty="0"/>
            </a:br>
            <a:r>
              <a:rPr lang="ru" dirty="0">
                <a:latin typeface="Amatic SC"/>
                <a:ea typeface="Amatic SC"/>
                <a:cs typeface="Amatic SC"/>
              </a:rPr>
              <a:t>(Resilient Distributed Dataset)</a:t>
            </a:r>
            <a:endParaRPr dirty="0">
              <a:latin typeface="Amatic SC"/>
              <a:ea typeface="Amatic SC"/>
              <a:cs typeface="Amatic SC"/>
            </a:endParaRPr>
          </a:p>
        </p:txBody>
      </p:sp>
      <p:sp>
        <p:nvSpPr>
          <p:cNvPr id="5" name="Google Shape;100;p18"/>
          <p:cNvSpPr>
            <a:spLocks/>
          </p:cNvSpPr>
          <p:nvPr/>
        </p:nvSpPr>
        <p:spPr bwMode="auto">
          <a:xfrm>
            <a:off x="4579812" y="987574"/>
            <a:ext cx="3950699" cy="90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 dirty="0">
                <a:latin typeface="Amatic SC"/>
                <a:ea typeface="Amatic SC"/>
                <a:cs typeface="Amatic SC"/>
              </a:rPr>
              <a:t>Dataframe</a:t>
            </a:r>
            <a:endParaRPr sz="4400" dirty="0"/>
          </a:p>
        </p:txBody>
      </p:sp>
      <p:cxnSp>
        <p:nvCxnSpPr>
          <p:cNvPr id="6" name="Google Shape;101;p18"/>
          <p:cNvCxnSpPr>
            <a:cxnSpLocks/>
          </p:cNvCxnSpPr>
          <p:nvPr/>
        </p:nvCxnSpPr>
        <p:spPr bwMode="auto">
          <a:xfrm rot="10800000">
            <a:off x="3707904" y="1439854"/>
            <a:ext cx="143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02;p18"/>
          <p:cNvSpPr>
            <a:spLocks/>
          </p:cNvSpPr>
          <p:nvPr/>
        </p:nvSpPr>
        <p:spPr bwMode="auto">
          <a:xfrm>
            <a:off x="2051720" y="2556164"/>
            <a:ext cx="28005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filter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map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reduce</a:t>
            </a:r>
            <a:endParaRPr dirty="0">
              <a:latin typeface="Amatic SC"/>
              <a:ea typeface="Amatic SC"/>
              <a:cs typeface="Amatic SC"/>
            </a:endParaRPr>
          </a:p>
        </p:txBody>
      </p:sp>
      <p:sp>
        <p:nvSpPr>
          <p:cNvPr id="8" name="Google Shape;103;p18"/>
          <p:cNvSpPr>
            <a:spLocks/>
          </p:cNvSpPr>
          <p:nvPr/>
        </p:nvSpPr>
        <p:spPr bwMode="auto">
          <a:xfrm>
            <a:off x="5803948" y="2283718"/>
            <a:ext cx="28005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filter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agg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join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select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drop</a:t>
            </a:r>
            <a:endParaRPr dirty="0">
              <a:latin typeface="Amatic SC"/>
              <a:ea typeface="Amatic SC"/>
              <a:cs typeface="Amatic SC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Font typeface="Amatic SC"/>
              <a:buChar char="●"/>
              <a:defRPr/>
            </a:pPr>
            <a:r>
              <a:rPr lang="ru" dirty="0">
                <a:latin typeface="Amatic SC"/>
                <a:ea typeface="Amatic SC"/>
                <a:cs typeface="Amatic SC"/>
              </a:rPr>
              <a:t>...</a:t>
            </a:r>
            <a:endParaRPr dirty="0">
              <a:latin typeface="Amatic SC"/>
              <a:ea typeface="Amatic SC"/>
              <a:cs typeface="Amatic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8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73863" y="856925"/>
            <a:ext cx="8196275" cy="34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99075" y="130150"/>
            <a:ext cx="6503699" cy="48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6088" y="720150"/>
            <a:ext cx="7571826" cy="370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Office PowerPoint</Application>
  <PresentationFormat>Экран (16:9)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Comic Sans MS</vt:lpstr>
      <vt:lpstr>Amatic SC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HP</cp:lastModifiedBy>
  <cp:revision>2</cp:revision>
  <dcterms:modified xsi:type="dcterms:W3CDTF">2020-12-13T21:30:39Z</dcterms:modified>
</cp:coreProperties>
</file>