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71" r:id="rId6"/>
    <p:sldId id="259" r:id="rId7"/>
    <p:sldId id="272" r:id="rId8"/>
    <p:sldId id="260" r:id="rId9"/>
    <p:sldId id="261" r:id="rId10"/>
    <p:sldId id="262" r:id="rId11"/>
    <p:sldId id="263" r:id="rId12"/>
    <p:sldId id="264" r:id="rId13"/>
    <p:sldId id="265" r:id="rId14"/>
    <p:sldId id="266" r:id="rId15"/>
    <p:sldId id="267" r:id="rId16"/>
    <p:sldId id="268"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95000"/>
                  </a:schemeClr>
                </a:solidFill>
                <a:latin typeface="IBM Plex Sans" panose="020B0503050203000203" pitchFamily="34" charset="77"/>
              </a:rPr>
              <a:t>Python Tests</a:t>
            </a:r>
            <a:r>
              <a:rPr lang="en-US" cap="none" dirty="0">
                <a:solidFill>
                  <a:srgbClr val="4472C4"/>
                </a:solidFill>
                <a:latin typeface="IBM Plex Sans" panose="020B0503050203000203" pitchFamily="34" charset="77"/>
              </a:rPr>
              <a:t/>
            </a:r>
            <a:br>
              <a:rPr lang="en-US" cap="none" dirty="0">
                <a:solidFill>
                  <a:srgbClr val="4472C4"/>
                </a:solidFill>
                <a:latin typeface="IBM Plex Sans" panose="020B0503050203000203" pitchFamily="34" charset="77"/>
              </a:rPr>
            </a:br>
            <a:endParaRPr lang="en-US" dirty="0"/>
          </a:p>
        </p:txBody>
      </p:sp>
    </p:spTree>
    <p:extLst>
      <p:ext uri="{BB962C8B-B14F-4D97-AF65-F5344CB8AC3E}">
        <p14:creationId xmlns:p14="http://schemas.microsoft.com/office/powerpoint/2010/main" val="2189303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535" y="197708"/>
            <a:ext cx="8674444" cy="984980"/>
          </a:xfrm>
        </p:spPr>
        <p:txBody>
          <a:bodyPr/>
          <a:lstStyle/>
          <a:p>
            <a:r>
              <a:rPr lang="en-US" dirty="0"/>
              <a:t>Unit Tests – Project Structure</a:t>
            </a:r>
          </a:p>
        </p:txBody>
      </p:sp>
      <p:pic>
        <p:nvPicPr>
          <p:cNvPr id="5" name="Picture 4"/>
          <p:cNvPicPr>
            <a:picLocks noChangeAspect="1"/>
          </p:cNvPicPr>
          <p:nvPr/>
        </p:nvPicPr>
        <p:blipFill>
          <a:blip r:embed="rId2"/>
          <a:stretch>
            <a:fillRect/>
          </a:stretch>
        </p:blipFill>
        <p:spPr>
          <a:xfrm>
            <a:off x="778151" y="1323700"/>
            <a:ext cx="9441212" cy="5168076"/>
          </a:xfrm>
          <a:prstGeom prst="rect">
            <a:avLst/>
          </a:prstGeom>
        </p:spPr>
      </p:pic>
    </p:spTree>
    <p:extLst>
      <p:ext uri="{BB962C8B-B14F-4D97-AF65-F5344CB8AC3E}">
        <p14:creationId xmlns:p14="http://schemas.microsoft.com/office/powerpoint/2010/main" val="132067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9" cy="914400"/>
          </a:xfrm>
        </p:spPr>
        <p:txBody>
          <a:bodyPr>
            <a:normAutofit fontScale="90000"/>
          </a:bodyPr>
          <a:lstStyle/>
          <a:p>
            <a:r>
              <a:rPr lang="en-US" dirty="0"/>
              <a:t>Unit Tests – Modules</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4400" y="527221"/>
            <a:ext cx="10229959" cy="6215449"/>
          </a:xfrm>
          <a:prstGeom prst="rect">
            <a:avLst/>
          </a:prstGeom>
        </p:spPr>
      </p:pic>
    </p:spTree>
    <p:extLst>
      <p:ext uri="{BB962C8B-B14F-4D97-AF65-F5344CB8AC3E}">
        <p14:creationId xmlns:p14="http://schemas.microsoft.com/office/powerpoint/2010/main" val="375679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189" y="618518"/>
            <a:ext cx="9482222" cy="221741"/>
          </a:xfrm>
        </p:spPr>
        <p:txBody>
          <a:bodyPr>
            <a:normAutofit fontScale="90000"/>
          </a:bodyPr>
          <a:lstStyle/>
          <a:p>
            <a:r>
              <a:rPr lang="en-US" dirty="0"/>
              <a:t>Unit Tests – Test Module #1</a:t>
            </a:r>
            <a:br>
              <a:rPr lang="en-US" dirty="0"/>
            </a:br>
            <a:endParaRPr lang="en-US" dirty="0"/>
          </a:p>
        </p:txBody>
      </p:sp>
      <p:pic>
        <p:nvPicPr>
          <p:cNvPr id="4" name="Picture 3">
            <a:extLst>
              <a:ext uri="{FF2B5EF4-FFF2-40B4-BE49-F238E27FC236}">
                <a16:creationId xmlns="" xmlns:a16="http://schemas.microsoft.com/office/drawing/2014/main" id="{AE979793-5807-431F-B0E7-E2072937DFFA}"/>
              </a:ext>
            </a:extLst>
          </p:cNvPr>
          <p:cNvPicPr>
            <a:picLocks noChangeAspect="1"/>
          </p:cNvPicPr>
          <p:nvPr/>
        </p:nvPicPr>
        <p:blipFill>
          <a:blip r:embed="rId2"/>
          <a:stretch>
            <a:fillRect/>
          </a:stretch>
        </p:blipFill>
        <p:spPr>
          <a:xfrm>
            <a:off x="1090690" y="909123"/>
            <a:ext cx="4725059" cy="1047896"/>
          </a:xfrm>
          <a:prstGeom prst="rect">
            <a:avLst/>
          </a:prstGeom>
        </p:spPr>
      </p:pic>
      <p:pic>
        <p:nvPicPr>
          <p:cNvPr id="5" name="Picture 4">
            <a:extLst>
              <a:ext uri="{FF2B5EF4-FFF2-40B4-BE49-F238E27FC236}">
                <a16:creationId xmlns="" xmlns:a16="http://schemas.microsoft.com/office/drawing/2014/main" id="{6735337D-7A78-4B55-9A3F-EF60F5ED788F}"/>
              </a:ext>
            </a:extLst>
          </p:cNvPr>
          <p:cNvPicPr>
            <a:picLocks noChangeAspect="1"/>
          </p:cNvPicPr>
          <p:nvPr/>
        </p:nvPicPr>
        <p:blipFill>
          <a:blip r:embed="rId3"/>
          <a:stretch>
            <a:fillRect/>
          </a:stretch>
        </p:blipFill>
        <p:spPr>
          <a:xfrm>
            <a:off x="6004972" y="904159"/>
            <a:ext cx="5563376" cy="5553850"/>
          </a:xfrm>
          <a:prstGeom prst="rect">
            <a:avLst/>
          </a:prstGeom>
        </p:spPr>
      </p:pic>
      <p:pic>
        <p:nvPicPr>
          <p:cNvPr id="6" name="Picture 5">
            <a:extLst>
              <a:ext uri="{FF2B5EF4-FFF2-40B4-BE49-F238E27FC236}">
                <a16:creationId xmlns="" xmlns:a16="http://schemas.microsoft.com/office/drawing/2014/main" id="{D66BE49F-F9C2-49D7-9D0A-39EA1179B8EA}"/>
              </a:ext>
            </a:extLst>
          </p:cNvPr>
          <p:cNvPicPr>
            <a:picLocks noChangeAspect="1"/>
          </p:cNvPicPr>
          <p:nvPr/>
        </p:nvPicPr>
        <p:blipFill>
          <a:blip r:embed="rId4"/>
          <a:stretch>
            <a:fillRect/>
          </a:stretch>
        </p:blipFill>
        <p:spPr>
          <a:xfrm>
            <a:off x="975361" y="3771584"/>
            <a:ext cx="1581480" cy="1570185"/>
          </a:xfrm>
          <a:prstGeom prst="rect">
            <a:avLst/>
          </a:prstGeom>
        </p:spPr>
      </p:pic>
      <p:pic>
        <p:nvPicPr>
          <p:cNvPr id="7" name="Picture 6"/>
          <p:cNvPicPr>
            <a:picLocks noChangeAspect="1"/>
          </p:cNvPicPr>
          <p:nvPr/>
        </p:nvPicPr>
        <p:blipFill>
          <a:blip r:embed="rId5"/>
          <a:stretch>
            <a:fillRect/>
          </a:stretch>
        </p:blipFill>
        <p:spPr>
          <a:xfrm>
            <a:off x="3371236" y="3771584"/>
            <a:ext cx="2305372" cy="2686425"/>
          </a:xfrm>
          <a:prstGeom prst="rect">
            <a:avLst/>
          </a:prstGeom>
        </p:spPr>
      </p:pic>
    </p:spTree>
    <p:extLst>
      <p:ext uri="{BB962C8B-B14F-4D97-AF65-F5344CB8AC3E}">
        <p14:creationId xmlns:p14="http://schemas.microsoft.com/office/powerpoint/2010/main" val="4258005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2996"/>
            <a:ext cx="8546284" cy="1320014"/>
          </a:xfrm>
        </p:spPr>
        <p:txBody>
          <a:bodyPr/>
          <a:lstStyle/>
          <a:p>
            <a:r>
              <a:rPr lang="en-US" dirty="0"/>
              <a:t>Unit Tests – Test Module #2</a:t>
            </a:r>
            <a:br>
              <a:rPr lang="en-US" dirty="0"/>
            </a:br>
            <a:endParaRPr lang="en-US" dirty="0"/>
          </a:p>
        </p:txBody>
      </p:sp>
      <p:pic>
        <p:nvPicPr>
          <p:cNvPr id="4" name="Picture 3">
            <a:extLst>
              <a:ext uri="{FF2B5EF4-FFF2-40B4-BE49-F238E27FC236}">
                <a16:creationId xmlns="" xmlns:a16="http://schemas.microsoft.com/office/drawing/2014/main" id="{AD2C15AD-29F6-488D-A431-B9AAB6214BB1}"/>
              </a:ext>
            </a:extLst>
          </p:cNvPr>
          <p:cNvPicPr>
            <a:picLocks noChangeAspect="1"/>
          </p:cNvPicPr>
          <p:nvPr/>
        </p:nvPicPr>
        <p:blipFill>
          <a:blip r:embed="rId2"/>
          <a:stretch>
            <a:fillRect/>
          </a:stretch>
        </p:blipFill>
        <p:spPr>
          <a:xfrm>
            <a:off x="927228" y="920635"/>
            <a:ext cx="5601482" cy="1895740"/>
          </a:xfrm>
          <a:prstGeom prst="rect">
            <a:avLst/>
          </a:prstGeom>
        </p:spPr>
      </p:pic>
      <p:pic>
        <p:nvPicPr>
          <p:cNvPr id="5" name="Picture 4">
            <a:extLst>
              <a:ext uri="{FF2B5EF4-FFF2-40B4-BE49-F238E27FC236}">
                <a16:creationId xmlns="" xmlns:a16="http://schemas.microsoft.com/office/drawing/2014/main" id="{960627E8-2FAE-4EB5-860C-6F466000F4C9}"/>
              </a:ext>
            </a:extLst>
          </p:cNvPr>
          <p:cNvPicPr>
            <a:picLocks noChangeAspect="1"/>
          </p:cNvPicPr>
          <p:nvPr/>
        </p:nvPicPr>
        <p:blipFill>
          <a:blip r:embed="rId3"/>
          <a:stretch>
            <a:fillRect/>
          </a:stretch>
        </p:blipFill>
        <p:spPr>
          <a:xfrm>
            <a:off x="6965654" y="920635"/>
            <a:ext cx="4610663" cy="5701185"/>
          </a:xfrm>
          <a:prstGeom prst="rect">
            <a:avLst/>
          </a:prstGeom>
        </p:spPr>
      </p:pic>
      <p:pic>
        <p:nvPicPr>
          <p:cNvPr id="6" name="Picture 5"/>
          <p:cNvPicPr>
            <a:picLocks noChangeAspect="1"/>
          </p:cNvPicPr>
          <p:nvPr/>
        </p:nvPicPr>
        <p:blipFill>
          <a:blip r:embed="rId4"/>
          <a:stretch>
            <a:fillRect/>
          </a:stretch>
        </p:blipFill>
        <p:spPr>
          <a:xfrm>
            <a:off x="3192444" y="3332120"/>
            <a:ext cx="3181794" cy="3077004"/>
          </a:xfrm>
          <a:prstGeom prst="rect">
            <a:avLst/>
          </a:prstGeom>
        </p:spPr>
      </p:pic>
      <p:pic>
        <p:nvPicPr>
          <p:cNvPr id="7" name="Picture 6">
            <a:extLst>
              <a:ext uri="{FF2B5EF4-FFF2-40B4-BE49-F238E27FC236}">
                <a16:creationId xmlns="" xmlns:a16="http://schemas.microsoft.com/office/drawing/2014/main" id="{393CF88E-9504-4CC5-89E5-C9DD6E608FCB}"/>
              </a:ext>
            </a:extLst>
          </p:cNvPr>
          <p:cNvPicPr>
            <a:picLocks noChangeAspect="1"/>
          </p:cNvPicPr>
          <p:nvPr/>
        </p:nvPicPr>
        <p:blipFill>
          <a:blip r:embed="rId5"/>
          <a:stretch>
            <a:fillRect/>
          </a:stretch>
        </p:blipFill>
        <p:spPr>
          <a:xfrm>
            <a:off x="1121289" y="3865534"/>
            <a:ext cx="1615440" cy="1600702"/>
          </a:xfrm>
          <a:prstGeom prst="rect">
            <a:avLst/>
          </a:prstGeom>
        </p:spPr>
      </p:pic>
    </p:spTree>
    <p:extLst>
      <p:ext uri="{BB962C8B-B14F-4D97-AF65-F5344CB8AC3E}">
        <p14:creationId xmlns:p14="http://schemas.microsoft.com/office/powerpoint/2010/main" val="90988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6537"/>
            <a:ext cx="9098219" cy="941431"/>
          </a:xfrm>
        </p:spPr>
        <p:txBody>
          <a:bodyPr/>
          <a:lstStyle/>
          <a:p>
            <a:r>
              <a:rPr lang="en-US" dirty="0"/>
              <a:t>Unit Tests – Test Module #3</a:t>
            </a:r>
          </a:p>
        </p:txBody>
      </p:sp>
      <p:pic>
        <p:nvPicPr>
          <p:cNvPr id="4" name="Picture 3">
            <a:extLst>
              <a:ext uri="{FF2B5EF4-FFF2-40B4-BE49-F238E27FC236}">
                <a16:creationId xmlns="" xmlns:a16="http://schemas.microsoft.com/office/drawing/2014/main" id="{64DC9FCE-AFAE-44AD-9B53-3FF604BB2E3B}"/>
              </a:ext>
            </a:extLst>
          </p:cNvPr>
          <p:cNvPicPr>
            <a:picLocks noChangeAspect="1"/>
          </p:cNvPicPr>
          <p:nvPr/>
        </p:nvPicPr>
        <p:blipFill>
          <a:blip r:embed="rId2"/>
          <a:stretch>
            <a:fillRect/>
          </a:stretch>
        </p:blipFill>
        <p:spPr>
          <a:xfrm>
            <a:off x="1024787" y="1101275"/>
            <a:ext cx="5001323" cy="2152950"/>
          </a:xfrm>
          <a:prstGeom prst="rect">
            <a:avLst/>
          </a:prstGeom>
        </p:spPr>
      </p:pic>
      <p:pic>
        <p:nvPicPr>
          <p:cNvPr id="5" name="Picture 4">
            <a:extLst>
              <a:ext uri="{FF2B5EF4-FFF2-40B4-BE49-F238E27FC236}">
                <a16:creationId xmlns="" xmlns:a16="http://schemas.microsoft.com/office/drawing/2014/main" id="{8638A011-CFE1-4550-AE33-FF79BE954AA2}"/>
              </a:ext>
            </a:extLst>
          </p:cNvPr>
          <p:cNvPicPr>
            <a:picLocks noChangeAspect="1"/>
          </p:cNvPicPr>
          <p:nvPr/>
        </p:nvPicPr>
        <p:blipFill>
          <a:blip r:embed="rId3"/>
          <a:stretch>
            <a:fillRect/>
          </a:stretch>
        </p:blipFill>
        <p:spPr>
          <a:xfrm>
            <a:off x="1141413" y="3935911"/>
            <a:ext cx="1720215" cy="1677209"/>
          </a:xfrm>
          <a:prstGeom prst="rect">
            <a:avLst/>
          </a:prstGeom>
        </p:spPr>
      </p:pic>
      <p:pic>
        <p:nvPicPr>
          <p:cNvPr id="6" name="Picture 5">
            <a:extLst>
              <a:ext uri="{FF2B5EF4-FFF2-40B4-BE49-F238E27FC236}">
                <a16:creationId xmlns="" xmlns:a16="http://schemas.microsoft.com/office/drawing/2014/main" id="{85D5018A-E626-400E-B8EF-EB6946C5578F}"/>
              </a:ext>
            </a:extLst>
          </p:cNvPr>
          <p:cNvPicPr>
            <a:picLocks noChangeAspect="1"/>
          </p:cNvPicPr>
          <p:nvPr/>
        </p:nvPicPr>
        <p:blipFill>
          <a:blip r:embed="rId4"/>
          <a:stretch>
            <a:fillRect/>
          </a:stretch>
        </p:blipFill>
        <p:spPr>
          <a:xfrm>
            <a:off x="6464944" y="1037968"/>
            <a:ext cx="5220429" cy="5620534"/>
          </a:xfrm>
          <a:prstGeom prst="rect">
            <a:avLst/>
          </a:prstGeom>
        </p:spPr>
      </p:pic>
      <p:pic>
        <p:nvPicPr>
          <p:cNvPr id="7" name="Picture 6"/>
          <p:cNvPicPr>
            <a:picLocks noChangeAspect="1"/>
          </p:cNvPicPr>
          <p:nvPr/>
        </p:nvPicPr>
        <p:blipFill>
          <a:blip r:embed="rId5"/>
          <a:stretch>
            <a:fillRect/>
          </a:stretch>
        </p:blipFill>
        <p:spPr>
          <a:xfrm>
            <a:off x="3525448" y="3591242"/>
            <a:ext cx="2686425" cy="2838846"/>
          </a:xfrm>
          <a:prstGeom prst="rect">
            <a:avLst/>
          </a:prstGeom>
        </p:spPr>
      </p:pic>
    </p:spTree>
    <p:extLst>
      <p:ext uri="{BB962C8B-B14F-4D97-AF65-F5344CB8AC3E}">
        <p14:creationId xmlns:p14="http://schemas.microsoft.com/office/powerpoint/2010/main" val="369746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681" y="263611"/>
            <a:ext cx="8715633" cy="1046205"/>
          </a:xfrm>
        </p:spPr>
        <p:txBody>
          <a:bodyPr/>
          <a:lstStyle/>
          <a:p>
            <a:r>
              <a:rPr lang="en-US" dirty="0"/>
              <a:t>Unit Tests – Test Failure</a:t>
            </a:r>
          </a:p>
        </p:txBody>
      </p:sp>
      <p:pic>
        <p:nvPicPr>
          <p:cNvPr id="4" name="Picture 3">
            <a:extLst>
              <a:ext uri="{FF2B5EF4-FFF2-40B4-BE49-F238E27FC236}">
                <a16:creationId xmlns="" xmlns:a16="http://schemas.microsoft.com/office/drawing/2014/main" id="{66F7D6D5-F06B-4A84-8AE6-D65841C5E759}"/>
              </a:ext>
            </a:extLst>
          </p:cNvPr>
          <p:cNvPicPr>
            <a:picLocks noChangeAspect="1"/>
          </p:cNvPicPr>
          <p:nvPr/>
        </p:nvPicPr>
        <p:blipFill>
          <a:blip r:embed="rId2"/>
          <a:stretch>
            <a:fillRect/>
          </a:stretch>
        </p:blipFill>
        <p:spPr>
          <a:xfrm>
            <a:off x="1062681" y="1172087"/>
            <a:ext cx="5572903" cy="1876687"/>
          </a:xfrm>
          <a:prstGeom prst="rect">
            <a:avLst/>
          </a:prstGeom>
        </p:spPr>
      </p:pic>
      <p:pic>
        <p:nvPicPr>
          <p:cNvPr id="5" name="Picture 4">
            <a:extLst>
              <a:ext uri="{FF2B5EF4-FFF2-40B4-BE49-F238E27FC236}">
                <a16:creationId xmlns="" xmlns:a16="http://schemas.microsoft.com/office/drawing/2014/main" id="{56C6B294-C12F-4AAD-9AF2-6BAC45488F05}"/>
              </a:ext>
            </a:extLst>
          </p:cNvPr>
          <p:cNvPicPr>
            <a:picLocks noChangeAspect="1"/>
          </p:cNvPicPr>
          <p:nvPr/>
        </p:nvPicPr>
        <p:blipFill>
          <a:blip r:embed="rId3"/>
          <a:stretch>
            <a:fillRect/>
          </a:stretch>
        </p:blipFill>
        <p:spPr>
          <a:xfrm>
            <a:off x="6787173" y="933450"/>
            <a:ext cx="4370979" cy="5496486"/>
          </a:xfrm>
          <a:prstGeom prst="rect">
            <a:avLst/>
          </a:prstGeom>
        </p:spPr>
      </p:pic>
      <p:pic>
        <p:nvPicPr>
          <p:cNvPr id="7" name="Picture 6">
            <a:extLst>
              <a:ext uri="{FF2B5EF4-FFF2-40B4-BE49-F238E27FC236}">
                <a16:creationId xmlns="" xmlns:a16="http://schemas.microsoft.com/office/drawing/2014/main" id="{FB0A19F9-805F-43EA-979E-0620A83E03D1}"/>
              </a:ext>
            </a:extLst>
          </p:cNvPr>
          <p:cNvPicPr>
            <a:picLocks noChangeAspect="1"/>
          </p:cNvPicPr>
          <p:nvPr/>
        </p:nvPicPr>
        <p:blipFill>
          <a:blip r:embed="rId4"/>
          <a:stretch>
            <a:fillRect/>
          </a:stretch>
        </p:blipFill>
        <p:spPr>
          <a:xfrm>
            <a:off x="3739756" y="3203882"/>
            <a:ext cx="2895828" cy="3226054"/>
          </a:xfrm>
          <a:prstGeom prst="rect">
            <a:avLst/>
          </a:prstGeom>
        </p:spPr>
      </p:pic>
    </p:spTree>
    <p:extLst>
      <p:ext uri="{BB962C8B-B14F-4D97-AF65-F5344CB8AC3E}">
        <p14:creationId xmlns:p14="http://schemas.microsoft.com/office/powerpoint/2010/main" val="377512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482" y="148283"/>
            <a:ext cx="8460260" cy="881448"/>
          </a:xfrm>
        </p:spPr>
        <p:txBody>
          <a:bodyPr/>
          <a:lstStyle/>
          <a:p>
            <a:r>
              <a:rPr lang="en-US" dirty="0" err="1" smtClean="0"/>
              <a:t>RUNNing</a:t>
            </a:r>
            <a:r>
              <a:rPr lang="en-US" dirty="0" smtClean="0"/>
              <a:t> unit test</a:t>
            </a:r>
            <a:endParaRPr lang="en-US" dirty="0"/>
          </a:p>
        </p:txBody>
      </p:sp>
      <p:sp>
        <p:nvSpPr>
          <p:cNvPr id="4" name="Rectangle 1"/>
          <p:cNvSpPr>
            <a:spLocks noGrp="1" noChangeArrowheads="1"/>
          </p:cNvSpPr>
          <p:nvPr>
            <p:ph idx="1"/>
          </p:nvPr>
        </p:nvSpPr>
        <p:spPr bwMode="auto">
          <a:xfrm>
            <a:off x="902514" y="1545052"/>
            <a:ext cx="6289118"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CC7832"/>
                </a:solidFill>
                <a:effectLst/>
                <a:latin typeface="JetBrains Mono"/>
              </a:rPr>
              <a:t>import </a:t>
            </a:r>
            <a:r>
              <a:rPr kumimoji="0" lang="en-US" altLang="en-US" sz="1400" b="0" i="0" u="none" strike="noStrike" cap="none" normalizeH="0" baseline="0" dirty="0" err="1" smtClean="0">
                <a:ln>
                  <a:noFill/>
                </a:ln>
                <a:solidFill>
                  <a:srgbClr val="A9B7C6"/>
                </a:solidFill>
                <a:effectLst/>
                <a:latin typeface="JetBrains Mono"/>
              </a:rPr>
              <a:t>unittest</a:t>
            </a: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class </a:t>
            </a:r>
            <a:r>
              <a:rPr kumimoji="0" lang="en-US" altLang="en-US" sz="1400" b="0" i="0" u="none" strike="noStrike" cap="none" normalizeH="0" baseline="0" dirty="0" err="1" smtClean="0">
                <a:ln>
                  <a:noFill/>
                </a:ln>
                <a:solidFill>
                  <a:srgbClr val="CC7832"/>
                </a:solidFill>
                <a:effectLst/>
                <a:latin typeface="JetBrains Mono"/>
              </a:rPr>
              <a:t>testClass</a:t>
            </a:r>
            <a:r>
              <a:rPr kumimoji="0" lang="en-US" altLang="en-US" sz="1400" b="0" i="0" u="none" strike="noStrike" cap="none" normalizeH="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err="1" smtClean="0">
                <a:ln>
                  <a:noFill/>
                </a:ln>
                <a:solidFill>
                  <a:srgbClr val="A9B7C6"/>
                </a:solidFill>
                <a:effectLst/>
                <a:latin typeface="JetBrains Mono"/>
              </a:rPr>
              <a:t>unittest.TestCase</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err="1" smtClean="0">
                <a:ln>
                  <a:noFill/>
                </a:ln>
                <a:solidFill>
                  <a:srgbClr val="CC7832"/>
                </a:solidFill>
                <a:effectLst/>
                <a:latin typeface="JetBrains Mono"/>
              </a:rPr>
              <a:t>def</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FFC66D"/>
                </a:solidFill>
                <a:effectLst/>
                <a:latin typeface="JetBrains Mono"/>
              </a:rPr>
              <a:t>test_1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94558D"/>
                </a:solidFill>
                <a:effectLst/>
                <a:latin typeface="JetBrains Mono"/>
              </a:rPr>
              <a:t>self</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err="1" smtClean="0">
                <a:ln>
                  <a:noFill/>
                </a:ln>
                <a:solidFill>
                  <a:srgbClr val="CC7832"/>
                </a:solidFill>
                <a:effectLst/>
                <a:latin typeface="JetBrains Mono"/>
              </a:rPr>
              <a:t>def</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FFC66D"/>
                </a:solidFill>
                <a:effectLst/>
                <a:latin typeface="JetBrains Mono"/>
              </a:rPr>
              <a:t>test_2</a:t>
            </a:r>
            <a:r>
              <a:rPr kumimoji="0" lang="en-US" altLang="en-US" sz="1400" b="0" i="0" u="none" strike="noStrike" cap="none" normalizeH="0" dirty="0" smtClean="0">
                <a:ln>
                  <a:noFill/>
                </a:ln>
                <a:solidFill>
                  <a:srgbClr val="FFC66D"/>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94558D"/>
                </a:solidFill>
                <a:effectLst/>
                <a:latin typeface="JetBrains Mono"/>
              </a:rPr>
              <a:t>self</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err="1" smtClean="0">
                <a:ln>
                  <a:noFill/>
                </a:ln>
                <a:solidFill>
                  <a:srgbClr val="CC7832"/>
                </a:solidFill>
                <a:effectLst/>
                <a:latin typeface="JetBrains Mono"/>
              </a:rPr>
              <a:t>def</a:t>
            </a:r>
            <a:r>
              <a:rPr kumimoji="0" lang="en-US" altLang="en-US" sz="1400" b="0" i="0" u="none" strike="noStrike" cap="none" normalizeH="0" baseline="0" dirty="0" smtClean="0">
                <a:ln>
                  <a:noFill/>
                </a:ln>
                <a:solidFill>
                  <a:srgbClr val="CC7832"/>
                </a:solidFill>
                <a:effectLst/>
                <a:latin typeface="JetBrains Mono"/>
              </a:rPr>
              <a:t> </a:t>
            </a:r>
            <a:r>
              <a:rPr kumimoji="0" lang="en-US" altLang="en-US" sz="1400" b="0" i="0" u="none" strike="noStrike" cap="none" normalizeH="0" baseline="0" dirty="0" smtClean="0">
                <a:ln>
                  <a:noFill/>
                </a:ln>
                <a:solidFill>
                  <a:srgbClr val="FFC66D"/>
                </a:solidFill>
                <a:effectLst/>
                <a:latin typeface="JetBrains Mono"/>
              </a:rPr>
              <a:t>test_3 </a:t>
            </a:r>
            <a:r>
              <a:rPr kumimoji="0" lang="en-US" altLang="en-US" sz="1400" b="0" i="0" u="none" strike="noStrike" cap="none" normalizeH="0" baseline="0" dirty="0" smtClean="0">
                <a:ln>
                  <a:noFill/>
                </a:ln>
                <a:solidFill>
                  <a:srgbClr val="A9B7C6"/>
                </a:solidFill>
                <a:effectLst/>
                <a:latin typeface="JetBrains Mono"/>
              </a:rPr>
              <a:t>(</a:t>
            </a:r>
            <a:r>
              <a:rPr kumimoji="0" lang="en-US" altLang="en-US" sz="1400" b="0" i="0" u="none" strike="noStrike" cap="none" normalizeH="0" baseline="0" dirty="0" smtClean="0">
                <a:ln>
                  <a:noFill/>
                </a:ln>
                <a:solidFill>
                  <a:srgbClr val="94558D"/>
                </a:solidFill>
                <a:effectLst/>
                <a:latin typeface="JetBrains Mono"/>
              </a:rPr>
              <a:t>self</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dirty="0" smtClean="0">
                <a:ln>
                  <a:noFill/>
                </a:ln>
                <a:solidFill>
                  <a:srgbClr val="A9B7C6"/>
                </a:solidFill>
                <a:effectLst/>
                <a:latin typeface="JetBrains Mono"/>
              </a:rPr>
              <a:t>        …</a:t>
            </a: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CC7832"/>
                </a:solidFill>
                <a:effectLst/>
                <a:latin typeface="JetBrains Mono"/>
              </a:rPr>
              <a:t>if </a:t>
            </a:r>
            <a:r>
              <a:rPr kumimoji="0" lang="en-US" altLang="en-US" sz="1400" b="0" i="0" u="none" strike="noStrike" cap="none" normalizeH="0" baseline="0" dirty="0" smtClean="0">
                <a:ln>
                  <a:noFill/>
                </a:ln>
                <a:solidFill>
                  <a:srgbClr val="A9B7C6"/>
                </a:solidFill>
                <a:effectLst/>
                <a:latin typeface="JetBrains Mono"/>
              </a:rPr>
              <a:t>__name__ == </a:t>
            </a:r>
            <a:r>
              <a:rPr kumimoji="0" lang="en-US" altLang="en-US" sz="1400" b="0" i="0" u="none" strike="noStrike" cap="none" normalizeH="0" baseline="0" dirty="0" smtClean="0">
                <a:ln>
                  <a:noFill/>
                </a:ln>
                <a:solidFill>
                  <a:srgbClr val="6A8759"/>
                </a:solidFill>
                <a:effectLst/>
                <a:latin typeface="JetBrains Mono"/>
              </a:rPr>
              <a:t>'__main__'</a:t>
            </a:r>
            <a:r>
              <a:rPr kumimoji="0" lang="en-US" altLang="en-US" sz="1400" b="0" i="0" u="none" strike="noStrike" cap="none" normalizeH="0" baseline="0" dirty="0" smtClean="0">
                <a:ln>
                  <a:noFill/>
                </a:ln>
                <a:solidFill>
                  <a:srgbClr val="A9B7C6"/>
                </a:solidFill>
                <a:effectLst/>
                <a:latin typeface="JetBrains Mono"/>
              </a:rPr>
              <a:t>:</a:t>
            </a:r>
            <a:br>
              <a:rPr kumimoji="0" lang="en-US" altLang="en-US" sz="1400" b="0" i="0" u="none" strike="noStrike" cap="none" normalizeH="0" baseline="0" dirty="0" smtClean="0">
                <a:ln>
                  <a:noFill/>
                </a:ln>
                <a:solidFill>
                  <a:srgbClr val="A9B7C6"/>
                </a:solidFill>
                <a:effectLst/>
                <a:latin typeface="JetBrains Mono"/>
              </a:rPr>
            </a:br>
            <a:r>
              <a:rPr kumimoji="0" lang="en-US" altLang="en-US" sz="1400" b="0" i="0" u="none" strike="noStrike" cap="none" normalizeH="0" baseline="0" dirty="0" smtClean="0">
                <a:ln>
                  <a:noFill/>
                </a:ln>
                <a:solidFill>
                  <a:srgbClr val="A9B7C6"/>
                </a:solidFill>
                <a:effectLst/>
                <a:latin typeface="JetBrains Mono"/>
              </a:rPr>
              <a:t>    </a:t>
            </a:r>
            <a:r>
              <a:rPr kumimoji="0" lang="en-US" altLang="en-US" sz="1400" b="0" i="0" u="none" strike="noStrike" cap="none" normalizeH="0" baseline="0" dirty="0" err="1" smtClean="0">
                <a:ln>
                  <a:noFill/>
                </a:ln>
                <a:solidFill>
                  <a:srgbClr val="A9B7C6"/>
                </a:solidFill>
                <a:effectLst/>
                <a:latin typeface="JetBrains Mono"/>
              </a:rPr>
              <a:t>unittest.main</a:t>
            </a:r>
            <a:r>
              <a:rPr kumimoji="0" lang="en-US" altLang="en-US" sz="1400" b="0" i="0" u="none" strike="noStrike" cap="none" normalizeH="0" baseline="0" dirty="0" smtClean="0">
                <a:ln>
                  <a:noFill/>
                </a:ln>
                <a:solidFill>
                  <a:srgbClr val="A9B7C6"/>
                </a:solidFill>
                <a:effectLst/>
                <a:latin typeface="JetBrains Mono"/>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474573" y="5511284"/>
            <a:ext cx="6285470" cy="1200329"/>
          </a:xfrm>
          <a:prstGeom prst="rect">
            <a:avLst/>
          </a:prstGeom>
        </p:spPr>
        <p:txBody>
          <a:bodyPr wrap="square">
            <a:spAutoFit/>
          </a:bodyPr>
          <a:lstStyle/>
          <a:p>
            <a:r>
              <a:rPr lang="en-US" dirty="0" smtClean="0"/>
              <a:t>In </a:t>
            </a:r>
            <a:r>
              <a:rPr lang="en-US" dirty="0" err="1" smtClean="0"/>
              <a:t>Jupyter</a:t>
            </a:r>
            <a:r>
              <a:rPr lang="en-US" dirty="0" smtClean="0"/>
              <a:t> :</a:t>
            </a:r>
          </a:p>
          <a:p>
            <a:endParaRPr lang="en-US" dirty="0"/>
          </a:p>
          <a:p>
            <a:r>
              <a:rPr lang="en-US" dirty="0" smtClean="0"/>
              <a:t>if </a:t>
            </a:r>
            <a:r>
              <a:rPr lang="en-US" dirty="0"/>
              <a:t>__name__ == '__main__':</a:t>
            </a:r>
          </a:p>
          <a:p>
            <a:r>
              <a:rPr lang="en-US" dirty="0"/>
              <a:t>    </a:t>
            </a:r>
            <a:r>
              <a:rPr lang="en-US" dirty="0" err="1"/>
              <a:t>unittest.main</a:t>
            </a:r>
            <a:r>
              <a:rPr lang="en-US" dirty="0"/>
              <a:t>(</a:t>
            </a:r>
            <a:r>
              <a:rPr lang="en-US" dirty="0" err="1"/>
              <a:t>argv</a:t>
            </a:r>
            <a:r>
              <a:rPr lang="en-US" dirty="0"/>
              <a:t>=['first-</a:t>
            </a:r>
            <a:r>
              <a:rPr lang="en-US" dirty="0" err="1"/>
              <a:t>arg</a:t>
            </a:r>
            <a:r>
              <a:rPr lang="en-US" dirty="0"/>
              <a:t>-is-ignored'], exit=False)</a:t>
            </a:r>
          </a:p>
        </p:txBody>
      </p:sp>
      <p:sp>
        <p:nvSpPr>
          <p:cNvPr id="6" name="Rectangle 5"/>
          <p:cNvSpPr/>
          <p:nvPr/>
        </p:nvSpPr>
        <p:spPr>
          <a:xfrm>
            <a:off x="984893" y="1029731"/>
            <a:ext cx="2623280" cy="369332"/>
          </a:xfrm>
          <a:prstGeom prst="rect">
            <a:avLst/>
          </a:prstGeom>
        </p:spPr>
        <p:txBody>
          <a:bodyPr wrap="square">
            <a:spAutoFit/>
          </a:bodyPr>
          <a:lstStyle/>
          <a:p>
            <a:r>
              <a:rPr lang="en-US" dirty="0" smtClean="0"/>
              <a:t>In </a:t>
            </a:r>
            <a:r>
              <a:rPr lang="en-US" dirty="0" err="1" smtClean="0"/>
              <a:t>PyCharm</a:t>
            </a:r>
            <a:endParaRPr lang="en-US" dirty="0"/>
          </a:p>
        </p:txBody>
      </p:sp>
    </p:spTree>
    <p:extLst>
      <p:ext uri="{BB962C8B-B14F-4D97-AF65-F5344CB8AC3E}">
        <p14:creationId xmlns:p14="http://schemas.microsoft.com/office/powerpoint/2010/main" val="924715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EXAMPLE</a:t>
            </a:r>
            <a:endParaRPr lang="en-US" dirty="0"/>
          </a:p>
        </p:txBody>
      </p:sp>
      <p:sp>
        <p:nvSpPr>
          <p:cNvPr id="3" name="Content Placeholder 2"/>
          <p:cNvSpPr>
            <a:spLocks noGrp="1"/>
          </p:cNvSpPr>
          <p:nvPr>
            <p:ph idx="1"/>
          </p:nvPr>
        </p:nvSpPr>
        <p:spPr/>
        <p:txBody>
          <a:bodyPr/>
          <a:lstStyle/>
          <a:p>
            <a:r>
              <a:rPr lang="en-US" dirty="0" smtClean="0"/>
              <a:t>1.  .upper</a:t>
            </a:r>
            <a:r>
              <a:rPr lang="en-US" dirty="0"/>
              <a:t>() </a:t>
            </a:r>
            <a:r>
              <a:rPr lang="en-US" dirty="0" smtClean="0"/>
              <a:t> </a:t>
            </a:r>
            <a:r>
              <a:rPr lang="en-US" dirty="0" err="1" smtClean="0"/>
              <a:t>assertEqual</a:t>
            </a:r>
            <a:endParaRPr lang="en-US" dirty="0" smtClean="0"/>
          </a:p>
          <a:p>
            <a:r>
              <a:rPr lang="en-US" dirty="0" smtClean="0"/>
              <a:t>2 . </a:t>
            </a:r>
            <a:r>
              <a:rPr lang="en-US" dirty="0" err="1" smtClean="0"/>
              <a:t>isupper</a:t>
            </a:r>
            <a:r>
              <a:rPr lang="en-US" dirty="0" smtClean="0"/>
              <a:t>()    </a:t>
            </a:r>
            <a:r>
              <a:rPr lang="en-US" dirty="0" err="1" smtClean="0"/>
              <a:t>assertTrue</a:t>
            </a:r>
            <a:r>
              <a:rPr lang="en-US" dirty="0" smtClean="0"/>
              <a:t>, </a:t>
            </a:r>
            <a:r>
              <a:rPr lang="en-US" dirty="0" err="1" smtClean="0"/>
              <a:t>assertFalse</a:t>
            </a:r>
            <a:endParaRPr lang="en-US" dirty="0" smtClean="0"/>
          </a:p>
          <a:p>
            <a:r>
              <a:rPr lang="en-US" dirty="0" smtClean="0"/>
              <a:t>3. </a:t>
            </a:r>
            <a:r>
              <a:rPr lang="en-US" dirty="0" err="1" smtClean="0"/>
              <a:t>s.split</a:t>
            </a:r>
            <a:r>
              <a:rPr lang="en-US" dirty="0" smtClean="0"/>
              <a:t>(10)      </a:t>
            </a:r>
            <a:r>
              <a:rPr lang="en-US" dirty="0" err="1" smtClean="0"/>
              <a:t>self.assertRaises</a:t>
            </a:r>
            <a:endParaRPr lang="en-US" dirty="0"/>
          </a:p>
        </p:txBody>
      </p:sp>
    </p:spTree>
    <p:extLst>
      <p:ext uri="{BB962C8B-B14F-4D97-AF65-F5344CB8AC3E}">
        <p14:creationId xmlns:p14="http://schemas.microsoft.com/office/powerpoint/2010/main" val="342547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849" y="82378"/>
            <a:ext cx="3847070" cy="856736"/>
          </a:xfrm>
        </p:spPr>
        <p:txBody>
          <a:bodyPr/>
          <a:lstStyle/>
          <a:p>
            <a:r>
              <a:rPr lang="en-US" dirty="0">
                <a:solidFill>
                  <a:schemeClr val="tx1">
                    <a:lumMod val="95000"/>
                  </a:schemeClr>
                </a:solidFill>
              </a:rPr>
              <a:t>Tests - Overview</a:t>
            </a:r>
          </a:p>
        </p:txBody>
      </p:sp>
      <p:pic>
        <p:nvPicPr>
          <p:cNvPr id="4" name="Picture 2" descr="Image for post">
            <a:extLst>
              <a:ext uri="{FF2B5EF4-FFF2-40B4-BE49-F238E27FC236}">
                <a16:creationId xmlns="" xmlns:a16="http://schemas.microsoft.com/office/drawing/2014/main" id="{B6FF94ED-A783-4AF2-883B-A5B42B9B86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849" y="815546"/>
            <a:ext cx="11052286" cy="5682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89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4184"/>
            <a:ext cx="9905999" cy="988540"/>
          </a:xfrm>
        </p:spPr>
        <p:txBody>
          <a:bodyPr/>
          <a:lstStyle/>
          <a:p>
            <a:r>
              <a:rPr lang="en-US" dirty="0"/>
              <a:t>Advantages of Unit Testing</a:t>
            </a:r>
          </a:p>
        </p:txBody>
      </p:sp>
      <p:sp>
        <p:nvSpPr>
          <p:cNvPr id="3" name="Content Placeholder 2"/>
          <p:cNvSpPr>
            <a:spLocks noGrp="1"/>
          </p:cNvSpPr>
          <p:nvPr>
            <p:ph idx="1"/>
          </p:nvPr>
        </p:nvSpPr>
        <p:spPr>
          <a:xfrm>
            <a:off x="963827" y="1095632"/>
            <a:ext cx="9901881" cy="4967417"/>
          </a:xfrm>
        </p:spPr>
        <p:txBody>
          <a:bodyPr/>
          <a:lstStyle/>
          <a:p>
            <a:r>
              <a:rPr lang="en-US" dirty="0">
                <a:solidFill>
                  <a:schemeClr val="bg1"/>
                </a:solidFill>
              </a:rPr>
              <a:t>Any bugs are found easily and </a:t>
            </a:r>
            <a:r>
              <a:rPr lang="en-US" dirty="0" smtClean="0">
                <a:solidFill>
                  <a:schemeClr val="bg1"/>
                </a:solidFill>
              </a:rPr>
              <a:t>quicker</a:t>
            </a:r>
          </a:p>
          <a:p>
            <a:r>
              <a:rPr lang="en-US" dirty="0">
                <a:solidFill>
                  <a:schemeClr val="bg1"/>
                </a:solidFill>
              </a:rPr>
              <a:t>Unit testing saves time and </a:t>
            </a:r>
            <a:r>
              <a:rPr lang="en-US" dirty="0" smtClean="0">
                <a:solidFill>
                  <a:schemeClr val="bg1"/>
                </a:solidFill>
              </a:rPr>
              <a:t>money</a:t>
            </a:r>
          </a:p>
          <a:p>
            <a:r>
              <a:rPr lang="en-US" dirty="0">
                <a:solidFill>
                  <a:schemeClr val="bg1"/>
                </a:solidFill>
              </a:rPr>
              <a:t>Unit testing is an Integral part of extreme programming (a “test-everything-that-can-possibly-break” strategy</a:t>
            </a:r>
            <a:r>
              <a:rPr lang="en-US" dirty="0" smtClean="0">
                <a:solidFill>
                  <a:schemeClr val="bg1"/>
                </a:solidFill>
              </a:rPr>
              <a:t>)</a:t>
            </a:r>
          </a:p>
          <a:p>
            <a:r>
              <a:rPr lang="en-US" dirty="0">
                <a:solidFill>
                  <a:schemeClr val="bg1"/>
                </a:solidFill>
              </a:rPr>
              <a:t>Unit testing provides </a:t>
            </a:r>
            <a:r>
              <a:rPr lang="en-US" dirty="0" smtClean="0">
                <a:solidFill>
                  <a:schemeClr val="bg1"/>
                </a:solidFill>
              </a:rPr>
              <a:t>documentation</a:t>
            </a:r>
          </a:p>
          <a:p>
            <a:r>
              <a:rPr lang="en-US" dirty="0">
                <a:solidFill>
                  <a:schemeClr val="bg1"/>
                </a:solidFill>
              </a:rPr>
              <a:t>R2: Reusable and </a:t>
            </a:r>
            <a:r>
              <a:rPr lang="en-US" dirty="0" smtClean="0">
                <a:solidFill>
                  <a:schemeClr val="bg1"/>
                </a:solidFill>
              </a:rPr>
              <a:t>Reliable</a:t>
            </a:r>
          </a:p>
          <a:p>
            <a:r>
              <a:rPr lang="en-US" dirty="0">
                <a:solidFill>
                  <a:schemeClr val="bg1"/>
                </a:solidFill>
              </a:rPr>
              <a:t>Unit testing helps measure </a:t>
            </a:r>
            <a:r>
              <a:rPr lang="en-US" dirty="0" smtClean="0">
                <a:solidFill>
                  <a:schemeClr val="bg1"/>
                </a:solidFill>
              </a:rPr>
              <a:t>performance</a:t>
            </a:r>
          </a:p>
          <a:p>
            <a:r>
              <a:rPr lang="en-US" dirty="0">
                <a:solidFill>
                  <a:schemeClr val="bg1"/>
                </a:solidFill>
              </a:rPr>
              <a:t>Unit testing improves code </a:t>
            </a:r>
            <a:r>
              <a:rPr lang="en-US" dirty="0" smtClean="0">
                <a:solidFill>
                  <a:schemeClr val="bg1"/>
                </a:solidFill>
              </a:rPr>
              <a:t>coverage</a:t>
            </a:r>
          </a:p>
          <a:p>
            <a:r>
              <a:rPr lang="en-US" dirty="0">
                <a:solidFill>
                  <a:schemeClr val="bg1"/>
                </a:solidFill>
              </a:rPr>
              <a:t>Unit testing reduces code complexity </a:t>
            </a:r>
          </a:p>
        </p:txBody>
      </p:sp>
    </p:spTree>
    <p:extLst>
      <p:ext uri="{BB962C8B-B14F-4D97-AF65-F5344CB8AC3E}">
        <p14:creationId xmlns:p14="http://schemas.microsoft.com/office/powerpoint/2010/main" val="289151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33" y="205946"/>
            <a:ext cx="4604952" cy="1062681"/>
          </a:xfrm>
        </p:spPr>
        <p:txBody>
          <a:bodyPr>
            <a:normAutofit/>
          </a:bodyPr>
          <a:lstStyle/>
          <a:p>
            <a:pPr lvl="0" fontAlgn="base">
              <a:spcAft>
                <a:spcPct val="0"/>
              </a:spcAft>
              <a:defRPr/>
            </a:pPr>
            <a:r>
              <a:rPr lang="en-US" kern="0" cap="none" dirty="0">
                <a:solidFill>
                  <a:schemeClr val="tx1">
                    <a:lumMod val="95000"/>
                  </a:schemeClr>
                </a:solidFill>
                <a:latin typeface="IBM Plex Sans" panose="020B0503050203000203" pitchFamily="34" charset="0"/>
              </a:rPr>
              <a:t>Black Box Testing</a:t>
            </a:r>
          </a:p>
        </p:txBody>
      </p:sp>
      <p:sp>
        <p:nvSpPr>
          <p:cNvPr id="3" name="Content Placeholder 2"/>
          <p:cNvSpPr>
            <a:spLocks noGrp="1"/>
          </p:cNvSpPr>
          <p:nvPr>
            <p:ph idx="1"/>
          </p:nvPr>
        </p:nvSpPr>
        <p:spPr>
          <a:xfrm>
            <a:off x="271850" y="2201635"/>
            <a:ext cx="3616410" cy="2537255"/>
          </a:xfrm>
        </p:spPr>
        <p:txBody>
          <a:bodyPr>
            <a:normAutofit fontScale="85000" lnSpcReduction="10000"/>
          </a:bodyPr>
          <a:lstStyle/>
          <a:p>
            <a:r>
              <a:rPr lang="en-US" sz="2300" dirty="0">
                <a:solidFill>
                  <a:schemeClr val="bg1"/>
                </a:solidFill>
              </a:rPr>
              <a:t>The goal of the test is to verify all behavior inside the “black box” by manipulating the inputs to the black box and verifying that the correct output is produced by the black box for each set of inputs</a:t>
            </a:r>
            <a:r>
              <a:rPr lang="en-US" sz="2300" dirty="0" smtClean="0">
                <a:solidFill>
                  <a:schemeClr val="bg1"/>
                </a:solidFill>
              </a:rPr>
              <a:t>.</a:t>
            </a:r>
            <a:endParaRPr lang="en-US" sz="2300" dirty="0">
              <a:solidFill>
                <a:schemeClr val="bg1"/>
              </a:solidFill>
            </a:endParaRPr>
          </a:p>
        </p:txBody>
      </p:sp>
      <p:pic>
        <p:nvPicPr>
          <p:cNvPr id="4" name="Picture 3">
            <a:extLst>
              <a:ext uri="{FF2B5EF4-FFF2-40B4-BE49-F238E27FC236}">
                <a16:creationId xmlns="" xmlns:a16="http://schemas.microsoft.com/office/drawing/2014/main" id="{DA15B9A4-35D4-4ABE-ABF0-301645799331}"/>
              </a:ext>
            </a:extLst>
          </p:cNvPr>
          <p:cNvPicPr>
            <a:picLocks noChangeAspect="1"/>
          </p:cNvPicPr>
          <p:nvPr/>
        </p:nvPicPr>
        <p:blipFill>
          <a:blip r:embed="rId2"/>
          <a:stretch>
            <a:fillRect/>
          </a:stretch>
        </p:blipFill>
        <p:spPr>
          <a:xfrm>
            <a:off x="4093545" y="2201635"/>
            <a:ext cx="7530703" cy="2689537"/>
          </a:xfrm>
          <a:prstGeom prst="rect">
            <a:avLst/>
          </a:prstGeom>
        </p:spPr>
      </p:pic>
      <p:sp>
        <p:nvSpPr>
          <p:cNvPr id="7" name="Rounded Rectangle 6"/>
          <p:cNvSpPr/>
          <p:nvPr/>
        </p:nvSpPr>
        <p:spPr>
          <a:xfrm>
            <a:off x="5420496" y="621957"/>
            <a:ext cx="2438400" cy="12933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Input parameters:</a:t>
            </a:r>
          </a:p>
          <a:p>
            <a:pPr algn="ctr"/>
            <a:r>
              <a:rPr lang="en-US" dirty="0"/>
              <a:t>Name = Laura </a:t>
            </a:r>
            <a:endParaRPr lang="en-US" dirty="0" smtClean="0"/>
          </a:p>
          <a:p>
            <a:pPr algn="ctr"/>
            <a:r>
              <a:rPr lang="en-US" dirty="0" smtClean="0"/>
              <a:t>Username = </a:t>
            </a:r>
            <a:r>
              <a:rPr lang="en-US" dirty="0" err="1" smtClean="0"/>
              <a:t>laura</a:t>
            </a:r>
            <a:endParaRPr lang="en-US" dirty="0" smtClean="0"/>
          </a:p>
          <a:p>
            <a:pPr algn="ctr"/>
            <a:r>
              <a:rPr lang="en-US" dirty="0" smtClean="0"/>
              <a:t>Password = njuh6795b</a:t>
            </a:r>
            <a:endParaRPr lang="en-US" dirty="0"/>
          </a:p>
        </p:txBody>
      </p:sp>
      <p:sp>
        <p:nvSpPr>
          <p:cNvPr id="9" name="Rounded Rectangle 8"/>
          <p:cNvSpPr/>
          <p:nvPr/>
        </p:nvSpPr>
        <p:spPr>
          <a:xfrm>
            <a:off x="5420496" y="5304129"/>
            <a:ext cx="2438400" cy="12933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 parameters:</a:t>
            </a:r>
          </a:p>
          <a:p>
            <a:pPr algn="ctr"/>
            <a:r>
              <a:rPr lang="en-US" sz="1400" dirty="0"/>
              <a:t>Name = Laura </a:t>
            </a:r>
            <a:endParaRPr lang="en-US" sz="1400" dirty="0" smtClean="0"/>
          </a:p>
          <a:p>
            <a:pPr algn="ctr"/>
            <a:r>
              <a:rPr lang="en-US" sz="1400" dirty="0" smtClean="0"/>
              <a:t>Username = </a:t>
            </a:r>
            <a:r>
              <a:rPr lang="en-US" sz="1400" dirty="0" err="1" smtClean="0"/>
              <a:t>laura</a:t>
            </a:r>
            <a:endParaRPr lang="en-US" sz="1400" dirty="0" smtClean="0"/>
          </a:p>
          <a:p>
            <a:pPr algn="ctr"/>
            <a:r>
              <a:rPr lang="en-US" sz="1400" dirty="0" smtClean="0"/>
              <a:t>ID =g83k720d-f73z-7n48</a:t>
            </a:r>
            <a:endParaRPr lang="en-US" sz="1400" dirty="0"/>
          </a:p>
        </p:txBody>
      </p:sp>
    </p:spTree>
    <p:extLst>
      <p:ext uri="{BB962C8B-B14F-4D97-AF65-F5344CB8AC3E}">
        <p14:creationId xmlns:p14="http://schemas.microsoft.com/office/powerpoint/2010/main" val="167745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259755" cy="567731"/>
          </a:xfrm>
        </p:spPr>
        <p:txBody>
          <a:bodyPr>
            <a:normAutofit fontScale="90000"/>
          </a:bodyPr>
          <a:lstStyle/>
          <a:p>
            <a:r>
              <a:rPr lang="en-US" b="1" dirty="0"/>
              <a:t>Comparison of Black Box and White Box </a:t>
            </a:r>
            <a:r>
              <a:rPr lang="en-US" b="1" dirty="0" smtClean="0"/>
              <a:t>Testing</a:t>
            </a:r>
            <a:r>
              <a:rPr lang="en-US" b="1" dirty="0"/>
              <a:t/>
            </a:r>
            <a:br>
              <a:rPr lang="en-US" b="1" dirty="0"/>
            </a:br>
            <a:r>
              <a:rPr lang="en-US" dirty="0"/>
              <a:t/>
            </a:r>
            <a:br>
              <a:rPr lang="en-US" dirty="0"/>
            </a:br>
            <a:endParaRPr lang="en-US" dirty="0"/>
          </a:p>
        </p:txBody>
      </p:sp>
      <p:pic>
        <p:nvPicPr>
          <p:cNvPr id="6" name="Picture 5"/>
          <p:cNvPicPr>
            <a:picLocks noChangeAspect="1"/>
          </p:cNvPicPr>
          <p:nvPr/>
        </p:nvPicPr>
        <p:blipFill>
          <a:blip r:embed="rId2"/>
          <a:stretch>
            <a:fillRect/>
          </a:stretch>
        </p:blipFill>
        <p:spPr>
          <a:xfrm>
            <a:off x="1141412" y="1186249"/>
            <a:ext cx="9901744" cy="4982406"/>
          </a:xfrm>
          <a:prstGeom prst="rect">
            <a:avLst/>
          </a:prstGeom>
        </p:spPr>
      </p:pic>
    </p:spTree>
    <p:extLst>
      <p:ext uri="{BB962C8B-B14F-4D97-AF65-F5344CB8AC3E}">
        <p14:creationId xmlns:p14="http://schemas.microsoft.com/office/powerpoint/2010/main" val="324965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785" y="214184"/>
            <a:ext cx="6030096" cy="1145059"/>
          </a:xfrm>
        </p:spPr>
        <p:txBody>
          <a:bodyPr/>
          <a:lstStyle/>
          <a:p>
            <a:r>
              <a:rPr lang="en-US" dirty="0"/>
              <a:t>Unit Tests – Stubs &amp; Mocks</a:t>
            </a:r>
          </a:p>
        </p:txBody>
      </p:sp>
      <p:sp>
        <p:nvSpPr>
          <p:cNvPr id="3" name="Content Placeholder 2"/>
          <p:cNvSpPr>
            <a:spLocks noGrp="1"/>
          </p:cNvSpPr>
          <p:nvPr>
            <p:ph idx="1"/>
          </p:nvPr>
        </p:nvSpPr>
        <p:spPr>
          <a:xfrm>
            <a:off x="362466" y="1235677"/>
            <a:ext cx="3270420" cy="1787610"/>
          </a:xfrm>
        </p:spPr>
        <p:txBody>
          <a:bodyPr>
            <a:normAutofit fontScale="70000" lnSpcReduction="20000"/>
          </a:bodyPr>
          <a:lstStyle/>
          <a:p>
            <a:r>
              <a:rPr lang="en-US" dirty="0">
                <a:solidFill>
                  <a:schemeClr val="bg1"/>
                </a:solidFill>
              </a:rPr>
              <a:t>In order to reproduce input conditions that come from side effects it is necessary to implement function stubs, also called mocks. This can be done using dependency injection</a:t>
            </a:r>
            <a:endParaRPr lang="ru-RU" dirty="0">
              <a:solidFill>
                <a:schemeClr val="bg1"/>
              </a:solidFill>
            </a:endParaRPr>
          </a:p>
          <a:p>
            <a:endParaRPr lang="en-US" dirty="0"/>
          </a:p>
        </p:txBody>
      </p:sp>
      <p:pic>
        <p:nvPicPr>
          <p:cNvPr id="4" name="Picture 3">
            <a:extLst>
              <a:ext uri="{FF2B5EF4-FFF2-40B4-BE49-F238E27FC236}">
                <a16:creationId xmlns="" xmlns:a16="http://schemas.microsoft.com/office/drawing/2014/main" id="{EFEF48B5-5EDE-4AF3-9E7C-CEA987E4C3FE}"/>
              </a:ext>
            </a:extLst>
          </p:cNvPr>
          <p:cNvPicPr>
            <a:picLocks noChangeAspect="1"/>
          </p:cNvPicPr>
          <p:nvPr/>
        </p:nvPicPr>
        <p:blipFill>
          <a:blip r:embed="rId2"/>
          <a:stretch>
            <a:fillRect/>
          </a:stretch>
        </p:blipFill>
        <p:spPr>
          <a:xfrm>
            <a:off x="3221608" y="2776151"/>
            <a:ext cx="8168504" cy="3567852"/>
          </a:xfrm>
          <a:prstGeom prst="rect">
            <a:avLst/>
          </a:prstGeom>
        </p:spPr>
      </p:pic>
      <p:sp>
        <p:nvSpPr>
          <p:cNvPr id="5" name="Rectangle 4"/>
          <p:cNvSpPr/>
          <p:nvPr/>
        </p:nvSpPr>
        <p:spPr>
          <a:xfrm>
            <a:off x="823785" y="6488668"/>
            <a:ext cx="8027087" cy="369332"/>
          </a:xfrm>
          <a:prstGeom prst="rect">
            <a:avLst/>
          </a:prstGeom>
        </p:spPr>
        <p:txBody>
          <a:bodyPr wrap="square">
            <a:spAutoFit/>
          </a:bodyPr>
          <a:lstStyle/>
          <a:p>
            <a:r>
              <a:rPr lang="en-US" dirty="0"/>
              <a:t>https://docs.python.org/3/library/unittest.mock.html</a:t>
            </a:r>
          </a:p>
        </p:txBody>
      </p:sp>
    </p:spTree>
    <p:extLst>
      <p:ext uri="{BB962C8B-B14F-4D97-AF65-F5344CB8AC3E}">
        <p14:creationId xmlns:p14="http://schemas.microsoft.com/office/powerpoint/2010/main" val="175196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765484" cy="748963"/>
          </a:xfrm>
        </p:spPr>
        <p:txBody>
          <a:bodyPr/>
          <a:lstStyle/>
          <a:p>
            <a:r>
              <a:rPr lang="en-US" kern="0" cap="none" dirty="0">
                <a:latin typeface="IBM Plex Sans" panose="020B0503050203000203" pitchFamily="34" charset="0"/>
              </a:rPr>
              <a:t>Unit Tests</a:t>
            </a:r>
            <a:r>
              <a:rPr lang="ru-RU" kern="0" cap="none" dirty="0">
                <a:latin typeface="IBM Plex Sans" panose="020B0503050203000203" pitchFamily="34" charset="0"/>
              </a:rPr>
              <a:t> – </a:t>
            </a:r>
            <a:r>
              <a:rPr lang="en-US" kern="0" dirty="0">
                <a:latin typeface="IBM Plex Sans" panose="020B0503050203000203" pitchFamily="34" charset="0"/>
              </a:rPr>
              <a:t>Python “</a:t>
            </a:r>
            <a:r>
              <a:rPr lang="en-US" kern="0" dirty="0" err="1">
                <a:latin typeface="IBM Plex Sans" panose="020B0503050203000203" pitchFamily="34" charset="0"/>
              </a:rPr>
              <a:t>Unittest</a:t>
            </a:r>
            <a:r>
              <a:rPr lang="en-US" kern="0" dirty="0">
                <a:latin typeface="IBM Plex Sans" panose="020B0503050203000203" pitchFamily="34" charset="0"/>
              </a:rPr>
              <a:t>” library</a:t>
            </a:r>
            <a:endParaRPr lang="en-US" dirty="0"/>
          </a:p>
        </p:txBody>
      </p:sp>
      <p:sp>
        <p:nvSpPr>
          <p:cNvPr id="3" name="Content Placeholder 2"/>
          <p:cNvSpPr>
            <a:spLocks noGrp="1"/>
          </p:cNvSpPr>
          <p:nvPr>
            <p:ph idx="1"/>
          </p:nvPr>
        </p:nvSpPr>
        <p:spPr>
          <a:xfrm>
            <a:off x="996779" y="1499287"/>
            <a:ext cx="10280822" cy="3575222"/>
          </a:xfrm>
        </p:spPr>
        <p:txBody>
          <a:bodyPr>
            <a:normAutofit fontScale="92500"/>
          </a:bodyPr>
          <a:lstStyle/>
          <a:p>
            <a:r>
              <a:rPr lang="en-US" dirty="0" err="1">
                <a:solidFill>
                  <a:schemeClr val="bg1"/>
                </a:solidFill>
              </a:rPr>
              <a:t>unittest</a:t>
            </a:r>
            <a:r>
              <a:rPr lang="en-US" dirty="0">
                <a:solidFill>
                  <a:schemeClr val="bg1"/>
                </a:solidFill>
              </a:rPr>
              <a:t> has been built into the Python standard library since version 2.1. You’ll probably see it in commercial Python applications and open-source </a:t>
            </a:r>
            <a:r>
              <a:rPr lang="en-US" dirty="0" smtClean="0">
                <a:solidFill>
                  <a:schemeClr val="bg1"/>
                </a:solidFill>
              </a:rPr>
              <a:t>projects.</a:t>
            </a:r>
          </a:p>
          <a:p>
            <a:pPr marL="0" indent="0">
              <a:buNone/>
            </a:pPr>
            <a:endParaRPr lang="en-US" dirty="0" smtClean="0">
              <a:solidFill>
                <a:schemeClr val="bg1"/>
              </a:solidFill>
            </a:endParaRPr>
          </a:p>
          <a:p>
            <a:r>
              <a:rPr lang="en-US" dirty="0" err="1">
                <a:solidFill>
                  <a:schemeClr val="bg1"/>
                </a:solidFill>
              </a:rPr>
              <a:t>unittest</a:t>
            </a:r>
            <a:r>
              <a:rPr lang="en-US" dirty="0">
                <a:solidFill>
                  <a:schemeClr val="bg1"/>
                </a:solidFill>
              </a:rPr>
              <a:t> requires that</a:t>
            </a:r>
            <a:r>
              <a:rPr lang="en-US" dirty="0" smtClean="0">
                <a:solidFill>
                  <a:schemeClr val="bg1"/>
                </a:solidFill>
              </a:rPr>
              <a:t>:</a:t>
            </a:r>
            <a:endParaRPr lang="en-US" dirty="0">
              <a:solidFill>
                <a:schemeClr val="bg1"/>
              </a:solidFill>
            </a:endParaRPr>
          </a:p>
          <a:p>
            <a:r>
              <a:rPr lang="en-US" dirty="0">
                <a:solidFill>
                  <a:schemeClr val="bg1"/>
                </a:solidFill>
              </a:rPr>
              <a:t>You put your tests into classes as methods</a:t>
            </a:r>
          </a:p>
          <a:p>
            <a:r>
              <a:rPr lang="en-US" dirty="0">
                <a:solidFill>
                  <a:schemeClr val="bg1"/>
                </a:solidFill>
              </a:rPr>
              <a:t>You use a series of special assertion methods (</a:t>
            </a:r>
            <a:r>
              <a:rPr lang="en-US" dirty="0" err="1" smtClean="0">
                <a:solidFill>
                  <a:schemeClr val="bg1"/>
                </a:solidFill>
              </a:rPr>
              <a:t>assertEqual</a:t>
            </a:r>
            <a:r>
              <a:rPr lang="en-US" dirty="0">
                <a:solidFill>
                  <a:schemeClr val="bg1"/>
                </a:solidFill>
              </a:rPr>
              <a:t>, </a:t>
            </a:r>
            <a:r>
              <a:rPr lang="en-US" dirty="0" err="1" smtClean="0">
                <a:solidFill>
                  <a:schemeClr val="bg1"/>
                </a:solidFill>
              </a:rPr>
              <a:t>assertTrue</a:t>
            </a:r>
            <a:r>
              <a:rPr lang="en-US" dirty="0">
                <a:solidFill>
                  <a:schemeClr val="bg1"/>
                </a:solidFill>
              </a:rPr>
              <a:t>, </a:t>
            </a:r>
            <a:r>
              <a:rPr lang="en-US" dirty="0" err="1" smtClean="0">
                <a:solidFill>
                  <a:schemeClr val="bg1"/>
                </a:solidFill>
              </a:rPr>
              <a:t>assertFalse</a:t>
            </a:r>
            <a:r>
              <a:rPr lang="en-US" dirty="0">
                <a:solidFill>
                  <a:schemeClr val="bg1"/>
                </a:solidFill>
              </a:rPr>
              <a:t>, </a:t>
            </a:r>
            <a:r>
              <a:rPr lang="en-US" dirty="0" err="1" smtClean="0">
                <a:solidFill>
                  <a:schemeClr val="bg1"/>
                </a:solidFill>
              </a:rPr>
              <a:t>assertRaises</a:t>
            </a:r>
            <a:r>
              <a:rPr lang="en-US" dirty="0" smtClean="0">
                <a:solidFill>
                  <a:schemeClr val="bg1"/>
                </a:solidFill>
              </a:rPr>
              <a:t>) </a:t>
            </a:r>
            <a:r>
              <a:rPr lang="en-US" dirty="0">
                <a:solidFill>
                  <a:schemeClr val="bg1"/>
                </a:solidFill>
              </a:rPr>
              <a:t>in the </a:t>
            </a:r>
            <a:r>
              <a:rPr lang="en-US" dirty="0" err="1">
                <a:solidFill>
                  <a:schemeClr val="bg1"/>
                </a:solidFill>
              </a:rPr>
              <a:t>unittest.TestCase</a:t>
            </a:r>
            <a:r>
              <a:rPr lang="en-US" dirty="0">
                <a:solidFill>
                  <a:schemeClr val="bg1"/>
                </a:solidFill>
              </a:rPr>
              <a:t> class instead of the built-in assert statement</a:t>
            </a:r>
          </a:p>
        </p:txBody>
      </p:sp>
    </p:spTree>
    <p:extLst>
      <p:ext uri="{BB962C8B-B14F-4D97-AF65-F5344CB8AC3E}">
        <p14:creationId xmlns:p14="http://schemas.microsoft.com/office/powerpoint/2010/main" val="171372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02" y="90617"/>
            <a:ext cx="9069859" cy="733168"/>
          </a:xfrm>
        </p:spPr>
        <p:txBody>
          <a:bodyPr>
            <a:normAutofit fontScale="90000"/>
          </a:bodyPr>
          <a:lstStyle/>
          <a:p>
            <a:r>
              <a:rPr lang="en-US" kern="0" cap="none" dirty="0">
                <a:solidFill>
                  <a:srgbClr val="0F6FFF"/>
                </a:solidFill>
                <a:latin typeface="IBM Plex Sans" panose="020B0503050203000203" pitchFamily="34" charset="0"/>
              </a:rPr>
              <a:t/>
            </a:r>
            <a:br>
              <a:rPr lang="en-US" kern="0" cap="none" dirty="0">
                <a:solidFill>
                  <a:srgbClr val="0F6FFF"/>
                </a:solidFill>
                <a:latin typeface="IBM Plex Sans" panose="020B0503050203000203" pitchFamily="34" charset="0"/>
              </a:rPr>
            </a:br>
            <a:r>
              <a:rPr lang="en-US" kern="0" cap="none" dirty="0">
                <a:latin typeface="IBM Plex Sans" panose="020B0503050203000203" pitchFamily="34" charset="0"/>
              </a:rPr>
              <a:t>Unit Tests</a:t>
            </a:r>
            <a:r>
              <a:rPr lang="ru-RU" kern="0" cap="none" dirty="0">
                <a:latin typeface="IBM Plex Sans" panose="020B0503050203000203" pitchFamily="34" charset="0"/>
              </a:rPr>
              <a:t> – </a:t>
            </a:r>
            <a:r>
              <a:rPr lang="en-US" kern="0" dirty="0">
                <a:latin typeface="IBM Plex Sans" panose="020B0503050203000203" pitchFamily="34" charset="0"/>
              </a:rPr>
              <a:t>Python “</a:t>
            </a:r>
            <a:r>
              <a:rPr lang="en-US" kern="0" dirty="0" err="1">
                <a:latin typeface="IBM Plex Sans" panose="020B0503050203000203" pitchFamily="34" charset="0"/>
              </a:rPr>
              <a:t>Unittest</a:t>
            </a:r>
            <a:r>
              <a:rPr lang="en-US" kern="0" dirty="0">
                <a:latin typeface="IBM Plex Sans" panose="020B0503050203000203" pitchFamily="34" charset="0"/>
              </a:rPr>
              <a:t>” library</a:t>
            </a:r>
            <a:endParaRPr lang="en-US" dirty="0"/>
          </a:p>
        </p:txBody>
      </p:sp>
      <p:pic>
        <p:nvPicPr>
          <p:cNvPr id="4" name="Picture 3">
            <a:extLst>
              <a:ext uri="{FF2B5EF4-FFF2-40B4-BE49-F238E27FC236}">
                <a16:creationId xmlns="" xmlns:a16="http://schemas.microsoft.com/office/drawing/2014/main" id="{3580FD6F-FAF2-4FC6-AFD7-4224CFBBB4E0}"/>
              </a:ext>
            </a:extLst>
          </p:cNvPr>
          <p:cNvPicPr>
            <a:picLocks noChangeAspect="1"/>
          </p:cNvPicPr>
          <p:nvPr/>
        </p:nvPicPr>
        <p:blipFill>
          <a:blip r:embed="rId2"/>
          <a:stretch>
            <a:fillRect/>
          </a:stretch>
        </p:blipFill>
        <p:spPr>
          <a:xfrm>
            <a:off x="612895" y="1012620"/>
            <a:ext cx="6322963" cy="5730439"/>
          </a:xfrm>
          <a:prstGeom prst="rect">
            <a:avLst/>
          </a:prstGeom>
        </p:spPr>
      </p:pic>
      <p:pic>
        <p:nvPicPr>
          <p:cNvPr id="5" name="Picture 4">
            <a:extLst>
              <a:ext uri="{FF2B5EF4-FFF2-40B4-BE49-F238E27FC236}">
                <a16:creationId xmlns="" xmlns:a16="http://schemas.microsoft.com/office/drawing/2014/main" id="{3720F524-3188-46C0-8468-22645BE825FC}"/>
              </a:ext>
            </a:extLst>
          </p:cNvPr>
          <p:cNvPicPr>
            <a:picLocks noChangeAspect="1"/>
          </p:cNvPicPr>
          <p:nvPr/>
        </p:nvPicPr>
        <p:blipFill>
          <a:blip r:embed="rId3"/>
          <a:stretch>
            <a:fillRect/>
          </a:stretch>
        </p:blipFill>
        <p:spPr>
          <a:xfrm>
            <a:off x="7296238" y="907504"/>
            <a:ext cx="3882508" cy="3464134"/>
          </a:xfrm>
          <a:prstGeom prst="rect">
            <a:avLst/>
          </a:prstGeom>
        </p:spPr>
      </p:pic>
      <p:pic>
        <p:nvPicPr>
          <p:cNvPr id="6" name="Picture 5">
            <a:extLst>
              <a:ext uri="{FF2B5EF4-FFF2-40B4-BE49-F238E27FC236}">
                <a16:creationId xmlns="" xmlns:a16="http://schemas.microsoft.com/office/drawing/2014/main" id="{063BA6C8-642B-4513-B064-E1366AD89DE8}"/>
              </a:ext>
            </a:extLst>
          </p:cNvPr>
          <p:cNvPicPr>
            <a:picLocks noChangeAspect="1"/>
          </p:cNvPicPr>
          <p:nvPr/>
        </p:nvPicPr>
        <p:blipFill>
          <a:blip r:embed="rId4"/>
          <a:stretch>
            <a:fillRect/>
          </a:stretch>
        </p:blipFill>
        <p:spPr>
          <a:xfrm>
            <a:off x="7433683" y="4455357"/>
            <a:ext cx="2333253" cy="2402643"/>
          </a:xfrm>
          <a:prstGeom prst="rect">
            <a:avLst/>
          </a:prstGeom>
        </p:spPr>
      </p:pic>
    </p:spTree>
    <p:extLst>
      <p:ext uri="{BB962C8B-B14F-4D97-AF65-F5344CB8AC3E}">
        <p14:creationId xmlns:p14="http://schemas.microsoft.com/office/powerpoint/2010/main" val="298049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 – Simple example</a:t>
            </a:r>
            <a:br>
              <a:rPr lang="en-US" dirty="0"/>
            </a:br>
            <a:endParaRPr lang="en-US" dirty="0"/>
          </a:p>
        </p:txBody>
      </p:sp>
      <p:pic>
        <p:nvPicPr>
          <p:cNvPr id="4" name="Content Placeholder 3">
            <a:extLst>
              <a:ext uri="{FF2B5EF4-FFF2-40B4-BE49-F238E27FC236}">
                <a16:creationId xmlns="" xmlns:a16="http://schemas.microsoft.com/office/drawing/2014/main" id="{C5AB81E7-1578-4FCB-9341-13B4A901883F}"/>
              </a:ext>
            </a:extLst>
          </p:cNvPr>
          <p:cNvPicPr>
            <a:picLocks noGrp="1" noChangeAspect="1"/>
          </p:cNvPicPr>
          <p:nvPr>
            <p:ph idx="1"/>
          </p:nvPr>
        </p:nvPicPr>
        <p:blipFill>
          <a:blip r:embed="rId2"/>
          <a:stretch>
            <a:fillRect/>
          </a:stretch>
        </p:blipFill>
        <p:spPr>
          <a:xfrm>
            <a:off x="1141413" y="1442493"/>
            <a:ext cx="5750312" cy="4678220"/>
          </a:xfrm>
          <a:prstGeom prst="rect">
            <a:avLst/>
          </a:prstGeom>
        </p:spPr>
      </p:pic>
    </p:spTree>
    <p:extLst>
      <p:ext uri="{BB962C8B-B14F-4D97-AF65-F5344CB8AC3E}">
        <p14:creationId xmlns:p14="http://schemas.microsoft.com/office/powerpoint/2010/main" val="2019874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400</TotalTime>
  <Words>335</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IBM Plex Sans</vt:lpstr>
      <vt:lpstr>JetBrains Mono</vt:lpstr>
      <vt:lpstr>Trebuchet MS</vt:lpstr>
      <vt:lpstr>Tw Cen MT</vt:lpstr>
      <vt:lpstr>Circuit</vt:lpstr>
      <vt:lpstr>Python Tests </vt:lpstr>
      <vt:lpstr>Tests - Overview</vt:lpstr>
      <vt:lpstr>Advantages of Unit Testing</vt:lpstr>
      <vt:lpstr>Black Box Testing</vt:lpstr>
      <vt:lpstr>Comparison of Black Box and White Box Testing  </vt:lpstr>
      <vt:lpstr>Unit Tests – Stubs &amp; Mocks</vt:lpstr>
      <vt:lpstr>Unit Tests – Python “Unittest” library</vt:lpstr>
      <vt:lpstr> Unit Tests – Python “Unittest” library</vt:lpstr>
      <vt:lpstr>Unit Tests – Simple example </vt:lpstr>
      <vt:lpstr>Unit Tests – Project Structure</vt:lpstr>
      <vt:lpstr>Unit Tests – Modules </vt:lpstr>
      <vt:lpstr>Unit Tests – Test Module #1 </vt:lpstr>
      <vt:lpstr>Unit Tests – Test Module #2 </vt:lpstr>
      <vt:lpstr>Unit Tests – Test Module #3</vt:lpstr>
      <vt:lpstr>Unit Tests – Test Failure</vt:lpstr>
      <vt:lpstr>RUNNing unit test</vt:lpstr>
      <vt:lpstr>Practice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Tests</dc:title>
  <dc:creator>Hanna Burak</dc:creator>
  <cp:lastModifiedBy>Hanna Burak</cp:lastModifiedBy>
  <cp:revision>14</cp:revision>
  <dcterms:created xsi:type="dcterms:W3CDTF">2021-04-22T23:54:50Z</dcterms:created>
  <dcterms:modified xsi:type="dcterms:W3CDTF">2021-04-23T06:37:32Z</dcterms:modified>
</cp:coreProperties>
</file>