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73" r:id="rId14"/>
    <p:sldId id="275" r:id="rId15"/>
    <p:sldId id="269" r:id="rId16"/>
    <p:sldId id="268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66C8"/>
    <a:srgbClr val="B257D7"/>
    <a:srgbClr val="A13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100" d="100"/>
          <a:sy n="100" d="100"/>
        </p:scale>
        <p:origin x="23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07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39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9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5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2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9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1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BD0C-3F23-4456-88CC-04678FE0A321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75D7-EF6D-45B0-B096-59B4B98EF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921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0258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Docker. Docker registry</a:t>
            </a:r>
            <a:endParaRPr lang="ru-RU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39" y="2906815"/>
            <a:ext cx="4093763" cy="30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Layers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37" y="1508535"/>
            <a:ext cx="5801784" cy="4351338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199" y="1825624"/>
            <a:ext cx="6801465" cy="4405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an image,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layer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modification to the </a:t>
            </a:r>
            <a:r>
              <a:rPr lang="en-US" dirty="0">
                <a:solidFill>
                  <a:srgbClr val="C166C8"/>
                </a:solidFill>
              </a:rPr>
              <a:t>image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represented by an instruction in the </a:t>
            </a:r>
            <a:r>
              <a:rPr lang="en-US" dirty="0" err="1">
                <a:solidFill>
                  <a:srgbClr val="C166C8"/>
                </a:solidFill>
              </a:rPr>
              <a:t>Dockerfile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Layers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are applied in sequence to the </a:t>
            </a:r>
            <a:r>
              <a:rPr lang="en-US" dirty="0">
                <a:solidFill>
                  <a:srgbClr val="C166C8"/>
                </a:solidFill>
              </a:rPr>
              <a:t>base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166C8"/>
                </a:solidFill>
              </a:rPr>
              <a:t>image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to create the </a:t>
            </a:r>
            <a:r>
              <a:rPr lang="en-US" dirty="0">
                <a:solidFill>
                  <a:srgbClr val="C166C8"/>
                </a:solidFill>
              </a:rPr>
              <a:t>final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166C8"/>
                </a:solidFill>
              </a:rPr>
              <a:t>image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When an </a:t>
            </a:r>
            <a:r>
              <a:rPr lang="en-US" dirty="0">
                <a:solidFill>
                  <a:srgbClr val="C166C8"/>
                </a:solidFill>
              </a:rPr>
              <a:t>image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updated or rebuilt, only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layers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that change need to be updated, and unchanged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layers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are cached locally. This is part of why Docker </a:t>
            </a:r>
            <a:r>
              <a:rPr lang="en-US" dirty="0">
                <a:solidFill>
                  <a:srgbClr val="C166C8"/>
                </a:solidFill>
              </a:rPr>
              <a:t>images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are so fast and lightweight. The sizes of each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layer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add up to equal the size of the </a:t>
            </a:r>
            <a:r>
              <a:rPr lang="en-US" dirty="0">
                <a:solidFill>
                  <a:srgbClr val="C166C8"/>
                </a:solidFill>
              </a:rPr>
              <a:t>final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166C8"/>
                </a:solidFill>
              </a:rPr>
              <a:t>image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Network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26" y="2033365"/>
            <a:ext cx="5147187" cy="3071011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1900630"/>
            <a:ext cx="5982929" cy="440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Docker has 3 different types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“bridge”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– Default Docker virtual network which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NAT’ed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behind the Host IP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“host”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– It gains performance by skipping virtual networks but sacrifices security of container model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“none”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– removes eth0 and only leaves you with localhost interface in container</a:t>
            </a:r>
          </a:p>
        </p:txBody>
      </p:sp>
    </p:spTree>
    <p:extLst>
      <p:ext uri="{BB962C8B-B14F-4D97-AF65-F5344CB8AC3E}">
        <p14:creationId xmlns:p14="http://schemas.microsoft.com/office/powerpoint/2010/main" val="31130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Volumes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3074" name="Picture 2" descr="http://thenewstack.io/wp-content/uploads/2016/09/Chart_Host-Based-Persistence-Per-Containe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t="14648" r="9617" b="13667"/>
          <a:stretch/>
        </p:blipFill>
        <p:spPr bwMode="auto">
          <a:xfrm>
            <a:off x="92415" y="3209150"/>
            <a:ext cx="6176301" cy="364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newstack.io/wp-content/uploads/2016/09/Chart_Host-Based-Persistence-Shared-Among-Container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7" t="14829" r="10757" b="11944"/>
          <a:stretch/>
        </p:blipFill>
        <p:spPr bwMode="auto">
          <a:xfrm>
            <a:off x="6041984" y="3209150"/>
            <a:ext cx="5984111" cy="364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05176" y="1674497"/>
            <a:ext cx="10927080" cy="1045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a specially-designated directory within one or more </a:t>
            </a:r>
            <a:r>
              <a:rPr lang="en-US" dirty="0">
                <a:solidFill>
                  <a:srgbClr val="C166C8"/>
                </a:solidFill>
              </a:rPr>
              <a:t>containers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that bypasses the Union File System.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are designed to persist data, independent of the </a:t>
            </a:r>
            <a:r>
              <a:rPr lang="en-US" dirty="0">
                <a:solidFill>
                  <a:srgbClr val="C166C8"/>
                </a:solidFill>
              </a:rPr>
              <a:t>container’s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life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cycle.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2307" y="297831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Implicit</a:t>
            </a:r>
            <a:endParaRPr lang="ru-RU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2408" y="2902117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Explicit</a:t>
            </a:r>
            <a:endParaRPr lang="ru-RU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Docker Registry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68" y="3215641"/>
            <a:ext cx="8487937" cy="3492180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05176" y="1674497"/>
            <a:ext cx="10927080" cy="1541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a hosted service containing repositories of </a:t>
            </a:r>
            <a:r>
              <a:rPr lang="en-US" dirty="0">
                <a:solidFill>
                  <a:srgbClr val="C166C8"/>
                </a:solidFill>
              </a:rPr>
              <a:t>images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which responds to the Registry API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 registry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be accessed using a browser at Docker Hub or using the </a:t>
            </a:r>
            <a:r>
              <a:rPr lang="en-US" dirty="0">
                <a:solidFill>
                  <a:srgbClr val="C166C8"/>
                </a:solidFill>
              </a:rPr>
              <a:t>docker search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command.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C000"/>
                </a:solidFill>
              </a:rPr>
              <a:t>Основные элементы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 Registry</a:t>
            </a:r>
            <a:endParaRPr lang="ru-RU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Examples of image names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ubuntu:16.04;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ubuntu:latest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repository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a set of Docker images.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repository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can be shared by pushing it to a registry server. The different </a:t>
            </a:r>
            <a:r>
              <a:rPr lang="en-US" dirty="0">
                <a:solidFill>
                  <a:srgbClr val="C166C8"/>
                </a:solidFill>
              </a:rPr>
              <a:t>images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repository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can be labeled using </a:t>
            </a:r>
            <a:r>
              <a:rPr lang="en-US" dirty="0">
                <a:solidFill>
                  <a:srgbClr val="C166C8"/>
                </a:solidFill>
              </a:rPr>
              <a:t>tags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a label applied to a Docker </a:t>
            </a:r>
            <a:r>
              <a:rPr lang="en-US" dirty="0">
                <a:solidFill>
                  <a:srgbClr val="C166C8"/>
                </a:solidFill>
              </a:rPr>
              <a:t>image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a </a:t>
            </a:r>
            <a:r>
              <a:rPr lang="en-US" dirty="0">
                <a:solidFill>
                  <a:srgbClr val="C166C8"/>
                </a:solidFill>
              </a:rPr>
              <a:t>repository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are how various </a:t>
            </a:r>
            <a:r>
              <a:rPr lang="en-US" dirty="0">
                <a:solidFill>
                  <a:srgbClr val="C166C8"/>
                </a:solidFill>
              </a:rPr>
              <a:t>images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a </a:t>
            </a:r>
            <a:r>
              <a:rPr lang="en-US" dirty="0">
                <a:solidFill>
                  <a:srgbClr val="C166C8"/>
                </a:solidFill>
              </a:rPr>
              <a:t>repository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are distinguished from each other.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0258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Docker</a:t>
            </a:r>
            <a:r>
              <a:rPr lang="ru-RU" sz="7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CLI</a:t>
            </a:r>
            <a:endParaRPr lang="ru-RU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739" y="2906815"/>
            <a:ext cx="4093763" cy="30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8370"/>
              </p:ext>
            </p:extLst>
          </p:nvPr>
        </p:nvGraphicFramePr>
        <p:xfrm>
          <a:off x="838200" y="1690689"/>
          <a:ext cx="10908360" cy="4411734"/>
        </p:xfrm>
        <a:graphic>
          <a:graphicData uri="http://schemas.openxmlformats.org/drawingml/2006/table">
            <a:tbl>
              <a:tblPr/>
              <a:tblGrid>
                <a:gridCol w="3413760"/>
                <a:gridCol w="7494600"/>
              </a:tblGrid>
              <a:tr h="325276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container ls -a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Lists all containers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276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images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Lists all images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148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pull &lt;image&gt;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Pulls image from a docker registry called docker hub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148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</a:t>
                      </a:r>
                      <a:r>
                        <a:rPr lang="en-US" sz="23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push </a:t>
                      </a:r>
                      <a:r>
                        <a:rPr lang="en-US" sz="23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&lt;image&gt;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Push image </a:t>
                      </a:r>
                      <a:r>
                        <a:rPr lang="en-US" sz="2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from a </a:t>
                      </a:r>
                      <a:r>
                        <a:rPr lang="en-US" sz="23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local server to docker registry</a:t>
                      </a:r>
                      <a:endParaRPr lang="en-US" sz="23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148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rm &lt;container-id&gt;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Removes a container, you can use either container name or id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148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</a:t>
                      </a:r>
                      <a:r>
                        <a:rPr lang="en-US" sz="23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rmi</a:t>
                      </a:r>
                      <a:r>
                        <a:rPr lang="en-US" sz="23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&lt;image-id&gt;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Removes an image, you can use either image name or id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148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stop &lt;container-id&gt;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Stops a container, you can use either container name or id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408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run &lt;image&gt;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Runs an image creating a container, you can use either image name or id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276"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docker exec &lt;container-id&gt;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Executes a command inside the container </a:t>
                      </a:r>
                    </a:p>
                  </a:txBody>
                  <a:tcPr marL="75544" marR="75544" marT="50363" marB="50363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Most used </a:t>
            </a:r>
            <a:r>
              <a:rPr lang="en-US" b="1" dirty="0" smtClean="0">
                <a:solidFill>
                  <a:srgbClr val="FFC000"/>
                </a:solidFill>
              </a:rPr>
              <a:t>commands</a:t>
            </a:r>
            <a:endParaRPr lang="ru-RU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</a:rPr>
              <a:t>Dockerfile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3755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Use the official image as a parent image.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node:current-slim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Set the working directory.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WORKDIR /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usr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/app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Copy the file from your host to your current location.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COPY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package.json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Run the command inside your image filesystem.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npm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Add metadata to the image to describe which port the container is listening on at runtime.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EXPOSE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8080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Run the specified command within the container.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CMD [ "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npm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", "start"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Copy the rest of your app's source code from your host to your image filesystem.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COPY . .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ENTRYPOINT </a:t>
            </a:r>
            <a:r>
              <a:rPr lang="en-US" b="1" dirty="0" smtClean="0">
                <a:solidFill>
                  <a:srgbClr val="FFC000"/>
                </a:solidFill>
              </a:rPr>
              <a:t>vs CMD</a:t>
            </a:r>
            <a:endParaRPr lang="ru-RU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301087"/>
              </p:ext>
            </p:extLst>
          </p:nvPr>
        </p:nvGraphicFramePr>
        <p:xfrm>
          <a:off x="838200" y="1690688"/>
          <a:ext cx="10607040" cy="4053840"/>
        </p:xfrm>
        <a:graphic>
          <a:graphicData uri="http://schemas.openxmlformats.org/drawingml/2006/table">
            <a:tbl>
              <a:tblPr/>
              <a:tblGrid>
                <a:gridCol w="4518660"/>
                <a:gridCol w="608838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166C8"/>
                          </a:solidFill>
                          <a:effectLst/>
                        </a:rPr>
                        <a:t>Dockerfile</a:t>
                      </a:r>
                      <a:endParaRPr lang="en-US" sz="2400" dirty="0">
                        <a:solidFill>
                          <a:srgbClr val="C166C8"/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166C8"/>
                          </a:solidFill>
                          <a:effectLst/>
                        </a:rPr>
                        <a:t>Resulting command</a:t>
                      </a: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ENTRYPOINT /bin/ping -c 3</a:t>
                      </a:r>
                      <a:b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CMD localhost</a:t>
                      </a: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/bin/sh -c ‘/bin/ping -c 3’ /bin/sh -c localhost</a:t>
                      </a: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ENTRYPOINT [“/bin/ping”,”-c”,”3”]</a:t>
                      </a:r>
                      <a:b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CMD localhost</a:t>
                      </a: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/bin/ping -c 3 /bin/sh -c localhost</a:t>
                      </a: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ENTRYPOINT /bin/ping -c 3</a:t>
                      </a:r>
                      <a:b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CMD [“localhost”]</a:t>
                      </a: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/bin/sh -c ‘/bin/ping -c 3’ </a:t>
                      </a:r>
                      <a:r>
                        <a:rPr lang="de-DE" sz="2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localhost</a:t>
                      </a:r>
                      <a:endParaRPr lang="de-DE" sz="24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ENTRYPOINT [“/bin/ping”,”-c”,”3”]</a:t>
                      </a:r>
                      <a:b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CMD [“localhost”]</a:t>
                      </a: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/bin/ping -c 3 localhost</a:t>
                      </a:r>
                    </a:p>
                  </a:txBody>
                  <a:tcPr marL="114300" marR="114300" marT="76200" marB="76200" anchor="ctr">
                    <a:lnL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C000"/>
                </a:solidFill>
              </a:rPr>
              <a:t>Можете выполнять задания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92" y="1985645"/>
            <a:ext cx="5421416" cy="4351338"/>
          </a:xfrm>
        </p:spPr>
      </p:pic>
    </p:spTree>
    <p:extLst>
      <p:ext uri="{BB962C8B-B14F-4D97-AF65-F5344CB8AC3E}">
        <p14:creationId xmlns:p14="http://schemas.microsoft.com/office/powerpoint/2010/main" val="12851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C000"/>
                </a:solidFill>
              </a:rPr>
              <a:t>Проблематика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передача продукта клиенту;</a:t>
            </a:r>
          </a:p>
          <a:p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тиражируемость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переиспользуемость;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ограничение ресурсов;</a:t>
            </a:r>
          </a:p>
          <a:p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изолированность;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безопасность.</a:t>
            </a:r>
          </a:p>
          <a:p>
            <a:endParaRPr lang="ru-RU" sz="32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9" y="857647"/>
            <a:ext cx="5245973" cy="52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C000"/>
                </a:solidFill>
              </a:rPr>
              <a:t>Пути решения</a:t>
            </a:r>
            <a:r>
              <a:rPr lang="en-US" b="1" dirty="0" smtClean="0">
                <a:solidFill>
                  <a:srgbClr val="FFC000"/>
                </a:solidFill>
              </a:rPr>
              <a:t>: </a:t>
            </a:r>
            <a:r>
              <a:rPr lang="ru-RU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виртуальные машины</a:t>
            </a:r>
            <a:endParaRPr lang="ru-RU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8"/>
          <a:stretch/>
        </p:blipFill>
        <p:spPr>
          <a:xfrm>
            <a:off x="7999299" y="2101952"/>
            <a:ext cx="3998314" cy="42177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1"/>
          <a:stretch/>
        </p:blipFill>
        <p:spPr>
          <a:xfrm>
            <a:off x="0" y="2101952"/>
            <a:ext cx="7740911" cy="3436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355" y="5571641"/>
            <a:ext cx="312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Traditional Architecture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3843" y="5571641"/>
            <a:ext cx="263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Virtual Architecture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C000"/>
                </a:solidFill>
              </a:rPr>
              <a:t>Плюсы/минусы </a:t>
            </a:r>
            <a:r>
              <a:rPr lang="ru-RU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виртуальных машин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b="1" dirty="0" smtClean="0">
                <a:solidFill>
                  <a:srgbClr val="C166C8"/>
                </a:solidFill>
              </a:rPr>
              <a:t>Плюсы:</a:t>
            </a:r>
            <a:endParaRPr lang="ru-RU" sz="3100" b="1" dirty="0">
              <a:solidFill>
                <a:srgbClr val="C166C8"/>
              </a:solidFill>
            </a:endParaRP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запуск различных операционных систем;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полная изолированность (защита о вредоносного ПО);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возможность удобного создания снимков системы и их восстановления.</a:t>
            </a:r>
            <a:endParaRPr lang="ru-RU" dirty="0" smtClean="0">
              <a:solidFill>
                <a:srgbClr val="C166C8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rgbClr val="C166C8"/>
              </a:solidFill>
            </a:endParaRPr>
          </a:p>
          <a:p>
            <a:pPr marL="0" indent="0">
              <a:buNone/>
            </a:pPr>
            <a:r>
              <a:rPr lang="ru-RU" sz="3100" b="1" dirty="0" smtClean="0">
                <a:solidFill>
                  <a:srgbClr val="C166C8"/>
                </a:solidFill>
              </a:rPr>
              <a:t>Минусы: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большой размер инстанса;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высокие затраты ресурсов;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скорость развертывания;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отсутствие прозрачного конфигурирования;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сложность виртуализацию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аппаратного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обеспечения.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</a:rPr>
              <a:t>Пути решения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  <a:r>
              <a:rPr lang="ru-RU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контейнеризация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9" y="1786552"/>
            <a:ext cx="10008570" cy="42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C000"/>
                </a:solidFill>
              </a:rPr>
              <a:t>Плюсы/минусы </a:t>
            </a:r>
            <a:r>
              <a:rPr lang="ru-RU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контейнеризации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b="1" dirty="0" smtClean="0">
                <a:solidFill>
                  <a:srgbClr val="C166C8"/>
                </a:solidFill>
              </a:rPr>
              <a:t>Плюсы:</a:t>
            </a:r>
            <a:endParaRPr lang="ru-RU" sz="3100" b="1" dirty="0">
              <a:solidFill>
                <a:srgbClr val="C166C8"/>
              </a:solidFill>
            </a:endParaRP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виртуализация на уровне ОС;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работают как отдельные процессы основной ОС;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требует столько ресурсов, сколько нужно, максимум можно ограничить;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скорость развертывания;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занимаемый размер;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удобный способ создания своих контейнеров.</a:t>
            </a:r>
            <a:endParaRPr lang="ru-RU" dirty="0" smtClean="0">
              <a:solidFill>
                <a:srgbClr val="C166C8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rgbClr val="C166C8"/>
              </a:solidFill>
            </a:endParaRPr>
          </a:p>
          <a:p>
            <a:pPr marL="0" indent="0">
              <a:buNone/>
            </a:pPr>
            <a:r>
              <a:rPr lang="ru-RU" sz="3100" b="1" dirty="0" smtClean="0">
                <a:solidFill>
                  <a:srgbClr val="C166C8"/>
                </a:solidFill>
              </a:rPr>
              <a:t>Минусы: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невозможность запустить другие ОС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ru-RU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работает в рамках ядра ОС (возможны проблемы с безопасностью)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нет удобного механизма создания снимков состояния.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9" y="0"/>
            <a:ext cx="9874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54" y="1294684"/>
            <a:ext cx="8608612" cy="5563316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FFC000"/>
                </a:solidFill>
              </a:rPr>
              <a:t>Основные компоненты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endParaRPr lang="ru-RU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C000"/>
                </a:solidFill>
              </a:rPr>
              <a:t>Основные понятия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 images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are the basis of </a:t>
            </a:r>
            <a:r>
              <a:rPr lang="en-US" dirty="0">
                <a:solidFill>
                  <a:srgbClr val="C166C8"/>
                </a:solidFill>
              </a:rPr>
              <a:t>containers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An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an ordered collection of root filesystem changes and the corresponding execution parameters for use within a container runtime. An image typically contains a union of layered filesystems stacked on top of each other. An image does not have state and it never changes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a runtime instance of a </a:t>
            </a:r>
            <a:r>
              <a:rPr lang="en-US" dirty="0">
                <a:solidFill>
                  <a:srgbClr val="C166C8"/>
                </a:solidFill>
              </a:rPr>
              <a:t>docker image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7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Другая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675</Words>
  <Application>Microsoft Office PowerPoint</Application>
  <PresentationFormat>Широкоэкранный</PresentationFormat>
  <Paragraphs>108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Docker. Docker registry</vt:lpstr>
      <vt:lpstr>Проблематика</vt:lpstr>
      <vt:lpstr>Пути решения: виртуальные машины</vt:lpstr>
      <vt:lpstr>Плюсы/минусы виртуальных машин</vt:lpstr>
      <vt:lpstr>Пути решения: контейнеризация</vt:lpstr>
      <vt:lpstr>Плюсы/минусы контейнеризации</vt:lpstr>
      <vt:lpstr>Презентация PowerPoint</vt:lpstr>
      <vt:lpstr>Основные компоненты Docker</vt:lpstr>
      <vt:lpstr>Основные понятия</vt:lpstr>
      <vt:lpstr>Layers</vt:lpstr>
      <vt:lpstr>Network</vt:lpstr>
      <vt:lpstr>Volumes</vt:lpstr>
      <vt:lpstr>Docker Registry</vt:lpstr>
      <vt:lpstr>Основные элементы Docker Registry</vt:lpstr>
      <vt:lpstr>Docker CLI</vt:lpstr>
      <vt:lpstr>Most used commands</vt:lpstr>
      <vt:lpstr>Dockerfile</vt:lpstr>
      <vt:lpstr>ENTRYPOINT vs CMD</vt:lpstr>
      <vt:lpstr>Можете выполнять задания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Docker. Docker registry</dc:title>
  <dc:creator>Mikhail Zhuk</dc:creator>
  <cp:lastModifiedBy>Mikhail Zhuk</cp:lastModifiedBy>
  <cp:revision>33</cp:revision>
  <dcterms:created xsi:type="dcterms:W3CDTF">2020-10-29T05:36:20Z</dcterms:created>
  <dcterms:modified xsi:type="dcterms:W3CDTF">2020-10-29T13:08:49Z</dcterms:modified>
</cp:coreProperties>
</file>