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9FA0B7-68D6-4F17-8FED-1438AE423751}">
  <a:tblStyle styleId="{649FA0B7-68D6-4F17-8FED-1438AE4237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cea93ac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cea93ac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c5890e3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3c5890e3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c5890e3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3c5890e3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c5890e3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3c5890e3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3c5890e3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3c5890e3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c5890e3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c5890e3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c5890e3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3c5890e3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c5890e3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c5890e3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3c5890e3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3c5890e3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c5890e3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c5890e3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3c5890e3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3c5890e3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3c5890e3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3c5890e3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c5cc032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c5cc032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c5890e3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3c5890e3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3c5890e3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3c5890e3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3c5890e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3c5890e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3c5890e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3c5890e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3c5890e3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3c5890e3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3c5890e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3c5890e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cea93a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cea93a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3c5890e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3c5890e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c5890e3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3c5890e3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bm.com/support/knowledgecenter/en/SSEPEK_10.0.0/sqlref/src/tpc/db2z_sql_createtrigger.html"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bm.com/support/knowledgecenter/SSEPEK_11.0.0/sqlref/src/tpc/db2z_olapspecification.html"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78275" y="3148075"/>
            <a:ext cx="13386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300">
                <a:solidFill>
                  <a:srgbClr val="20124D"/>
                </a:solidFill>
                <a:latin typeface="Cambria"/>
                <a:ea typeface="Cambria"/>
                <a:cs typeface="Cambria"/>
                <a:sym typeface="Cambria"/>
              </a:rPr>
              <a:t>SQL</a:t>
            </a:r>
            <a:endParaRPr sz="5300">
              <a:solidFill>
                <a:srgbClr val="20124D"/>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index</a:t>
            </a:r>
            <a:endParaRPr/>
          </a:p>
        </p:txBody>
      </p:sp>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1400">
                <a:solidFill>
                  <a:srgbClr val="20124D"/>
                </a:solidFill>
                <a:latin typeface="Consolas"/>
                <a:ea typeface="Consolas"/>
                <a:cs typeface="Consolas"/>
                <a:sym typeface="Consolas"/>
              </a:rPr>
              <a:t> CREATE INDEX ORDER_INFO</a:t>
            </a:r>
            <a:endParaRPr b="1" sz="1400">
              <a:solidFill>
                <a:srgbClr val="20124D"/>
              </a:solidFill>
              <a:latin typeface="Consolas"/>
              <a:ea typeface="Consolas"/>
              <a:cs typeface="Consolas"/>
              <a:sym typeface="Consolas"/>
            </a:endParaRPr>
          </a:p>
          <a:p>
            <a:pPr indent="0" lvl="0" marL="50800" marR="292100" rtl="0" algn="l">
              <a:spcBef>
                <a:spcPts val="0"/>
              </a:spcBef>
              <a:spcAft>
                <a:spcPts val="0"/>
              </a:spcAft>
              <a:buNone/>
            </a:pPr>
            <a:r>
              <a:rPr b="1" lang="en-GB" sz="1400">
                <a:solidFill>
                  <a:srgbClr val="20124D"/>
                </a:solidFill>
                <a:latin typeface="Consolas"/>
                <a:ea typeface="Consolas"/>
                <a:cs typeface="Consolas"/>
                <a:sym typeface="Consolas"/>
              </a:rPr>
              <a:t>     ON </a:t>
            </a:r>
            <a:r>
              <a:rPr b="1" lang="en-GB" sz="1600">
                <a:solidFill>
                  <a:srgbClr val="20124D"/>
                </a:solidFill>
                <a:latin typeface="Consolas"/>
                <a:ea typeface="Consolas"/>
                <a:cs typeface="Consolas"/>
                <a:sym typeface="Consolas"/>
              </a:rPr>
              <a:t>order</a:t>
            </a:r>
            <a:r>
              <a:rPr b="1" lang="en-GB" sz="1400">
                <a:solidFill>
                  <a:srgbClr val="20124D"/>
                </a:solidFill>
                <a:latin typeface="Consolas"/>
                <a:ea typeface="Consolas"/>
                <a:cs typeface="Consolas"/>
                <a:sym typeface="Consolas"/>
              </a:rPr>
              <a:t>(</a:t>
            </a:r>
            <a:r>
              <a:rPr b="1" lang="en-GB" sz="1600">
                <a:solidFill>
                  <a:srgbClr val="20124D"/>
                </a:solidFill>
                <a:latin typeface="Consolas"/>
                <a:ea typeface="Consolas"/>
                <a:cs typeface="Consolas"/>
                <a:sym typeface="Consolas"/>
              </a:rPr>
              <a:t>order_no, art_no</a:t>
            </a:r>
            <a:r>
              <a:rPr b="1" lang="en-GB" sz="1400">
                <a:solidFill>
                  <a:srgbClr val="20124D"/>
                </a:solidFill>
                <a:latin typeface="Consolas"/>
                <a:ea typeface="Consolas"/>
                <a:cs typeface="Consolas"/>
                <a:sym typeface="Consolas"/>
              </a:rPr>
              <a:t>)</a:t>
            </a:r>
            <a:endParaRPr b="1" sz="1400">
              <a:solidFill>
                <a:srgbClr val="20124D"/>
              </a:solidFill>
              <a:latin typeface="Consolas"/>
              <a:ea typeface="Consolas"/>
              <a:cs typeface="Consolas"/>
              <a:sym typeface="Consolas"/>
            </a:endParaRPr>
          </a:p>
          <a:p>
            <a:pPr indent="0" lvl="0" marL="50800" marR="292100" rtl="0" algn="l">
              <a:spcBef>
                <a:spcPts val="400"/>
              </a:spcBef>
              <a:spcAft>
                <a:spcPts val="0"/>
              </a:spcAft>
              <a:buNone/>
            </a:pPr>
            <a:r>
              <a:t/>
            </a:r>
            <a:endParaRPr b="1" sz="1400">
              <a:solidFill>
                <a:srgbClr val="20124D"/>
              </a:solidFill>
              <a:latin typeface="Consolas"/>
              <a:ea typeface="Consolas"/>
              <a:cs typeface="Consolas"/>
              <a:sym typeface="Consolas"/>
            </a:endParaRPr>
          </a:p>
          <a:p>
            <a:pPr indent="0" lvl="0" marL="0" marR="0" rtl="0" algn="l">
              <a:lnSpc>
                <a:spcPct val="115000"/>
              </a:lnSpc>
              <a:spcBef>
                <a:spcPts val="400"/>
              </a:spcBef>
              <a:spcAft>
                <a:spcPts val="0"/>
              </a:spcAft>
              <a:buNone/>
            </a:pPr>
            <a:r>
              <a:rPr b="1" lang="en-GB" sz="1400">
                <a:solidFill>
                  <a:srgbClr val="20124D"/>
                </a:solidFill>
                <a:latin typeface="Consolas"/>
                <a:ea typeface="Consolas"/>
                <a:cs typeface="Consolas"/>
                <a:sym typeface="Consolas"/>
              </a:rPr>
              <a:t>CREATE UNIQUE INDEX UNIQUE_NUMBER</a:t>
            </a:r>
            <a:endParaRPr b="1" sz="1400">
              <a:solidFill>
                <a:srgbClr val="20124D"/>
              </a:solidFill>
              <a:latin typeface="Consolas"/>
              <a:ea typeface="Consolas"/>
              <a:cs typeface="Consolas"/>
              <a:sym typeface="Consolas"/>
            </a:endParaRPr>
          </a:p>
          <a:p>
            <a:pPr indent="0" lvl="0" marL="0" marR="0" rtl="0" algn="l">
              <a:lnSpc>
                <a:spcPct val="115000"/>
              </a:lnSpc>
              <a:spcBef>
                <a:spcPts val="0"/>
              </a:spcBef>
              <a:spcAft>
                <a:spcPts val="0"/>
              </a:spcAft>
              <a:buNone/>
            </a:pPr>
            <a:r>
              <a:rPr b="1" lang="en-GB" sz="1400">
                <a:solidFill>
                  <a:srgbClr val="20124D"/>
                </a:solidFill>
                <a:latin typeface="Consolas"/>
                <a:ea typeface="Consolas"/>
                <a:cs typeface="Consolas"/>
                <a:sym typeface="Consolas"/>
              </a:rPr>
              <a:t>     ON </a:t>
            </a:r>
            <a:r>
              <a:rPr b="1" lang="en-GB" sz="1600">
                <a:solidFill>
                  <a:srgbClr val="20124D"/>
                </a:solidFill>
                <a:latin typeface="Consolas"/>
                <a:ea typeface="Consolas"/>
                <a:cs typeface="Consolas"/>
                <a:sym typeface="Consolas"/>
              </a:rPr>
              <a:t>article</a:t>
            </a:r>
            <a:r>
              <a:rPr b="1" lang="en-GB" sz="1400">
                <a:solidFill>
                  <a:srgbClr val="20124D"/>
                </a:solidFill>
                <a:latin typeface="Consolas"/>
                <a:ea typeface="Consolas"/>
                <a:cs typeface="Consolas"/>
                <a:sym typeface="Consolas"/>
              </a:rPr>
              <a:t>(</a:t>
            </a:r>
            <a:r>
              <a:rPr b="1" lang="en-GB" sz="1600">
                <a:solidFill>
                  <a:srgbClr val="20124D"/>
                </a:solidFill>
                <a:latin typeface="Consolas"/>
                <a:ea typeface="Consolas"/>
                <a:cs typeface="Consolas"/>
                <a:sym typeface="Consolas"/>
              </a:rPr>
              <a:t>art_no</a:t>
            </a:r>
            <a:r>
              <a:rPr b="1" lang="en-GB" sz="1400">
                <a:solidFill>
                  <a:srgbClr val="20124D"/>
                </a:solidFill>
                <a:latin typeface="Consolas"/>
                <a:ea typeface="Consolas"/>
                <a:cs typeface="Consolas"/>
                <a:sym typeface="Consolas"/>
              </a:rPr>
              <a:t>)</a:t>
            </a:r>
            <a:endParaRPr b="1" sz="1100">
              <a:solidFill>
                <a:srgbClr val="323232"/>
              </a:solidFill>
              <a:highlight>
                <a:srgbClr val="ECECEC"/>
              </a:highlight>
              <a:latin typeface="Courier"/>
              <a:ea typeface="Courier"/>
              <a:cs typeface="Courier"/>
              <a:sym typeface="Courier"/>
            </a:endParaRPr>
          </a:p>
          <a:p>
            <a:pPr indent="0" lvl="0" marL="50800" marR="292100" rtl="0" algn="l">
              <a:spcBef>
                <a:spcPts val="0"/>
              </a:spcBef>
              <a:spcAft>
                <a:spcPts val="0"/>
              </a:spcAft>
              <a:buNone/>
            </a:pPr>
            <a:r>
              <a:t/>
            </a:r>
            <a:endParaRPr b="1" sz="1400">
              <a:solidFill>
                <a:srgbClr val="20124D"/>
              </a:solidFill>
              <a:latin typeface="Consolas"/>
              <a:ea typeface="Consolas"/>
              <a:cs typeface="Consolas"/>
              <a:sym typeface="Consolas"/>
            </a:endParaRPr>
          </a:p>
          <a:p>
            <a:pPr indent="0" lvl="0" marL="25400" marR="25400" rtl="0" algn="l">
              <a:spcBef>
                <a:spcPts val="400"/>
              </a:spcBef>
              <a:spcAft>
                <a:spcPts val="0"/>
              </a:spcAft>
              <a:buNone/>
            </a:pPr>
            <a:r>
              <a:rPr b="1" lang="en-GB" sz="1400">
                <a:solidFill>
                  <a:srgbClr val="20124D"/>
                </a:solidFill>
                <a:latin typeface="Consolas"/>
                <a:ea typeface="Consolas"/>
                <a:cs typeface="Consolas"/>
                <a:sym typeface="Consolas"/>
              </a:rPr>
              <a:t>drop index ORDER_INFO</a:t>
            </a:r>
            <a:endParaRPr b="1" sz="1400">
              <a:solidFill>
                <a:srgbClr val="20124D"/>
              </a:solidFill>
              <a:latin typeface="Consolas"/>
              <a:ea typeface="Consolas"/>
              <a:cs typeface="Consolas"/>
              <a:sym typeface="Consolas"/>
            </a:endParaRPr>
          </a:p>
          <a:p>
            <a:pPr indent="0" lvl="0" marL="25400" marR="25400" rtl="0" algn="l">
              <a:spcBef>
                <a:spcPts val="0"/>
              </a:spcBef>
              <a:spcAft>
                <a:spcPts val="0"/>
              </a:spcAft>
              <a:buNone/>
            </a:pPr>
            <a:r>
              <a:t/>
            </a:r>
            <a:endParaRPr b="1" sz="1400">
              <a:solidFill>
                <a:srgbClr val="20124D"/>
              </a:solidFill>
              <a:latin typeface="Consolas"/>
              <a:ea typeface="Consolas"/>
              <a:cs typeface="Consolas"/>
              <a:sym typeface="Consolas"/>
            </a:endParaRPr>
          </a:p>
          <a:p>
            <a:pPr indent="0" lvl="0" marL="25400" marR="25400" rtl="0" algn="l">
              <a:spcBef>
                <a:spcPts val="0"/>
              </a:spcBef>
              <a:spcAft>
                <a:spcPts val="0"/>
              </a:spcAft>
              <a:buNone/>
            </a:pPr>
            <a:r>
              <a:rPr b="1" lang="en-GB" sz="1400">
                <a:solidFill>
                  <a:srgbClr val="20124D"/>
                </a:solidFill>
                <a:latin typeface="Consolas"/>
                <a:ea typeface="Consolas"/>
                <a:cs typeface="Consolas"/>
                <a:sym typeface="Consolas"/>
              </a:rPr>
              <a:t>drop index UNIQUE_NUMBER</a:t>
            </a:r>
            <a:endParaRPr b="1" sz="1400">
              <a:solidFill>
                <a:srgbClr val="20124D"/>
              </a:solidFill>
              <a:latin typeface="Consolas"/>
              <a:ea typeface="Consolas"/>
              <a:cs typeface="Consolas"/>
              <a:sym typeface="Consolas"/>
            </a:endParaRPr>
          </a:p>
          <a:p>
            <a:pPr indent="0" lvl="0" marL="50800" marR="292100" rtl="0" algn="l">
              <a:spcBef>
                <a:spcPts val="0"/>
              </a:spcBef>
              <a:spcAft>
                <a:spcPts val="0"/>
              </a:spcAft>
              <a:buNone/>
            </a:pPr>
            <a:r>
              <a:t/>
            </a:r>
            <a:endParaRPr b="1" sz="1400">
              <a:solidFill>
                <a:srgbClr val="20124D"/>
              </a:solidFill>
              <a:latin typeface="Consolas"/>
              <a:ea typeface="Consolas"/>
              <a:cs typeface="Consolas"/>
              <a:sym typeface="Consolas"/>
            </a:endParaRPr>
          </a:p>
          <a:p>
            <a:pPr indent="0" lvl="0" marL="0" rtl="0" algn="l">
              <a:spcBef>
                <a:spcPts val="4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208050" y="74375"/>
            <a:ext cx="8727900" cy="44619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20124D"/>
              </a:buClr>
              <a:buSzPts val="2300"/>
              <a:buFont typeface="Cambria"/>
              <a:buAutoNum type="arabicPeriod"/>
            </a:pPr>
            <a:r>
              <a:rPr lang="en-GB" sz="2300">
                <a:solidFill>
                  <a:srgbClr val="20124D"/>
                </a:solidFill>
                <a:latin typeface="Cambria"/>
                <a:ea typeface="Cambria"/>
                <a:cs typeface="Cambria"/>
                <a:sym typeface="Cambria"/>
              </a:rPr>
              <a:t>When creating a new row in the ORDER_ITEM table, the order number should already exist in the ORDER table and the article number should already exist in the ARTICLE table.</a:t>
            </a:r>
            <a:endParaRPr sz="2300">
              <a:solidFill>
                <a:srgbClr val="20124D"/>
              </a:solidFill>
              <a:latin typeface="Cambria"/>
              <a:ea typeface="Cambria"/>
              <a:cs typeface="Cambria"/>
              <a:sym typeface="Cambria"/>
            </a:endParaRPr>
          </a:p>
          <a:p>
            <a:pPr indent="0" lvl="0" marL="457200" rtl="0" algn="l">
              <a:spcBef>
                <a:spcPts val="0"/>
              </a:spcBef>
              <a:spcAft>
                <a:spcPts val="0"/>
              </a:spcAft>
              <a:buNone/>
            </a:pPr>
            <a:r>
              <a:t/>
            </a:r>
            <a:endParaRPr sz="2300">
              <a:solidFill>
                <a:srgbClr val="20124D"/>
              </a:solidFill>
              <a:latin typeface="Cambria"/>
              <a:ea typeface="Cambria"/>
              <a:cs typeface="Cambria"/>
              <a:sym typeface="Cambria"/>
            </a:endParaRPr>
          </a:p>
          <a:p>
            <a:pPr indent="-374650" lvl="0" marL="457200" rtl="0" algn="l">
              <a:spcBef>
                <a:spcPts val="0"/>
              </a:spcBef>
              <a:spcAft>
                <a:spcPts val="0"/>
              </a:spcAft>
              <a:buClr>
                <a:srgbClr val="20124D"/>
              </a:buClr>
              <a:buSzPts val="2300"/>
              <a:buFont typeface="Cambria"/>
              <a:buAutoNum type="arabicPeriod"/>
            </a:pPr>
            <a:r>
              <a:rPr lang="en-GB" sz="2300">
                <a:solidFill>
                  <a:srgbClr val="20124D"/>
                </a:solidFill>
                <a:latin typeface="Cambria"/>
                <a:ea typeface="Cambria"/>
                <a:cs typeface="Cambria"/>
                <a:sym typeface="Cambria"/>
              </a:rPr>
              <a:t>If I delete an order in the ORDER table, all rows in the ORDER_ITEM table that refer to that order should be deleted automatically. </a:t>
            </a:r>
            <a:endParaRPr sz="2300">
              <a:solidFill>
                <a:srgbClr val="20124D"/>
              </a:solidFill>
              <a:latin typeface="Cambria"/>
              <a:ea typeface="Cambria"/>
              <a:cs typeface="Cambria"/>
              <a:sym typeface="Cambria"/>
            </a:endParaRPr>
          </a:p>
          <a:p>
            <a:pPr indent="0" lvl="0" marL="457200" rtl="0" algn="l">
              <a:spcBef>
                <a:spcPts val="0"/>
              </a:spcBef>
              <a:spcAft>
                <a:spcPts val="0"/>
              </a:spcAft>
              <a:buNone/>
            </a:pPr>
            <a:r>
              <a:t/>
            </a:r>
            <a:endParaRPr sz="2300">
              <a:solidFill>
                <a:srgbClr val="20124D"/>
              </a:solidFill>
              <a:latin typeface="Cambria"/>
              <a:ea typeface="Cambria"/>
              <a:cs typeface="Cambria"/>
              <a:sym typeface="Cambria"/>
            </a:endParaRPr>
          </a:p>
          <a:p>
            <a:pPr indent="-374650" lvl="0" marL="457200" rtl="0" algn="l">
              <a:spcBef>
                <a:spcPts val="0"/>
              </a:spcBef>
              <a:spcAft>
                <a:spcPts val="0"/>
              </a:spcAft>
              <a:buClr>
                <a:srgbClr val="20124D"/>
              </a:buClr>
              <a:buSzPts val="2300"/>
              <a:buFont typeface="Cambria"/>
              <a:buAutoNum type="arabicPeriod"/>
            </a:pPr>
            <a:r>
              <a:rPr lang="en-GB" sz="2300">
                <a:solidFill>
                  <a:srgbClr val="20124D"/>
                </a:solidFill>
                <a:latin typeface="Cambria"/>
                <a:ea typeface="Cambria"/>
                <a:cs typeface="Cambria"/>
                <a:sym typeface="Cambria"/>
              </a:rPr>
              <a:t>It should not be possible to delete a row in the ARTICLE table if the ORDER_ITEM table has rows which refer to this article.</a:t>
            </a:r>
            <a:endParaRPr sz="2300">
              <a:solidFill>
                <a:srgbClr val="20124D"/>
              </a:solidFill>
              <a:latin typeface="Cambria"/>
              <a:ea typeface="Cambria"/>
              <a:cs typeface="Cambria"/>
              <a:sym typeface="Cambria"/>
            </a:endParaRPr>
          </a:p>
          <a:p>
            <a:pPr indent="0" lvl="0" marL="457200" rtl="0" algn="l">
              <a:spcBef>
                <a:spcPts val="0"/>
              </a:spcBef>
              <a:spcAft>
                <a:spcPts val="0"/>
              </a:spcAft>
              <a:buNone/>
            </a:pPr>
            <a:r>
              <a:t/>
            </a:r>
            <a:endParaRPr sz="2300">
              <a:solidFill>
                <a:srgbClr val="20124D"/>
              </a:solidFill>
              <a:latin typeface="Cambria"/>
              <a:ea typeface="Cambria"/>
              <a:cs typeface="Cambria"/>
              <a:sym typeface="Cambria"/>
            </a:endParaRPr>
          </a:p>
          <a:p>
            <a:pPr indent="-374650" lvl="0" marL="457200" rtl="0" algn="l">
              <a:spcBef>
                <a:spcPts val="0"/>
              </a:spcBef>
              <a:spcAft>
                <a:spcPts val="0"/>
              </a:spcAft>
              <a:buClr>
                <a:srgbClr val="20124D"/>
              </a:buClr>
              <a:buSzPts val="2300"/>
              <a:buFont typeface="Cambria"/>
              <a:buAutoNum type="arabicPeriod"/>
            </a:pPr>
            <a:r>
              <a:rPr lang="en-GB" sz="2300">
                <a:solidFill>
                  <a:srgbClr val="20124D"/>
                </a:solidFill>
                <a:latin typeface="Cambria"/>
                <a:ea typeface="Cambria"/>
                <a:cs typeface="Cambria"/>
                <a:sym typeface="Cambria"/>
              </a:rPr>
              <a:t>When creating a new row in the ORDER table, the ORDER_REF column may refer to another order of the ORDER table. This order must already exist.</a:t>
            </a:r>
            <a:endParaRPr sz="2300">
              <a:solidFill>
                <a:srgbClr val="20124D"/>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4"/>
          <p:cNvPicPr preferRelativeResize="0"/>
          <p:nvPr/>
        </p:nvPicPr>
        <p:blipFill>
          <a:blip r:embed="rId3">
            <a:alphaModFix/>
          </a:blip>
          <a:stretch>
            <a:fillRect/>
          </a:stretch>
        </p:blipFill>
        <p:spPr>
          <a:xfrm>
            <a:off x="43488" y="54550"/>
            <a:ext cx="6172200" cy="2133600"/>
          </a:xfrm>
          <a:prstGeom prst="rect">
            <a:avLst/>
          </a:prstGeom>
          <a:noFill/>
          <a:ln>
            <a:noFill/>
          </a:ln>
        </p:spPr>
      </p:pic>
      <p:pic>
        <p:nvPicPr>
          <p:cNvPr id="114" name="Google Shape;114;p24"/>
          <p:cNvPicPr preferRelativeResize="0"/>
          <p:nvPr/>
        </p:nvPicPr>
        <p:blipFill>
          <a:blip r:embed="rId4">
            <a:alphaModFix/>
          </a:blip>
          <a:stretch>
            <a:fillRect/>
          </a:stretch>
        </p:blipFill>
        <p:spPr>
          <a:xfrm>
            <a:off x="677125" y="2080275"/>
            <a:ext cx="2914650" cy="1362075"/>
          </a:xfrm>
          <a:prstGeom prst="rect">
            <a:avLst/>
          </a:prstGeom>
          <a:noFill/>
          <a:ln>
            <a:noFill/>
          </a:ln>
        </p:spPr>
      </p:pic>
      <p:pic>
        <p:nvPicPr>
          <p:cNvPr id="115" name="Google Shape;115;p24"/>
          <p:cNvPicPr preferRelativeResize="0"/>
          <p:nvPr/>
        </p:nvPicPr>
        <p:blipFill>
          <a:blip r:embed="rId5">
            <a:alphaModFix/>
          </a:blip>
          <a:stretch>
            <a:fillRect/>
          </a:stretch>
        </p:blipFill>
        <p:spPr>
          <a:xfrm>
            <a:off x="1774025" y="3442338"/>
            <a:ext cx="885825" cy="200025"/>
          </a:xfrm>
          <a:prstGeom prst="rect">
            <a:avLst/>
          </a:prstGeom>
          <a:noFill/>
          <a:ln>
            <a:noFill/>
          </a:ln>
        </p:spPr>
      </p:pic>
      <p:sp>
        <p:nvSpPr>
          <p:cNvPr id="116" name="Google Shape;116;p24"/>
          <p:cNvSpPr txBox="1"/>
          <p:nvPr/>
        </p:nvSpPr>
        <p:spPr>
          <a:xfrm>
            <a:off x="119100" y="3816850"/>
            <a:ext cx="8905800" cy="781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ambria"/>
              <a:buChar char="●"/>
            </a:pPr>
            <a:r>
              <a:rPr lang="en-GB" sz="1500">
                <a:latin typeface="Cambria"/>
                <a:ea typeface="Cambria"/>
                <a:cs typeface="Cambria"/>
                <a:sym typeface="Cambria"/>
              </a:rPr>
              <a:t>The values in Primary Key column must be unique and not null. </a:t>
            </a:r>
            <a:endParaRPr sz="1500">
              <a:latin typeface="Cambria"/>
              <a:ea typeface="Cambria"/>
              <a:cs typeface="Cambria"/>
              <a:sym typeface="Cambria"/>
            </a:endParaRPr>
          </a:p>
          <a:p>
            <a:pPr indent="-323850" lvl="0" marL="457200" rtl="0" algn="l">
              <a:spcBef>
                <a:spcPts val="0"/>
              </a:spcBef>
              <a:spcAft>
                <a:spcPts val="0"/>
              </a:spcAft>
              <a:buSzPts val="1500"/>
              <a:buFont typeface="Cambria"/>
              <a:buChar char="●"/>
            </a:pPr>
            <a:r>
              <a:rPr lang="en-GB" sz="1500">
                <a:latin typeface="Cambria"/>
                <a:ea typeface="Cambria"/>
                <a:cs typeface="Cambria"/>
                <a:sym typeface="Cambria"/>
              </a:rPr>
              <a:t>DB2 ensures that a PRIMARY KEY/UNIQUE KEY is updated only if no FOREIGN KEY matches the original value of the primary/unique key.</a:t>
            </a:r>
            <a:endParaRPr sz="1500">
              <a:latin typeface="Cambria"/>
              <a:ea typeface="Cambria"/>
              <a:cs typeface="Cambria"/>
              <a:sym typeface="Cambria"/>
            </a:endParaRPr>
          </a:p>
          <a:p>
            <a:pPr indent="0" lvl="0" marL="0" rtl="0" algn="l">
              <a:spcBef>
                <a:spcPts val="0"/>
              </a:spcBef>
              <a:spcAft>
                <a:spcPts val="0"/>
              </a:spcAft>
              <a:buNone/>
            </a:pPr>
            <a:r>
              <a:rPr lang="en-GB" sz="1500">
                <a:latin typeface="Cambria"/>
                <a:ea typeface="Cambria"/>
                <a:cs typeface="Cambria"/>
                <a:sym typeface="Cambria"/>
              </a:rPr>
              <a:t>The ORDER_ITEM table has a primary key on the combination of the ORDER_NO and ART_NO columns.</a:t>
            </a:r>
            <a:endParaRPr sz="1500">
              <a:latin typeface="Cambria"/>
              <a:ea typeface="Cambria"/>
              <a:cs typeface="Cambria"/>
              <a:sym typeface="Cambria"/>
            </a:endParaRPr>
          </a:p>
        </p:txBody>
      </p:sp>
      <p:sp>
        <p:nvSpPr>
          <p:cNvPr id="117" name="Google Shape;117;p24"/>
          <p:cNvSpPr txBox="1"/>
          <p:nvPr/>
        </p:nvSpPr>
        <p:spPr>
          <a:xfrm>
            <a:off x="5143525" y="1504950"/>
            <a:ext cx="4180800" cy="21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20124D"/>
                </a:solidFill>
                <a:latin typeface="Consolas"/>
                <a:ea typeface="Consolas"/>
                <a:cs typeface="Consolas"/>
                <a:sym typeface="Consolas"/>
              </a:rPr>
              <a:t>ALTER TABLE ORDER</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20124D"/>
                </a:solidFill>
                <a:latin typeface="Consolas"/>
                <a:ea typeface="Consolas"/>
                <a:cs typeface="Consolas"/>
                <a:sym typeface="Consolas"/>
              </a:rPr>
              <a:t>	ADD PRIMARY KEY (ORDER_NO);</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20124D"/>
                </a:solidFill>
                <a:latin typeface="Consolas"/>
                <a:ea typeface="Consolas"/>
                <a:cs typeface="Consolas"/>
                <a:sym typeface="Consolas"/>
              </a:rPr>
              <a:t>ALTER TABLE ARTICLE</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20124D"/>
                </a:solidFill>
                <a:latin typeface="Consolas"/>
                <a:ea typeface="Consolas"/>
                <a:cs typeface="Consolas"/>
                <a:sym typeface="Consolas"/>
              </a:rPr>
              <a:t>	ADD PRIMARY KEY (ART_NO);</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20124D"/>
                </a:solidFill>
                <a:latin typeface="Consolas"/>
                <a:ea typeface="Consolas"/>
                <a:cs typeface="Consolas"/>
                <a:sym typeface="Consolas"/>
              </a:rPr>
              <a:t>ALTER TABLE ORDER_ITEM</a:t>
            </a:r>
            <a:endParaRPr>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rgbClr val="20124D"/>
                </a:solidFill>
                <a:latin typeface="Consolas"/>
                <a:ea typeface="Consolas"/>
                <a:cs typeface="Consolas"/>
                <a:sym typeface="Consolas"/>
              </a:rPr>
              <a:t>	ADD PRIMARY KEY (OEDER_NO, ART_NO);</a:t>
            </a:r>
            <a:endParaRPr>
              <a:solidFill>
                <a:srgbClr val="20124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6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20124D"/>
                </a:solidFill>
                <a:latin typeface="Cambria"/>
                <a:ea typeface="Cambria"/>
                <a:cs typeface="Cambria"/>
                <a:sym typeface="Cambria"/>
              </a:rPr>
              <a:t>Delete Rules</a:t>
            </a:r>
            <a:endParaRPr b="1">
              <a:solidFill>
                <a:srgbClr val="20124D"/>
              </a:solidFill>
              <a:latin typeface="Cambria"/>
              <a:ea typeface="Cambria"/>
              <a:cs typeface="Cambria"/>
              <a:sym typeface="Cambria"/>
            </a:endParaRPr>
          </a:p>
        </p:txBody>
      </p:sp>
      <p:sp>
        <p:nvSpPr>
          <p:cNvPr id="123" name="Google Shape;123;p25"/>
          <p:cNvSpPr txBox="1"/>
          <p:nvPr>
            <p:ph idx="1" type="body"/>
          </p:nvPr>
        </p:nvSpPr>
        <p:spPr>
          <a:xfrm>
            <a:off x="311700" y="635700"/>
            <a:ext cx="8520600" cy="41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rgbClr val="4C1130"/>
                </a:solidFill>
                <a:highlight>
                  <a:srgbClr val="FFFFFF"/>
                </a:highlight>
                <a:latin typeface="Cambria"/>
                <a:ea typeface="Cambria"/>
                <a:cs typeface="Cambria"/>
                <a:sym typeface="Cambria"/>
              </a:rPr>
              <a:t>DELETE NO ACTION</a:t>
            </a:r>
            <a:endParaRPr b="1" sz="1600">
              <a:solidFill>
                <a:srgbClr val="4C1130"/>
              </a:solidFill>
              <a:highlight>
                <a:srgbClr val="FFFFFF"/>
              </a:highlight>
              <a:latin typeface="Cambria"/>
              <a:ea typeface="Cambria"/>
              <a:cs typeface="Cambria"/>
              <a:sym typeface="Cambria"/>
            </a:endParaRPr>
          </a:p>
          <a:p>
            <a:pPr indent="0" lvl="0" marL="190500" rtl="0" algn="l">
              <a:spcBef>
                <a:spcPts val="0"/>
              </a:spcBef>
              <a:spcAft>
                <a:spcPts val="0"/>
              </a:spcAft>
              <a:buNone/>
            </a:pPr>
            <a:r>
              <a:rPr lang="en-GB" sz="1500">
                <a:solidFill>
                  <a:srgbClr val="20124D"/>
                </a:solidFill>
                <a:highlight>
                  <a:srgbClr val="FFFFFF"/>
                </a:highlight>
                <a:latin typeface="Cambria"/>
                <a:ea typeface="Cambria"/>
                <a:cs typeface="Cambria"/>
                <a:sym typeface="Cambria"/>
              </a:rPr>
              <a:t>Specifies that the row in the parent table can be deleted if no other row depends on it. If a dependent row exists in the relationship, the DELETE fails. The check for dependent rows is performed at the end of the statement.</a:t>
            </a:r>
            <a:endParaRPr sz="1500">
              <a:solidFill>
                <a:srgbClr val="20124D"/>
              </a:solidFill>
              <a:highlight>
                <a:srgbClr val="FFFFFF"/>
              </a:highlight>
              <a:latin typeface="Cambria"/>
              <a:ea typeface="Cambria"/>
              <a:cs typeface="Cambria"/>
              <a:sym typeface="Cambria"/>
            </a:endParaRPr>
          </a:p>
          <a:p>
            <a:pPr indent="0" lvl="0" marL="190500" rtl="0" algn="l">
              <a:spcBef>
                <a:spcPts val="0"/>
              </a:spcBef>
              <a:spcAft>
                <a:spcPts val="0"/>
              </a:spcAft>
              <a:buClr>
                <a:schemeClr val="dk1"/>
              </a:buClr>
              <a:buSzPts val="1100"/>
              <a:buFont typeface="Arial"/>
              <a:buNone/>
            </a:pPr>
            <a:r>
              <a:t/>
            </a:r>
            <a:endParaRPr sz="1200">
              <a:solidFill>
                <a:srgbClr val="323232"/>
              </a:solidFill>
              <a:highlight>
                <a:srgbClr val="FFFFFF"/>
              </a:highlight>
            </a:endParaRPr>
          </a:p>
          <a:p>
            <a:pPr indent="0" lvl="0" marL="0" rtl="0" algn="l">
              <a:spcBef>
                <a:spcPts val="0"/>
              </a:spcBef>
              <a:spcAft>
                <a:spcPts val="0"/>
              </a:spcAft>
              <a:buClr>
                <a:schemeClr val="dk1"/>
              </a:buClr>
              <a:buSzPts val="1100"/>
              <a:buFont typeface="Arial"/>
              <a:buNone/>
            </a:pPr>
            <a:r>
              <a:rPr b="1" lang="en-GB" sz="1600">
                <a:solidFill>
                  <a:srgbClr val="4C1130"/>
                </a:solidFill>
                <a:highlight>
                  <a:srgbClr val="FFFFFF"/>
                </a:highlight>
                <a:latin typeface="Cambria"/>
                <a:ea typeface="Cambria"/>
                <a:cs typeface="Cambria"/>
                <a:sym typeface="Cambria"/>
              </a:rPr>
              <a:t>DELETE RESTRICT</a:t>
            </a:r>
            <a:endParaRPr b="1" sz="1200">
              <a:solidFill>
                <a:srgbClr val="323232"/>
              </a:solidFill>
              <a:highlight>
                <a:srgbClr val="FFFFFF"/>
              </a:highlight>
            </a:endParaRPr>
          </a:p>
          <a:p>
            <a:pPr indent="0" lvl="0" marL="190500" rtl="0" algn="l">
              <a:spcBef>
                <a:spcPts val="0"/>
              </a:spcBef>
              <a:spcAft>
                <a:spcPts val="0"/>
              </a:spcAft>
              <a:buNone/>
            </a:pPr>
            <a:r>
              <a:rPr lang="en-GB" sz="1500">
                <a:solidFill>
                  <a:srgbClr val="20124D"/>
                </a:solidFill>
                <a:highlight>
                  <a:srgbClr val="FFFFFF"/>
                </a:highlight>
                <a:latin typeface="Cambria"/>
                <a:ea typeface="Cambria"/>
                <a:cs typeface="Cambria"/>
                <a:sym typeface="Cambria"/>
              </a:rPr>
              <a:t>Specifies that the row in the parent table can be deleted if no other row depends on it. If a dependent row exists in the relationship, the DELETE fails. The check for dependent rows is performed immediately.</a:t>
            </a:r>
            <a:endParaRPr sz="1500">
              <a:solidFill>
                <a:srgbClr val="323232"/>
              </a:solidFill>
              <a:highlight>
                <a:srgbClr val="FFFFFF"/>
              </a:highlight>
            </a:endParaRPr>
          </a:p>
          <a:p>
            <a:pPr indent="0" lvl="0" marL="190500" rtl="0" algn="l">
              <a:spcBef>
                <a:spcPts val="0"/>
              </a:spcBef>
              <a:spcAft>
                <a:spcPts val="0"/>
              </a:spcAft>
              <a:buClr>
                <a:schemeClr val="dk1"/>
              </a:buClr>
              <a:buSzPts val="1100"/>
              <a:buFont typeface="Arial"/>
              <a:buNone/>
            </a:pPr>
            <a:r>
              <a:t/>
            </a:r>
            <a:endParaRPr sz="1200">
              <a:solidFill>
                <a:srgbClr val="323232"/>
              </a:solidFill>
              <a:highlight>
                <a:srgbClr val="FFFFFF"/>
              </a:highlight>
            </a:endParaRPr>
          </a:p>
          <a:p>
            <a:pPr indent="0" lvl="0" marL="0" rtl="0" algn="l">
              <a:spcBef>
                <a:spcPts val="0"/>
              </a:spcBef>
              <a:spcAft>
                <a:spcPts val="0"/>
              </a:spcAft>
              <a:buNone/>
            </a:pPr>
            <a:r>
              <a:rPr b="1" lang="en-GB" sz="1600">
                <a:solidFill>
                  <a:srgbClr val="4C1130"/>
                </a:solidFill>
                <a:highlight>
                  <a:srgbClr val="FFFFFF"/>
                </a:highlight>
                <a:latin typeface="Cambria"/>
                <a:ea typeface="Cambria"/>
                <a:cs typeface="Cambria"/>
                <a:sym typeface="Cambria"/>
              </a:rPr>
              <a:t>DELETE CASCADE</a:t>
            </a:r>
            <a:endParaRPr b="1" sz="1200">
              <a:solidFill>
                <a:srgbClr val="323232"/>
              </a:solidFill>
              <a:highlight>
                <a:srgbClr val="FFFFFF"/>
              </a:highlight>
            </a:endParaRPr>
          </a:p>
          <a:p>
            <a:pPr indent="0" lvl="0" marL="0" rtl="0" algn="l">
              <a:spcBef>
                <a:spcPts val="0"/>
              </a:spcBef>
              <a:spcAft>
                <a:spcPts val="0"/>
              </a:spcAft>
              <a:buNone/>
            </a:pPr>
            <a:r>
              <a:rPr b="1" lang="en-GB" sz="1500">
                <a:solidFill>
                  <a:srgbClr val="323232"/>
                </a:solidFill>
                <a:highlight>
                  <a:srgbClr val="FFFFFF"/>
                </a:highlight>
              </a:rPr>
              <a:t>     </a:t>
            </a:r>
            <a:r>
              <a:rPr lang="en-GB" sz="1500">
                <a:solidFill>
                  <a:srgbClr val="20124D"/>
                </a:solidFill>
                <a:highlight>
                  <a:srgbClr val="FFFFFF"/>
                </a:highlight>
                <a:latin typeface="Cambria"/>
                <a:ea typeface="Cambria"/>
                <a:cs typeface="Cambria"/>
                <a:sym typeface="Cambria"/>
              </a:rPr>
              <a:t>Delete the row with the matching value in the dependent table.</a:t>
            </a:r>
            <a:endParaRPr sz="1500">
              <a:solidFill>
                <a:srgbClr val="20124D"/>
              </a:solidFill>
              <a:highlight>
                <a:srgbClr val="FFFFFF"/>
              </a:highlight>
              <a:latin typeface="Cambria"/>
              <a:ea typeface="Cambria"/>
              <a:cs typeface="Cambria"/>
              <a:sym typeface="Cambria"/>
            </a:endParaRPr>
          </a:p>
          <a:p>
            <a:pPr indent="0" lvl="0" marL="190500" marR="0" rtl="0" algn="l">
              <a:lnSpc>
                <a:spcPct val="115000"/>
              </a:lnSpc>
              <a:spcBef>
                <a:spcPts val="0"/>
              </a:spcBef>
              <a:spcAft>
                <a:spcPts val="0"/>
              </a:spcAft>
              <a:buNone/>
            </a:pPr>
            <a:r>
              <a:t/>
            </a:r>
            <a:endParaRPr sz="1400">
              <a:solidFill>
                <a:srgbClr val="20124D"/>
              </a:solidFill>
              <a:highlight>
                <a:srgbClr val="FFFFFF"/>
              </a:highlight>
              <a:latin typeface="Cambria"/>
              <a:ea typeface="Cambria"/>
              <a:cs typeface="Cambria"/>
              <a:sym typeface="Cambria"/>
            </a:endParaRPr>
          </a:p>
          <a:p>
            <a:pPr indent="0" lvl="0" marL="0" rtl="0" algn="l">
              <a:spcBef>
                <a:spcPts val="0"/>
              </a:spcBef>
              <a:spcAft>
                <a:spcPts val="0"/>
              </a:spcAft>
              <a:buNone/>
            </a:pPr>
            <a:r>
              <a:rPr b="1" lang="en-GB" sz="1600">
                <a:solidFill>
                  <a:srgbClr val="4C1130"/>
                </a:solidFill>
                <a:highlight>
                  <a:srgbClr val="FFFFFF"/>
                </a:highlight>
                <a:latin typeface="Cambria"/>
                <a:ea typeface="Cambria"/>
                <a:cs typeface="Cambria"/>
                <a:sym typeface="Cambria"/>
              </a:rPr>
              <a:t>DELETE SET NULL</a:t>
            </a:r>
            <a:endParaRPr b="1" sz="1200">
              <a:solidFill>
                <a:srgbClr val="323232"/>
              </a:solidFill>
              <a:highlight>
                <a:srgbClr val="FFFFFF"/>
              </a:highlight>
            </a:endParaRPr>
          </a:p>
          <a:p>
            <a:pPr indent="0" lvl="0" marL="0" rtl="0" algn="l">
              <a:spcBef>
                <a:spcPts val="0"/>
              </a:spcBef>
              <a:spcAft>
                <a:spcPts val="0"/>
              </a:spcAft>
              <a:buNone/>
            </a:pPr>
            <a:r>
              <a:rPr b="1" lang="en-GB" sz="1500">
                <a:solidFill>
                  <a:srgbClr val="323232"/>
                </a:solidFill>
                <a:highlight>
                  <a:srgbClr val="FFFFFF"/>
                </a:highlight>
              </a:rPr>
              <a:t>    </a:t>
            </a:r>
            <a:r>
              <a:rPr lang="en-GB" sz="1500">
                <a:solidFill>
                  <a:srgbClr val="20124D"/>
                </a:solidFill>
                <a:highlight>
                  <a:srgbClr val="FFFFFF"/>
                </a:highlight>
                <a:latin typeface="Cambria"/>
                <a:ea typeface="Cambria"/>
                <a:cs typeface="Cambria"/>
                <a:sym typeface="Cambria"/>
              </a:rPr>
              <a:t> Change the matching value in the </a:t>
            </a:r>
            <a:r>
              <a:rPr lang="en-GB" sz="1500">
                <a:solidFill>
                  <a:srgbClr val="20124D"/>
                </a:solidFill>
                <a:highlight>
                  <a:srgbClr val="FFFFFF"/>
                </a:highlight>
                <a:latin typeface="Cambria"/>
                <a:ea typeface="Cambria"/>
                <a:cs typeface="Cambria"/>
                <a:sym typeface="Cambria"/>
              </a:rPr>
              <a:t>dependent table to null.</a:t>
            </a:r>
            <a:endParaRPr sz="1500">
              <a:solidFill>
                <a:srgbClr val="20124D"/>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b="1" sz="1200">
              <a:solidFill>
                <a:srgbClr val="32323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20124D"/>
                </a:solidFill>
                <a:latin typeface="Cambria"/>
                <a:ea typeface="Cambria"/>
                <a:cs typeface="Cambria"/>
                <a:sym typeface="Cambria"/>
              </a:rPr>
              <a:t>Alter table - Adding Referential Constraints</a:t>
            </a:r>
            <a:endParaRPr sz="2700">
              <a:solidFill>
                <a:srgbClr val="20124D"/>
              </a:solidFill>
              <a:latin typeface="Cambria"/>
              <a:ea typeface="Cambria"/>
              <a:cs typeface="Cambria"/>
              <a:sym typeface="Cambria"/>
            </a:endParaRPr>
          </a:p>
        </p:txBody>
      </p:sp>
      <p:sp>
        <p:nvSpPr>
          <p:cNvPr id="129" name="Google Shape;129;p26"/>
          <p:cNvSpPr txBox="1"/>
          <p:nvPr>
            <p:ph idx="1" type="body"/>
          </p:nvPr>
        </p:nvSpPr>
        <p:spPr>
          <a:xfrm>
            <a:off x="311700" y="461350"/>
            <a:ext cx="8520600" cy="46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20124D"/>
                </a:solidFill>
                <a:latin typeface="Consolas"/>
                <a:ea typeface="Consolas"/>
                <a:cs typeface="Consolas"/>
                <a:sym typeface="Consolas"/>
              </a:rPr>
              <a:t>ALTER TABLE ORDER_ITEM</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a:t>
            </a:r>
            <a:r>
              <a:rPr b="1" lang="en-GB" sz="1400">
                <a:solidFill>
                  <a:srgbClr val="20124D"/>
                </a:solidFill>
                <a:latin typeface="Consolas"/>
                <a:ea typeface="Consolas"/>
                <a:cs typeface="Consolas"/>
                <a:sym typeface="Consolas"/>
              </a:rPr>
              <a:t>ADD CONSTRAINT</a:t>
            </a:r>
            <a:r>
              <a:rPr lang="en-GB" sz="1400">
                <a:solidFill>
                  <a:srgbClr val="20124D"/>
                </a:solidFill>
                <a:latin typeface="Consolas"/>
                <a:ea typeface="Consolas"/>
                <a:cs typeface="Consolas"/>
                <a:sym typeface="Consolas"/>
              </a:rPr>
              <a:t> IN_ORDER</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FOREIGN KEY (OEDER_NO)</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a:t>
            </a:r>
            <a:r>
              <a:rPr b="1" lang="en-GB" sz="1400">
                <a:solidFill>
                  <a:srgbClr val="20124D"/>
                </a:solidFill>
                <a:latin typeface="Consolas"/>
                <a:ea typeface="Consolas"/>
                <a:cs typeface="Consolas"/>
                <a:sym typeface="Consolas"/>
              </a:rPr>
              <a:t>REFERENCES </a:t>
            </a:r>
            <a:r>
              <a:rPr lang="en-GB" sz="1400">
                <a:solidFill>
                  <a:srgbClr val="20124D"/>
                </a:solidFill>
                <a:latin typeface="Consolas"/>
                <a:ea typeface="Consolas"/>
                <a:cs typeface="Consolas"/>
                <a:sym typeface="Consolas"/>
              </a:rPr>
              <a:t>ORDER</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a:t>
            </a:r>
            <a:r>
              <a:rPr b="1" lang="en-GB" sz="1400">
                <a:solidFill>
                  <a:srgbClr val="741B47"/>
                </a:solidFill>
                <a:latin typeface="Consolas"/>
                <a:ea typeface="Consolas"/>
                <a:cs typeface="Consolas"/>
                <a:sym typeface="Consolas"/>
              </a:rPr>
              <a:t>ON DELETE CASCADE</a:t>
            </a:r>
            <a:r>
              <a:rPr lang="en-GB" sz="1400">
                <a:solidFill>
                  <a:srgbClr val="20124D"/>
                </a:solidFill>
                <a:latin typeface="Consolas"/>
                <a:ea typeface="Consolas"/>
                <a:cs typeface="Consolas"/>
                <a:sym typeface="Consolas"/>
              </a:rPr>
              <a:t>;</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ALTER TABLE ORDER_ITEM</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a:t>
            </a:r>
            <a:r>
              <a:rPr b="1" lang="en-GB" sz="1400">
                <a:solidFill>
                  <a:srgbClr val="20124D"/>
                </a:solidFill>
                <a:latin typeface="Consolas"/>
                <a:ea typeface="Consolas"/>
                <a:cs typeface="Consolas"/>
                <a:sym typeface="Consolas"/>
              </a:rPr>
              <a:t>ADD CONSTRAINT</a:t>
            </a:r>
            <a:r>
              <a:rPr lang="en-GB" sz="1400">
                <a:solidFill>
                  <a:srgbClr val="20124D"/>
                </a:solidFill>
                <a:latin typeface="Consolas"/>
                <a:ea typeface="Consolas"/>
                <a:cs typeface="Consolas"/>
                <a:sym typeface="Consolas"/>
              </a:rPr>
              <a:t> OF_ARTICLE</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FOREIGN KEY (ART_NO)</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a:t>
            </a:r>
            <a:r>
              <a:rPr b="1" lang="en-GB" sz="1400">
                <a:solidFill>
                  <a:srgbClr val="20124D"/>
                </a:solidFill>
                <a:latin typeface="Consolas"/>
                <a:ea typeface="Consolas"/>
                <a:cs typeface="Consolas"/>
                <a:sym typeface="Consolas"/>
              </a:rPr>
              <a:t>REFERENCES </a:t>
            </a:r>
            <a:r>
              <a:rPr lang="en-GB" sz="1400">
                <a:solidFill>
                  <a:srgbClr val="20124D"/>
                </a:solidFill>
                <a:latin typeface="Consolas"/>
                <a:ea typeface="Consolas"/>
                <a:cs typeface="Consolas"/>
                <a:sym typeface="Consolas"/>
              </a:rPr>
              <a:t>ARTICLE</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a:t>
            </a:r>
            <a:r>
              <a:rPr b="1" lang="en-GB" sz="1400">
                <a:solidFill>
                  <a:srgbClr val="741B47"/>
                </a:solidFill>
                <a:latin typeface="Consolas"/>
                <a:ea typeface="Consolas"/>
                <a:cs typeface="Consolas"/>
                <a:sym typeface="Consolas"/>
              </a:rPr>
              <a:t>ON DELETE RESTRICT</a:t>
            </a:r>
            <a:r>
              <a:rPr lang="en-GB" sz="1400">
                <a:solidFill>
                  <a:srgbClr val="20124D"/>
                </a:solidFill>
                <a:latin typeface="Consolas"/>
                <a:ea typeface="Consolas"/>
                <a:cs typeface="Consolas"/>
                <a:sym typeface="Consolas"/>
              </a:rPr>
              <a:t>;</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GB" sz="1700">
                <a:solidFill>
                  <a:srgbClr val="4C1130"/>
                </a:solidFill>
                <a:latin typeface="Cambria"/>
                <a:ea typeface="Cambria"/>
                <a:cs typeface="Cambria"/>
                <a:sym typeface="Cambria"/>
              </a:rPr>
              <a:t>DELETE rule for self-referencing constraint can only be CASCADE or NO ACTION:</a:t>
            </a:r>
            <a:endParaRPr b="1" sz="1700">
              <a:solidFill>
                <a:srgbClr val="4C1130"/>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ALTER TABLE ORDER</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ADD FOREIGN KEY (ORDER_REF)</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REFERENCES ORDER</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ON DELETE NO ACTION</a:t>
            </a:r>
            <a:endParaRPr sz="14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20124D"/>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6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20124D"/>
                </a:solidFill>
                <a:latin typeface="Cambria"/>
                <a:ea typeface="Cambria"/>
                <a:cs typeface="Cambria"/>
                <a:sym typeface="Cambria"/>
              </a:rPr>
              <a:t>Create Trigger</a:t>
            </a:r>
            <a:endParaRPr b="1">
              <a:solidFill>
                <a:srgbClr val="20124D"/>
              </a:solidFill>
              <a:latin typeface="Cambria"/>
              <a:ea typeface="Cambria"/>
              <a:cs typeface="Cambria"/>
              <a:sym typeface="Cambria"/>
            </a:endParaRPr>
          </a:p>
        </p:txBody>
      </p:sp>
      <p:sp>
        <p:nvSpPr>
          <p:cNvPr id="135" name="Google Shape;135;p27"/>
          <p:cNvSpPr txBox="1"/>
          <p:nvPr>
            <p:ph idx="1" type="body"/>
          </p:nvPr>
        </p:nvSpPr>
        <p:spPr>
          <a:xfrm>
            <a:off x="311700" y="574350"/>
            <a:ext cx="8520600" cy="4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20124D"/>
                </a:solidFill>
                <a:latin typeface="Consolas"/>
                <a:ea typeface="Consolas"/>
                <a:cs typeface="Consolas"/>
                <a:sym typeface="Consolas"/>
              </a:rPr>
              <a:t>CREATE TRIGGER RE_ORDER</a:t>
            </a:r>
            <a:endParaRPr sz="1300">
              <a:solidFill>
                <a:srgbClr val="20124D"/>
              </a:solidFill>
              <a:latin typeface="Consolas"/>
              <a:ea typeface="Consolas"/>
              <a:cs typeface="Consolas"/>
              <a:sym typeface="Consolas"/>
            </a:endParaRPr>
          </a:p>
          <a:p>
            <a:pPr indent="0" lvl="0" marL="0" rtl="0" algn="l">
              <a:spcBef>
                <a:spcPts val="0"/>
              </a:spcBef>
              <a:spcAft>
                <a:spcPts val="0"/>
              </a:spcAft>
              <a:buNone/>
            </a:pPr>
            <a:r>
              <a:rPr lang="en-GB" sz="1300">
                <a:solidFill>
                  <a:srgbClr val="20124D"/>
                </a:solidFill>
                <a:latin typeface="Consolas"/>
                <a:ea typeface="Consolas"/>
                <a:cs typeface="Consolas"/>
                <a:sym typeface="Consolas"/>
              </a:rPr>
              <a:t>	AFTER UPDATE(INSERT/DELETE) OF STOCK_QTY ON ARTICLE</a:t>
            </a:r>
            <a:endParaRPr sz="1300">
              <a:solidFill>
                <a:srgbClr val="20124D"/>
              </a:solidFill>
              <a:latin typeface="Consolas"/>
              <a:ea typeface="Consolas"/>
              <a:cs typeface="Consolas"/>
              <a:sym typeface="Consolas"/>
            </a:endParaRPr>
          </a:p>
          <a:p>
            <a:pPr indent="0" lvl="0" marL="0" rtl="0" algn="l">
              <a:spcBef>
                <a:spcPts val="0"/>
              </a:spcBef>
              <a:spcAft>
                <a:spcPts val="0"/>
              </a:spcAft>
              <a:buNone/>
            </a:pPr>
            <a:r>
              <a:rPr lang="en-GB" sz="1300">
                <a:solidFill>
                  <a:srgbClr val="20124D"/>
                </a:solidFill>
                <a:latin typeface="Consolas"/>
                <a:ea typeface="Consolas"/>
                <a:cs typeface="Consolas"/>
                <a:sym typeface="Consolas"/>
              </a:rPr>
              <a:t>	REFERENCING NEW AS N OLD AS O</a:t>
            </a:r>
            <a:endParaRPr sz="1300">
              <a:solidFill>
                <a:srgbClr val="20124D"/>
              </a:solidFill>
              <a:latin typeface="Consolas"/>
              <a:ea typeface="Consolas"/>
              <a:cs typeface="Consolas"/>
              <a:sym typeface="Consolas"/>
            </a:endParaRPr>
          </a:p>
          <a:p>
            <a:pPr indent="0" lvl="0" marL="0" rtl="0" algn="l">
              <a:spcBef>
                <a:spcPts val="0"/>
              </a:spcBef>
              <a:spcAft>
                <a:spcPts val="0"/>
              </a:spcAft>
              <a:buNone/>
            </a:pPr>
            <a:r>
              <a:rPr lang="en-GB" sz="1300">
                <a:solidFill>
                  <a:srgbClr val="20124D"/>
                </a:solidFill>
                <a:latin typeface="Consolas"/>
                <a:ea typeface="Consolas"/>
                <a:cs typeface="Consolas"/>
                <a:sym typeface="Consolas"/>
              </a:rPr>
              <a:t>	FOR EACH ROW</a:t>
            </a:r>
            <a:endParaRPr sz="1300">
              <a:solidFill>
                <a:srgbClr val="20124D"/>
              </a:solidFill>
              <a:latin typeface="Consolas"/>
              <a:ea typeface="Consolas"/>
              <a:cs typeface="Consolas"/>
              <a:sym typeface="Consolas"/>
            </a:endParaRPr>
          </a:p>
          <a:p>
            <a:pPr indent="0" lvl="0" marL="0" rtl="0" algn="l">
              <a:spcBef>
                <a:spcPts val="0"/>
              </a:spcBef>
              <a:spcAft>
                <a:spcPts val="0"/>
              </a:spcAft>
              <a:buNone/>
            </a:pPr>
            <a:r>
              <a:rPr lang="en-GB" sz="1300">
                <a:solidFill>
                  <a:srgbClr val="20124D"/>
                </a:solidFill>
                <a:latin typeface="Consolas"/>
                <a:ea typeface="Consolas"/>
                <a:cs typeface="Consolas"/>
                <a:sym typeface="Consolas"/>
              </a:rPr>
              <a:t>	WHEN (N.STOCK_QTY &lt; 50 AND</a:t>
            </a:r>
            <a:endParaRPr sz="1300">
              <a:solidFill>
                <a:srgbClr val="20124D"/>
              </a:solidFill>
              <a:latin typeface="Consolas"/>
              <a:ea typeface="Consolas"/>
              <a:cs typeface="Consolas"/>
              <a:sym typeface="Consolas"/>
            </a:endParaRPr>
          </a:p>
          <a:p>
            <a:pPr indent="457200" lvl="0" marL="914400" rtl="0" algn="l">
              <a:spcBef>
                <a:spcPts val="0"/>
              </a:spcBef>
              <a:spcAft>
                <a:spcPts val="0"/>
              </a:spcAft>
              <a:buNone/>
            </a:pPr>
            <a:r>
              <a:rPr lang="en-GB" sz="1300">
                <a:solidFill>
                  <a:srgbClr val="20124D"/>
                </a:solidFill>
                <a:latin typeface="Consolas"/>
                <a:ea typeface="Consolas"/>
                <a:cs typeface="Consolas"/>
                <a:sym typeface="Consolas"/>
              </a:rPr>
              <a:t>O.STOCK_QTY &gt;= 50)</a:t>
            </a:r>
            <a:endParaRPr sz="1300">
              <a:solidFill>
                <a:srgbClr val="20124D"/>
              </a:solidFill>
              <a:latin typeface="Consolas"/>
              <a:ea typeface="Consolas"/>
              <a:cs typeface="Consolas"/>
              <a:sym typeface="Consolas"/>
            </a:endParaRPr>
          </a:p>
          <a:p>
            <a:pPr indent="0" lvl="0" marL="914400" rtl="0" algn="l">
              <a:spcBef>
                <a:spcPts val="0"/>
              </a:spcBef>
              <a:spcAft>
                <a:spcPts val="0"/>
              </a:spcAft>
              <a:buNone/>
            </a:pPr>
            <a:r>
              <a:rPr lang="en-GB" sz="1300">
                <a:solidFill>
                  <a:srgbClr val="20124D"/>
                </a:solidFill>
                <a:latin typeface="Consolas"/>
                <a:ea typeface="Consolas"/>
                <a:cs typeface="Consolas"/>
                <a:sym typeface="Consolas"/>
              </a:rPr>
              <a:t>INSERT INTO SUP_OEDERS</a:t>
            </a:r>
            <a:endParaRPr sz="1300">
              <a:solidFill>
                <a:srgbClr val="20124D"/>
              </a:solidFill>
              <a:latin typeface="Consolas"/>
              <a:ea typeface="Consolas"/>
              <a:cs typeface="Consolas"/>
              <a:sym typeface="Consolas"/>
            </a:endParaRPr>
          </a:p>
          <a:p>
            <a:pPr indent="0" lvl="0" marL="914400" rtl="0" algn="l">
              <a:spcBef>
                <a:spcPts val="0"/>
              </a:spcBef>
              <a:spcAft>
                <a:spcPts val="0"/>
              </a:spcAft>
              <a:buNone/>
            </a:pPr>
            <a:r>
              <a:rPr lang="en-GB" sz="1300">
                <a:solidFill>
                  <a:srgbClr val="20124D"/>
                </a:solidFill>
                <a:latin typeface="Consolas"/>
                <a:ea typeface="Consolas"/>
                <a:cs typeface="Consolas"/>
                <a:sym typeface="Consolas"/>
              </a:rPr>
              <a:t>		VALUES(N.ART_NO, N.STOCK_QTY)</a:t>
            </a:r>
            <a:endParaRPr sz="1300">
              <a:solidFill>
                <a:srgbClr val="20124D"/>
              </a:solidFill>
              <a:latin typeface="Consolas"/>
              <a:ea typeface="Consolas"/>
              <a:cs typeface="Consolas"/>
              <a:sym typeface="Consolas"/>
            </a:endParaRPr>
          </a:p>
          <a:p>
            <a:pPr indent="0" lvl="0" marL="914400" rtl="0" algn="l">
              <a:spcBef>
                <a:spcPts val="0"/>
              </a:spcBef>
              <a:spcAft>
                <a:spcPts val="0"/>
              </a:spcAft>
              <a:buNone/>
            </a:pPr>
            <a:r>
              <a:t/>
            </a:r>
            <a:endParaRPr sz="1300">
              <a:solidFill>
                <a:srgbClr val="20124D"/>
              </a:solidFill>
              <a:latin typeface="Consolas"/>
              <a:ea typeface="Consolas"/>
              <a:cs typeface="Consolas"/>
              <a:sym typeface="Consolas"/>
            </a:endParaRPr>
          </a:p>
          <a:p>
            <a:pPr indent="0" lvl="0" marL="0" rtl="0" algn="l">
              <a:spcBef>
                <a:spcPts val="0"/>
              </a:spcBef>
              <a:spcAft>
                <a:spcPts val="0"/>
              </a:spcAft>
              <a:buNone/>
            </a:pPr>
            <a:r>
              <a:rPr lang="en-GB" sz="1600">
                <a:solidFill>
                  <a:srgbClr val="20124D"/>
                </a:solidFill>
              </a:rPr>
              <a:t>A trigger is a set of actions that will be executed when a defined event occurs. </a:t>
            </a:r>
            <a:endParaRPr sz="1600">
              <a:solidFill>
                <a:srgbClr val="20124D"/>
              </a:solidFill>
            </a:endParaRPr>
          </a:p>
          <a:p>
            <a:pPr indent="0" lvl="0" marL="0" rtl="0" algn="l">
              <a:spcBef>
                <a:spcPts val="0"/>
              </a:spcBef>
              <a:spcAft>
                <a:spcPts val="0"/>
              </a:spcAft>
              <a:buNone/>
            </a:pPr>
            <a:r>
              <a:rPr lang="en-GB" sz="1600">
                <a:solidFill>
                  <a:srgbClr val="20124D"/>
                </a:solidFill>
              </a:rPr>
              <a:t>The triggering events can be the following SQL statements: </a:t>
            </a:r>
            <a:endParaRPr sz="1600">
              <a:solidFill>
                <a:srgbClr val="20124D"/>
              </a:solidFill>
            </a:endParaRPr>
          </a:p>
          <a:p>
            <a:pPr indent="0" lvl="0" marL="0" rtl="0" algn="l">
              <a:spcBef>
                <a:spcPts val="0"/>
              </a:spcBef>
              <a:spcAft>
                <a:spcPts val="0"/>
              </a:spcAft>
              <a:buNone/>
            </a:pPr>
            <a:r>
              <a:rPr lang="en-GB" sz="1600">
                <a:solidFill>
                  <a:srgbClr val="20124D"/>
                </a:solidFill>
              </a:rPr>
              <a:t>• INSERT </a:t>
            </a:r>
            <a:endParaRPr sz="1600">
              <a:solidFill>
                <a:srgbClr val="20124D"/>
              </a:solidFill>
            </a:endParaRPr>
          </a:p>
          <a:p>
            <a:pPr indent="0" lvl="0" marL="0" rtl="0" algn="l">
              <a:spcBef>
                <a:spcPts val="0"/>
              </a:spcBef>
              <a:spcAft>
                <a:spcPts val="0"/>
              </a:spcAft>
              <a:buNone/>
            </a:pPr>
            <a:r>
              <a:rPr lang="en-GB" sz="1600">
                <a:solidFill>
                  <a:srgbClr val="20124D"/>
                </a:solidFill>
              </a:rPr>
              <a:t>• UPDATE </a:t>
            </a:r>
            <a:endParaRPr sz="1600">
              <a:solidFill>
                <a:srgbClr val="20124D"/>
              </a:solidFill>
            </a:endParaRPr>
          </a:p>
          <a:p>
            <a:pPr indent="0" lvl="0" marL="0" rtl="0" algn="l">
              <a:spcBef>
                <a:spcPts val="0"/>
              </a:spcBef>
              <a:spcAft>
                <a:spcPts val="0"/>
              </a:spcAft>
              <a:buNone/>
            </a:pPr>
            <a:r>
              <a:rPr lang="en-GB" sz="1600">
                <a:solidFill>
                  <a:srgbClr val="20124D"/>
                </a:solidFill>
              </a:rPr>
              <a:t>• DELETE </a:t>
            </a:r>
            <a:endParaRPr sz="1600">
              <a:solidFill>
                <a:srgbClr val="20124D"/>
              </a:solidFill>
            </a:endParaRPr>
          </a:p>
          <a:p>
            <a:pPr indent="0" lvl="0" marL="0" rtl="0" algn="l">
              <a:spcBef>
                <a:spcPts val="0"/>
              </a:spcBef>
              <a:spcAft>
                <a:spcPts val="0"/>
              </a:spcAft>
              <a:buNone/>
            </a:pPr>
            <a:r>
              <a:rPr lang="en-GB" sz="1600">
                <a:solidFill>
                  <a:srgbClr val="20124D"/>
                </a:solidFill>
              </a:rPr>
              <a:t>Triggers are defined for a specific table and once defined, a trigger is automatically active. Trigger definitions are stored in the system catalog tables.</a:t>
            </a:r>
            <a:endParaRPr>
              <a:solidFill>
                <a:srgbClr val="20124D"/>
              </a:solidFill>
            </a:endParaRPr>
          </a:p>
          <a:p>
            <a:pPr indent="0" lvl="0" marL="0" rtl="0" algn="l">
              <a:spcBef>
                <a:spcPts val="0"/>
              </a:spcBef>
              <a:spcAft>
                <a:spcPts val="0"/>
              </a:spcAft>
              <a:buClr>
                <a:schemeClr val="dk1"/>
              </a:buClr>
              <a:buSzPts val="1100"/>
              <a:buFont typeface="Arial"/>
              <a:buNone/>
            </a:pPr>
            <a:r>
              <a:rPr lang="en-GB" sz="1300" u="sng">
                <a:solidFill>
                  <a:schemeClr val="hlink"/>
                </a:solidFill>
                <a:hlinkClick r:id="rId3"/>
              </a:rPr>
              <a:t>https://www.ibm.com/support/knowledgecenter/en/SSEPEK_10.0.0/sqlref/src/tpc/db2z_sql_createtrigger.html</a:t>
            </a:r>
            <a:endParaRPr sz="13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36" name="Google Shape;136;p27"/>
          <p:cNvPicPr preferRelativeResize="0"/>
          <p:nvPr/>
        </p:nvPicPr>
        <p:blipFill>
          <a:blip r:embed="rId4">
            <a:alphaModFix/>
          </a:blip>
          <a:stretch>
            <a:fillRect/>
          </a:stretch>
        </p:blipFill>
        <p:spPr>
          <a:xfrm>
            <a:off x="4937275" y="1245888"/>
            <a:ext cx="4133850" cy="92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09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mbria"/>
                <a:ea typeface="Cambria"/>
                <a:cs typeface="Cambria"/>
                <a:sym typeface="Cambria"/>
              </a:rPr>
              <a:t>Case Expressions</a:t>
            </a:r>
            <a:endParaRPr>
              <a:latin typeface="Cambria"/>
              <a:ea typeface="Cambria"/>
              <a:cs typeface="Cambria"/>
              <a:sym typeface="Cambria"/>
            </a:endParaRPr>
          </a:p>
        </p:txBody>
      </p:sp>
      <p:sp>
        <p:nvSpPr>
          <p:cNvPr id="142" name="Google Shape;142;p28"/>
          <p:cNvSpPr txBox="1"/>
          <p:nvPr>
            <p:ph idx="1" type="body"/>
          </p:nvPr>
        </p:nvSpPr>
        <p:spPr>
          <a:xfrm>
            <a:off x="311700" y="7822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124D"/>
              </a:buClr>
              <a:buSzPts val="1400"/>
              <a:buFont typeface="Cambria"/>
              <a:buChar char="●"/>
            </a:pPr>
            <a:r>
              <a:rPr lang="en-GB" sz="1400">
                <a:solidFill>
                  <a:srgbClr val="20124D"/>
                </a:solidFill>
                <a:latin typeface="Cambria"/>
                <a:ea typeface="Cambria"/>
                <a:cs typeface="Cambria"/>
                <a:sym typeface="Cambria"/>
              </a:rPr>
              <a:t>CASE expressions allow a user to code IF-THEN-ELSE logic instead of simple values.  </a:t>
            </a:r>
            <a:endParaRPr sz="1400">
              <a:solidFill>
                <a:srgbClr val="20124D"/>
              </a:solidFill>
              <a:latin typeface="Cambria"/>
              <a:ea typeface="Cambria"/>
              <a:cs typeface="Cambria"/>
              <a:sym typeface="Cambria"/>
            </a:endParaRPr>
          </a:p>
          <a:p>
            <a:pPr indent="-317500" lvl="0" marL="457200" rtl="0" algn="l">
              <a:spcBef>
                <a:spcPts val="0"/>
              </a:spcBef>
              <a:spcAft>
                <a:spcPts val="0"/>
              </a:spcAft>
              <a:buClr>
                <a:srgbClr val="20124D"/>
              </a:buClr>
              <a:buSzPts val="1400"/>
              <a:buFont typeface="Cambria"/>
              <a:buChar char="●"/>
            </a:pPr>
            <a:r>
              <a:rPr lang="en-GB" sz="1400">
                <a:solidFill>
                  <a:srgbClr val="20124D"/>
                </a:solidFill>
                <a:latin typeface="Cambria"/>
                <a:ea typeface="Cambria"/>
                <a:cs typeface="Cambria"/>
                <a:sym typeface="Cambria"/>
              </a:rPr>
              <a:t>DB2 evaluates the conditions in order from top to bottom. The value returned from the CASE expression is the result of the first true condition. If no case is satisfied, the ELSE value is used. If no ELSE is coded, the value returned is NULL. </a:t>
            </a:r>
            <a:endParaRPr sz="1400">
              <a:solidFill>
                <a:srgbClr val="20124D"/>
              </a:solidFill>
              <a:latin typeface="Cambria"/>
              <a:ea typeface="Cambria"/>
              <a:cs typeface="Cambria"/>
              <a:sym typeface="Cambria"/>
            </a:endParaRPr>
          </a:p>
          <a:p>
            <a:pPr indent="-317500" lvl="0" marL="457200" rtl="0" algn="l">
              <a:spcBef>
                <a:spcPts val="0"/>
              </a:spcBef>
              <a:spcAft>
                <a:spcPts val="0"/>
              </a:spcAft>
              <a:buClr>
                <a:srgbClr val="20124D"/>
              </a:buClr>
              <a:buSzPts val="1400"/>
              <a:buFont typeface="Cambria"/>
              <a:buChar char="●"/>
            </a:pPr>
            <a:r>
              <a:rPr lang="en-GB" sz="1400">
                <a:solidFill>
                  <a:srgbClr val="20124D"/>
                </a:solidFill>
                <a:latin typeface="Cambria"/>
                <a:ea typeface="Cambria"/>
                <a:cs typeface="Cambria"/>
                <a:sym typeface="Cambria"/>
              </a:rPr>
              <a:t>CASE expressions can appear in various places in an SQL statement, including the SELECT clause, the WHERE clause, the GROUP BY clause, and the HAVING clause. It can also appear in IN and VALUES clauses.</a:t>
            </a:r>
            <a:endParaRPr sz="1400">
              <a:solidFill>
                <a:srgbClr val="20124D"/>
              </a:solidFill>
              <a:latin typeface="Cambria"/>
              <a:ea typeface="Cambria"/>
              <a:cs typeface="Cambria"/>
              <a:sym typeface="Cambria"/>
            </a:endParaRPr>
          </a:p>
          <a:p>
            <a:pPr indent="0" lvl="0" marL="0" rtl="0" algn="l">
              <a:spcBef>
                <a:spcPts val="1600"/>
              </a:spcBef>
              <a:spcAft>
                <a:spcPts val="0"/>
              </a:spcAft>
              <a:buNone/>
            </a:pPr>
            <a:r>
              <a:rPr lang="en-GB" sz="1400">
                <a:solidFill>
                  <a:srgbClr val="0000CD"/>
                </a:solidFill>
                <a:highlight>
                  <a:srgbClr val="FFFFFF"/>
                </a:highlight>
                <a:latin typeface="Consolas"/>
                <a:ea typeface="Consolas"/>
                <a:cs typeface="Consolas"/>
                <a:sym typeface="Consolas"/>
              </a:rPr>
              <a:t>CASE</a:t>
            </a:r>
            <a:endParaRPr sz="1400">
              <a:solidFill>
                <a:srgbClr val="0000CD"/>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WHEN</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condition1</a:t>
            </a: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THEN</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result1</a:t>
            </a:r>
            <a:endParaRPr i="1" sz="14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WHEN</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condition2</a:t>
            </a: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THEN</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result2</a:t>
            </a:r>
            <a:endParaRPr i="1" sz="14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WHEN</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conditionN</a:t>
            </a: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THEN</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resultN</a:t>
            </a:r>
            <a:endParaRPr i="1" sz="14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chemeClr val="dk1"/>
                </a:solidFill>
                <a:highlight>
                  <a:srgbClr val="FFFFFF"/>
                </a:highlight>
                <a:latin typeface="Consolas"/>
                <a:ea typeface="Consolas"/>
                <a:cs typeface="Consolas"/>
                <a:sym typeface="Consolas"/>
              </a:rPr>
              <a:t>    </a:t>
            </a:r>
            <a:r>
              <a:rPr lang="en-GB" sz="1400">
                <a:solidFill>
                  <a:srgbClr val="0000CD"/>
                </a:solidFill>
                <a:highlight>
                  <a:srgbClr val="FFFFFF"/>
                </a:highlight>
                <a:latin typeface="Consolas"/>
                <a:ea typeface="Consolas"/>
                <a:cs typeface="Consolas"/>
                <a:sym typeface="Consolas"/>
              </a:rPr>
              <a:t>ELSE</a:t>
            </a:r>
            <a:r>
              <a:rPr lang="en-GB" sz="1400">
                <a:solidFill>
                  <a:schemeClr val="dk1"/>
                </a:solidFill>
                <a:highlight>
                  <a:srgbClr val="FFFFFF"/>
                </a:highlight>
                <a:latin typeface="Consolas"/>
                <a:ea typeface="Consolas"/>
                <a:cs typeface="Consolas"/>
                <a:sym typeface="Consolas"/>
              </a:rPr>
              <a:t> </a:t>
            </a:r>
            <a:r>
              <a:rPr i="1" lang="en-GB" sz="1400">
                <a:solidFill>
                  <a:schemeClr val="dk1"/>
                </a:solidFill>
                <a:highlight>
                  <a:srgbClr val="FFFFFF"/>
                </a:highlight>
                <a:latin typeface="Consolas"/>
                <a:ea typeface="Consolas"/>
                <a:cs typeface="Consolas"/>
                <a:sym typeface="Consolas"/>
              </a:rPr>
              <a:t>result</a:t>
            </a:r>
            <a:endParaRPr i="1" sz="1400">
              <a:solidFill>
                <a:schemeClr val="dk1"/>
              </a:solidFill>
              <a:highlight>
                <a:srgbClr val="FFFFFF"/>
              </a:highlight>
              <a:latin typeface="Consolas"/>
              <a:ea typeface="Consolas"/>
              <a:cs typeface="Consolas"/>
              <a:sym typeface="Consolas"/>
            </a:endParaRPr>
          </a:p>
          <a:p>
            <a:pPr indent="0" lvl="0" marL="0" rtl="0" algn="l">
              <a:spcBef>
                <a:spcPts val="0"/>
              </a:spcBef>
              <a:spcAft>
                <a:spcPts val="1600"/>
              </a:spcAft>
              <a:buNone/>
            </a:pPr>
            <a:r>
              <a:rPr lang="en-GB" sz="1400">
                <a:solidFill>
                  <a:srgbClr val="0000CD"/>
                </a:solidFill>
                <a:highlight>
                  <a:srgbClr val="FFFFFF"/>
                </a:highlight>
                <a:latin typeface="Consolas"/>
                <a:ea typeface="Consolas"/>
                <a:cs typeface="Consolas"/>
                <a:sym typeface="Consolas"/>
              </a:rPr>
              <a:t>END</a:t>
            </a:r>
            <a:r>
              <a:rPr lang="en-GB" sz="1400">
                <a:solidFill>
                  <a:schemeClr val="dk1"/>
                </a:solidFill>
                <a:highlight>
                  <a:srgbClr val="FFFFFF"/>
                </a:highlight>
                <a:latin typeface="Consolas"/>
                <a:ea typeface="Consolas"/>
                <a:cs typeface="Consolas"/>
                <a:sym typeface="Consolas"/>
              </a:rPr>
              <a:t>;</a:t>
            </a:r>
            <a:endParaRPr sz="1400">
              <a:solidFill>
                <a:srgbClr val="20124D"/>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11700" y="264050"/>
            <a:ext cx="8520600" cy="45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20124D"/>
                </a:solidFill>
                <a:latin typeface="Consolas"/>
                <a:ea typeface="Consolas"/>
                <a:cs typeface="Consolas"/>
                <a:sym typeface="Consolas"/>
              </a:rPr>
              <a:t>Select clause:  </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SELECT EMPNO, LASTNAME,</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CASE SUBSTR(WORKDEPT,1,1)</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WHEN 'A' THEN 'Administration'</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WHEN 'B' THEN 'Human Resources'</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WHEN 'C' THEN 'Design'</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WHEN 'D' THEN 'Operations'</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END</a:t>
            </a:r>
            <a:endParaRPr sz="1400">
              <a:solidFill>
                <a:srgbClr val="20124D"/>
              </a:solidFill>
              <a:latin typeface="Consolas"/>
              <a:ea typeface="Consolas"/>
              <a:cs typeface="Consolas"/>
              <a:sym typeface="Consolas"/>
            </a:endParaRPr>
          </a:p>
          <a:p>
            <a:pPr indent="0" lvl="0" marL="0" marR="292100" rtl="0" algn="l">
              <a:spcBef>
                <a:spcPts val="0"/>
              </a:spcBef>
              <a:spcAft>
                <a:spcPts val="0"/>
              </a:spcAft>
              <a:buNone/>
            </a:pPr>
            <a:r>
              <a:rPr lang="en-GB" sz="1400">
                <a:solidFill>
                  <a:srgbClr val="20124D"/>
                </a:solidFill>
                <a:latin typeface="Consolas"/>
                <a:ea typeface="Consolas"/>
                <a:cs typeface="Consolas"/>
                <a:sym typeface="Consolas"/>
              </a:rPr>
              <a:t>FROM EMPLOYEE;</a:t>
            </a:r>
            <a:endParaRPr sz="1400">
              <a:solidFill>
                <a:srgbClr val="20124D"/>
              </a:solidFill>
              <a:latin typeface="Consolas"/>
              <a:ea typeface="Consolas"/>
              <a:cs typeface="Consolas"/>
              <a:sym typeface="Consolas"/>
            </a:endParaRPr>
          </a:p>
          <a:p>
            <a:pPr indent="0" lvl="0" marL="0" marR="292100" rtl="0" algn="l">
              <a:spcBef>
                <a:spcPts val="400"/>
              </a:spcBef>
              <a:spcAft>
                <a:spcPts val="0"/>
              </a:spcAft>
              <a:buNone/>
            </a:pPr>
            <a:r>
              <a:t/>
            </a:r>
            <a:endParaRPr sz="1400">
              <a:solidFill>
                <a:srgbClr val="20124D"/>
              </a:solidFill>
              <a:latin typeface="Consolas"/>
              <a:ea typeface="Consolas"/>
              <a:cs typeface="Consolas"/>
              <a:sym typeface="Consolas"/>
            </a:endParaRPr>
          </a:p>
          <a:p>
            <a:pPr indent="0" lvl="0" marL="0" marR="292100" rtl="0" algn="l">
              <a:spcBef>
                <a:spcPts val="400"/>
              </a:spcBef>
              <a:spcAft>
                <a:spcPts val="0"/>
              </a:spcAft>
              <a:buClr>
                <a:schemeClr val="dk1"/>
              </a:buClr>
              <a:buSzPts val="1100"/>
              <a:buFont typeface="Arial"/>
              <a:buNone/>
            </a:pPr>
            <a:r>
              <a:rPr b="1" lang="en-GB" sz="1600">
                <a:solidFill>
                  <a:srgbClr val="20124D"/>
                </a:solidFill>
                <a:latin typeface="Consolas"/>
                <a:ea typeface="Consolas"/>
                <a:cs typeface="Consolas"/>
                <a:sym typeface="Consolas"/>
              </a:rPr>
              <a:t>Where clause:</a:t>
            </a:r>
            <a:endParaRPr b="1" sz="1600">
              <a:solidFill>
                <a:srgbClr val="20124D"/>
              </a:solidFill>
              <a:latin typeface="Consolas"/>
              <a:ea typeface="Consolas"/>
              <a:cs typeface="Consolas"/>
              <a:sym typeface="Consolas"/>
            </a:endParaRPr>
          </a:p>
          <a:p>
            <a:pPr indent="0" lvl="0" marL="0" rtl="0" algn="l">
              <a:spcBef>
                <a:spcPts val="400"/>
              </a:spcBef>
              <a:spcAft>
                <a:spcPts val="0"/>
              </a:spcAft>
              <a:buNone/>
            </a:pPr>
            <a:r>
              <a:rPr lang="en-GB" sz="1400">
                <a:solidFill>
                  <a:srgbClr val="20124D"/>
                </a:solidFill>
                <a:latin typeface="Consolas"/>
                <a:ea typeface="Consolas"/>
                <a:cs typeface="Consolas"/>
                <a:sym typeface="Consolas"/>
              </a:rPr>
              <a:t>SELECT EMPNO, WORKDEPT, SALARY+COMM </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FROM EMPLOYEE</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WHERE (CASE WHEN SALARY=0 THEN 0</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ELSE COMM/(SALARY+COMM)</a:t>
            </a:r>
            <a:endParaRPr sz="1400">
              <a:solidFill>
                <a:srgbClr val="20124D"/>
              </a:solidFill>
              <a:latin typeface="Consolas"/>
              <a:ea typeface="Consolas"/>
              <a:cs typeface="Consolas"/>
              <a:sym typeface="Consolas"/>
            </a:endParaRPr>
          </a:p>
          <a:p>
            <a:pPr indent="0" lvl="0" marL="0" marR="29210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       END) &gt; 0.25;</a:t>
            </a:r>
            <a:endParaRPr sz="1400">
              <a:solidFill>
                <a:srgbClr val="20124D"/>
              </a:solidFill>
              <a:latin typeface="Consolas"/>
              <a:ea typeface="Consolas"/>
              <a:cs typeface="Consolas"/>
              <a:sym typeface="Consolas"/>
            </a:endParaRPr>
          </a:p>
          <a:p>
            <a:pPr indent="0" lvl="0" marL="0" rtl="0" algn="l">
              <a:spcBef>
                <a:spcPts val="400"/>
              </a:spcBef>
              <a:spcAft>
                <a:spcPts val="160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18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20124D"/>
                </a:solidFill>
                <a:latin typeface="Cambria"/>
                <a:ea typeface="Cambria"/>
                <a:cs typeface="Cambria"/>
                <a:sym typeface="Cambria"/>
              </a:rPr>
              <a:t>Cast Specification</a:t>
            </a:r>
            <a:endParaRPr b="1">
              <a:solidFill>
                <a:srgbClr val="20124D"/>
              </a:solidFill>
              <a:latin typeface="Cambria"/>
              <a:ea typeface="Cambria"/>
              <a:cs typeface="Cambria"/>
              <a:sym typeface="Cambria"/>
            </a:endParaRPr>
          </a:p>
        </p:txBody>
      </p:sp>
      <p:sp>
        <p:nvSpPr>
          <p:cNvPr id="153" name="Google Shape;153;p30"/>
          <p:cNvSpPr txBox="1"/>
          <p:nvPr>
            <p:ph idx="1" type="body"/>
          </p:nvPr>
        </p:nvSpPr>
        <p:spPr>
          <a:xfrm>
            <a:off x="311700" y="760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0124D"/>
                </a:solidFill>
                <a:latin typeface="Cambria"/>
                <a:ea typeface="Cambria"/>
                <a:cs typeface="Cambria"/>
                <a:sym typeface="Cambria"/>
              </a:rPr>
              <a:t>Casting is used to change a value from one data type to another:</a:t>
            </a:r>
            <a:endParaRPr>
              <a:solidFill>
                <a:srgbClr val="20124D"/>
              </a:solidFill>
              <a:latin typeface="Cambria"/>
              <a:ea typeface="Cambria"/>
              <a:cs typeface="Cambria"/>
              <a:sym typeface="Cambria"/>
            </a:endParaRPr>
          </a:p>
          <a:p>
            <a:pPr indent="0" lvl="0" marL="0" rtl="0" algn="l">
              <a:spcBef>
                <a:spcPts val="1600"/>
              </a:spcBef>
              <a:spcAft>
                <a:spcPts val="0"/>
              </a:spcAft>
              <a:buNone/>
            </a:pPr>
            <a:r>
              <a:rPr b="1" lang="en-GB" sz="1350">
                <a:solidFill>
                  <a:srgbClr val="1155CC"/>
                </a:solidFill>
                <a:highlight>
                  <a:srgbClr val="FFFFFF"/>
                </a:highlight>
                <a:latin typeface="Consolas"/>
                <a:ea typeface="Consolas"/>
                <a:cs typeface="Consolas"/>
                <a:sym typeface="Consolas"/>
              </a:rPr>
              <a:t>CAST</a:t>
            </a:r>
            <a:r>
              <a:rPr lang="en-GB" sz="1350">
                <a:solidFill>
                  <a:srgbClr val="20124D"/>
                </a:solidFill>
                <a:highlight>
                  <a:srgbClr val="FFFFFF"/>
                </a:highlight>
                <a:latin typeface="Consolas"/>
                <a:ea typeface="Consolas"/>
                <a:cs typeface="Consolas"/>
                <a:sym typeface="Consolas"/>
              </a:rPr>
              <a:t>(&lt;выражение&gt; AS &lt;тип данных&gt;)</a:t>
            </a:r>
            <a:endParaRPr sz="1350">
              <a:solidFill>
                <a:srgbClr val="20124D"/>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350">
              <a:solidFill>
                <a:srgbClr val="20124D"/>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350">
              <a:solidFill>
                <a:srgbClr val="20124D"/>
              </a:solidFill>
              <a:highlight>
                <a:srgbClr val="FFFFFF"/>
              </a:highlight>
              <a:latin typeface="Cambria"/>
              <a:ea typeface="Cambria"/>
              <a:cs typeface="Cambria"/>
              <a:sym typeface="Cambria"/>
            </a:endParaRPr>
          </a:p>
          <a:p>
            <a:pPr indent="0" lvl="0" marL="0" marR="292100" rtl="0" algn="l">
              <a:lnSpc>
                <a:spcPct val="150000"/>
              </a:lnSpc>
              <a:spcBef>
                <a:spcPts val="0"/>
              </a:spcBef>
              <a:spcAft>
                <a:spcPts val="0"/>
              </a:spcAft>
              <a:buNone/>
            </a:pPr>
            <a:r>
              <a:rPr lang="en-GB" sz="1300">
                <a:solidFill>
                  <a:srgbClr val="20124D"/>
                </a:solidFill>
                <a:latin typeface="Consolas"/>
                <a:ea typeface="Consolas"/>
                <a:cs typeface="Consolas"/>
                <a:sym typeface="Consolas"/>
              </a:rPr>
              <a:t>SELECT EMPNO, CAST(SALARY AS INTEGER) FROM EMPLOYEE;</a:t>
            </a:r>
            <a:endParaRPr sz="1300">
              <a:solidFill>
                <a:srgbClr val="20124D"/>
              </a:solidFill>
              <a:latin typeface="Consolas"/>
              <a:ea typeface="Consolas"/>
              <a:cs typeface="Consolas"/>
              <a:sym typeface="Consolas"/>
            </a:endParaRPr>
          </a:p>
          <a:p>
            <a:pPr indent="0" lvl="0" marL="0" rtl="0" algn="l">
              <a:lnSpc>
                <a:spcPct val="100000"/>
              </a:lnSpc>
              <a:spcBef>
                <a:spcPts val="400"/>
              </a:spcBef>
              <a:spcAft>
                <a:spcPts val="0"/>
              </a:spcAft>
              <a:buNone/>
            </a:pPr>
            <a:r>
              <a:rPr lang="en-GB" sz="1300">
                <a:solidFill>
                  <a:srgbClr val="20124D"/>
                </a:solidFill>
                <a:latin typeface="Consolas"/>
                <a:ea typeface="Consolas"/>
                <a:cs typeface="Consolas"/>
                <a:sym typeface="Consolas"/>
              </a:rPr>
              <a:t>SELECT CAST('Jürgen' AS VARCHAR(6 CODEUNITS32) CCSID UNICODE) </a:t>
            </a:r>
            <a:endParaRPr sz="1300">
              <a:solidFill>
                <a:srgbClr val="20124D"/>
              </a:solidFill>
              <a:latin typeface="Consolas"/>
              <a:ea typeface="Consolas"/>
              <a:cs typeface="Consolas"/>
              <a:sym typeface="Consolas"/>
            </a:endParaRPr>
          </a:p>
          <a:p>
            <a:pPr indent="0" lvl="0" marL="0" marR="292100" rtl="0" algn="l">
              <a:lnSpc>
                <a:spcPct val="100000"/>
              </a:lnSpc>
              <a:spcBef>
                <a:spcPts val="0"/>
              </a:spcBef>
              <a:spcAft>
                <a:spcPts val="0"/>
              </a:spcAft>
              <a:buClr>
                <a:schemeClr val="dk1"/>
              </a:buClr>
              <a:buSzPts val="1100"/>
              <a:buFont typeface="Arial"/>
              <a:buNone/>
            </a:pPr>
            <a:r>
              <a:rPr lang="en-GB" sz="1300">
                <a:solidFill>
                  <a:srgbClr val="20124D"/>
                </a:solidFill>
                <a:latin typeface="Consolas"/>
                <a:ea typeface="Consolas"/>
                <a:cs typeface="Consolas"/>
                <a:sym typeface="Consolas"/>
              </a:rPr>
              <a:t>FROM SYSIBM.SYSDUMMY1;</a:t>
            </a:r>
            <a:endParaRPr sz="1300">
              <a:solidFill>
                <a:srgbClr val="20124D"/>
              </a:solidFill>
              <a:latin typeface="Consolas"/>
              <a:ea typeface="Consolas"/>
              <a:cs typeface="Consolas"/>
              <a:sym typeface="Consolas"/>
            </a:endParaRPr>
          </a:p>
          <a:p>
            <a:pPr indent="0" lvl="0" marL="0" marR="292100" rtl="0" algn="l">
              <a:lnSpc>
                <a:spcPct val="100000"/>
              </a:lnSpc>
              <a:spcBef>
                <a:spcPts val="400"/>
              </a:spcBef>
              <a:spcAft>
                <a:spcPts val="0"/>
              </a:spcAft>
              <a:buClr>
                <a:schemeClr val="dk1"/>
              </a:buClr>
              <a:buSzPts val="1100"/>
              <a:buFont typeface="Arial"/>
              <a:buNone/>
            </a:pPr>
            <a:r>
              <a:t/>
            </a:r>
            <a:endParaRPr sz="1300">
              <a:solidFill>
                <a:srgbClr val="20124D"/>
              </a:solidFill>
              <a:latin typeface="Consolas"/>
              <a:ea typeface="Consolas"/>
              <a:cs typeface="Consolas"/>
              <a:sym typeface="Consolas"/>
            </a:endParaRPr>
          </a:p>
          <a:p>
            <a:pPr indent="0" lvl="0" marL="0" marR="292100" rtl="0" algn="l">
              <a:lnSpc>
                <a:spcPct val="100000"/>
              </a:lnSpc>
              <a:spcBef>
                <a:spcPts val="400"/>
              </a:spcBef>
              <a:spcAft>
                <a:spcPts val="0"/>
              </a:spcAft>
              <a:buClr>
                <a:schemeClr val="dk1"/>
              </a:buClr>
              <a:buSzPts val="1100"/>
              <a:buFont typeface="Arial"/>
              <a:buNone/>
            </a:pPr>
            <a:r>
              <a:rPr lang="en-GB" sz="1300">
                <a:solidFill>
                  <a:srgbClr val="20124D"/>
                </a:solidFill>
                <a:latin typeface="Consolas"/>
                <a:ea typeface="Consolas"/>
                <a:cs typeface="Consolas"/>
                <a:sym typeface="Consolas"/>
              </a:rPr>
              <a:t>SELECT CAST('2017-08-25' AS datetime)</a:t>
            </a:r>
            <a:endParaRPr sz="1300">
              <a:solidFill>
                <a:srgbClr val="20124D"/>
              </a:solidFill>
              <a:latin typeface="Consolas"/>
              <a:ea typeface="Consolas"/>
              <a:cs typeface="Consolas"/>
              <a:sym typeface="Consolas"/>
            </a:endParaRPr>
          </a:p>
          <a:p>
            <a:pPr indent="0" lvl="0" marL="0" marR="292100" rtl="0" algn="l">
              <a:lnSpc>
                <a:spcPct val="100000"/>
              </a:lnSpc>
              <a:spcBef>
                <a:spcPts val="400"/>
              </a:spcBef>
              <a:spcAft>
                <a:spcPts val="0"/>
              </a:spcAft>
              <a:buClr>
                <a:schemeClr val="dk1"/>
              </a:buClr>
              <a:buSzPts val="1100"/>
              <a:buFont typeface="Arial"/>
              <a:buNone/>
            </a:pPr>
            <a:r>
              <a:rPr lang="en-GB" sz="1300">
                <a:solidFill>
                  <a:srgbClr val="20124D"/>
                </a:solidFill>
                <a:latin typeface="Consolas"/>
                <a:ea typeface="Consolas"/>
                <a:cs typeface="Consolas"/>
                <a:sym typeface="Consolas"/>
              </a:rPr>
              <a:t>FROM SYSIBM.SYSDUMMY1; --</a:t>
            </a:r>
            <a:r>
              <a:rPr lang="en-GB" sz="1150">
                <a:solidFill>
                  <a:schemeClr val="dk1"/>
                </a:solidFill>
                <a:latin typeface="Verdana"/>
                <a:ea typeface="Verdana"/>
                <a:cs typeface="Verdana"/>
                <a:sym typeface="Verdana"/>
              </a:rPr>
              <a:t>2017-08-25 00:00:00.000</a:t>
            </a:r>
            <a:endParaRPr sz="1300">
              <a:solidFill>
                <a:srgbClr val="20124D"/>
              </a:solidFill>
              <a:latin typeface="Consolas"/>
              <a:ea typeface="Consolas"/>
              <a:cs typeface="Consolas"/>
              <a:sym typeface="Consolas"/>
            </a:endParaRPr>
          </a:p>
          <a:p>
            <a:pPr indent="0" lvl="0" marL="0" marR="292100" rtl="0" algn="l">
              <a:spcBef>
                <a:spcPts val="400"/>
              </a:spcBef>
              <a:spcAft>
                <a:spcPts val="0"/>
              </a:spcAft>
              <a:buClr>
                <a:schemeClr val="dk1"/>
              </a:buClr>
              <a:buSzPts val="1100"/>
              <a:buFont typeface="Arial"/>
              <a:buNone/>
            </a:pPr>
            <a:r>
              <a:t/>
            </a:r>
            <a:endParaRPr sz="1300">
              <a:solidFill>
                <a:srgbClr val="20124D"/>
              </a:solidFill>
              <a:latin typeface="Consolas"/>
              <a:ea typeface="Consolas"/>
              <a:cs typeface="Consolas"/>
              <a:sym typeface="Consolas"/>
            </a:endParaRPr>
          </a:p>
          <a:p>
            <a:pPr indent="0" lvl="0" marL="0" marR="292100" rtl="0" algn="l">
              <a:spcBef>
                <a:spcPts val="400"/>
              </a:spcBef>
              <a:spcAft>
                <a:spcPts val="0"/>
              </a:spcAft>
              <a:buClr>
                <a:schemeClr val="dk1"/>
              </a:buClr>
              <a:buSzPts val="1100"/>
              <a:buFont typeface="Arial"/>
              <a:buNone/>
            </a:pPr>
            <a:r>
              <a:t/>
            </a:r>
            <a:endParaRPr sz="1300">
              <a:solidFill>
                <a:srgbClr val="20124D"/>
              </a:solidFill>
              <a:latin typeface="Consolas"/>
              <a:ea typeface="Consolas"/>
              <a:cs typeface="Consolas"/>
              <a:sym typeface="Consolas"/>
            </a:endParaRPr>
          </a:p>
          <a:p>
            <a:pPr indent="0" lvl="0" marL="0" rtl="0" algn="l">
              <a:spcBef>
                <a:spcPts val="4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247550" y="192525"/>
            <a:ext cx="73383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20124D"/>
                </a:solidFill>
                <a:latin typeface="Cambria"/>
                <a:ea typeface="Cambria"/>
                <a:cs typeface="Cambria"/>
                <a:sym typeface="Cambria"/>
              </a:rPr>
              <a:t>Rollup and Cube</a:t>
            </a:r>
            <a:endParaRPr b="1" sz="2800">
              <a:solidFill>
                <a:srgbClr val="20124D"/>
              </a:solidFill>
              <a:latin typeface="Cambria"/>
              <a:ea typeface="Cambria"/>
              <a:cs typeface="Cambria"/>
              <a:sym typeface="Cambria"/>
            </a:endParaRPr>
          </a:p>
        </p:txBody>
      </p:sp>
      <p:sp>
        <p:nvSpPr>
          <p:cNvPr id="159" name="Google Shape;159;p31"/>
          <p:cNvSpPr txBox="1"/>
          <p:nvPr/>
        </p:nvSpPr>
        <p:spPr>
          <a:xfrm>
            <a:off x="247550" y="935225"/>
            <a:ext cx="6835200" cy="37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20124D"/>
                </a:solidFill>
                <a:latin typeface="Consolas"/>
                <a:ea typeface="Consolas"/>
                <a:cs typeface="Consolas"/>
                <a:sym typeface="Consolas"/>
              </a:rPr>
              <a:t>select workdept, sex, count(*)</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rPr lang="en-GB" sz="1600">
                <a:solidFill>
                  <a:srgbClr val="20124D"/>
                </a:solidFill>
                <a:latin typeface="Consolas"/>
                <a:ea typeface="Consolas"/>
                <a:cs typeface="Consolas"/>
                <a:sym typeface="Consolas"/>
              </a:rPr>
              <a:t>from employee </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rPr lang="en-GB" sz="1600">
                <a:solidFill>
                  <a:srgbClr val="20124D"/>
                </a:solidFill>
                <a:latin typeface="Consolas"/>
                <a:ea typeface="Consolas"/>
                <a:cs typeface="Consolas"/>
                <a:sym typeface="Consolas"/>
              </a:rPr>
              <a:t>group by rollup(workdept, sex)</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rPr lang="en-GB" sz="1600">
                <a:solidFill>
                  <a:srgbClr val="20124D"/>
                </a:solidFill>
                <a:latin typeface="Consolas"/>
                <a:ea typeface="Consolas"/>
                <a:cs typeface="Consolas"/>
                <a:sym typeface="Consolas"/>
              </a:rPr>
              <a:t>order by workdept</a:t>
            </a:r>
            <a:endParaRPr sz="1600">
              <a:solidFill>
                <a:srgbClr val="20124D"/>
              </a:solidFill>
              <a:latin typeface="Consolas"/>
              <a:ea typeface="Consolas"/>
              <a:cs typeface="Consolas"/>
              <a:sym typeface="Consolas"/>
            </a:endParaRPr>
          </a:p>
          <a:p>
            <a:pPr indent="-330200" lvl="0" marL="457200" rtl="0" algn="l">
              <a:spcBef>
                <a:spcPts val="0"/>
              </a:spcBef>
              <a:spcAft>
                <a:spcPts val="0"/>
              </a:spcAft>
              <a:buClr>
                <a:srgbClr val="20124D"/>
              </a:buClr>
              <a:buSzPts val="1600"/>
              <a:buFont typeface="Consolas"/>
              <a:buChar char="-"/>
            </a:pPr>
            <a:r>
              <a:rPr lang="en-GB" sz="1600">
                <a:solidFill>
                  <a:srgbClr val="20124D"/>
                </a:solidFill>
                <a:latin typeface="Consolas"/>
                <a:ea typeface="Consolas"/>
                <a:cs typeface="Consolas"/>
                <a:sym typeface="Consolas"/>
              </a:rPr>
              <a:t>Помимо количества мужчин/женщин в каждом деп-те, колтчество людей по департаментам </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t/>
            </a:r>
            <a:endParaRPr sz="16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select job, workdept, sex, count(*)</a:t>
            </a:r>
            <a:endParaRPr sz="16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from employee </a:t>
            </a:r>
            <a:endParaRPr sz="16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group by job, cube(workdept, sex)</a:t>
            </a:r>
            <a:endParaRPr sz="1600">
              <a:solidFill>
                <a:srgbClr val="20124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order by workdept</a:t>
            </a:r>
            <a:endParaRPr sz="1600">
              <a:solidFill>
                <a:srgbClr val="20124D"/>
              </a:solidFill>
              <a:latin typeface="Consolas"/>
              <a:ea typeface="Consolas"/>
              <a:cs typeface="Consolas"/>
              <a:sym typeface="Consolas"/>
            </a:endParaRPr>
          </a:p>
          <a:p>
            <a:pPr indent="-330200" lvl="0" marL="457200" rtl="0" algn="l">
              <a:spcBef>
                <a:spcPts val="0"/>
              </a:spcBef>
              <a:spcAft>
                <a:spcPts val="0"/>
              </a:spcAft>
              <a:buClr>
                <a:srgbClr val="20124D"/>
              </a:buClr>
              <a:buSzPts val="1600"/>
              <a:buFont typeface="Consolas"/>
              <a:buChar char="-"/>
            </a:pPr>
            <a:r>
              <a:rPr lang="en-GB" sz="1600">
                <a:solidFill>
                  <a:srgbClr val="20124D"/>
                </a:solidFill>
                <a:latin typeface="Consolas"/>
                <a:ea typeface="Consolas"/>
                <a:cs typeface="Consolas"/>
                <a:sym typeface="Consolas"/>
              </a:rPr>
              <a:t>Все возможные сочетания группирующих столбцов</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t/>
            </a:r>
            <a:endParaRPr sz="1600">
              <a:solidFill>
                <a:srgbClr val="20124D"/>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501600" y="391450"/>
            <a:ext cx="8140800" cy="6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1800">
                <a:solidFill>
                  <a:srgbClr val="660000"/>
                </a:solidFill>
                <a:latin typeface="Cambria"/>
                <a:ea typeface="Cambria"/>
                <a:cs typeface="Cambria"/>
                <a:sym typeface="Cambria"/>
              </a:rPr>
              <a:t>We have a small store and want to implement a data model to administer orders. We need the following tables:</a:t>
            </a:r>
            <a:endParaRPr b="1" sz="1800">
              <a:solidFill>
                <a:srgbClr val="660000"/>
              </a:solidFill>
              <a:latin typeface="Cambria"/>
              <a:ea typeface="Cambria"/>
              <a:cs typeface="Cambria"/>
              <a:sym typeface="Cambria"/>
            </a:endParaRPr>
          </a:p>
        </p:txBody>
      </p:sp>
      <p:sp>
        <p:nvSpPr>
          <p:cNvPr id="60" name="Google Shape;60;p14"/>
          <p:cNvSpPr txBox="1"/>
          <p:nvPr/>
        </p:nvSpPr>
        <p:spPr>
          <a:xfrm>
            <a:off x="341000" y="1146000"/>
            <a:ext cx="8719200" cy="3613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0124D"/>
              </a:buClr>
              <a:buSzPts val="1500"/>
              <a:buChar char="●"/>
            </a:pPr>
            <a:r>
              <a:rPr lang="en-GB" sz="1500">
                <a:solidFill>
                  <a:srgbClr val="20124D"/>
                </a:solidFill>
              </a:rPr>
              <a:t>An ORDER table with the following columns: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ORDER_NO(</a:t>
            </a:r>
            <a:r>
              <a:rPr lang="en-GB" sz="1500">
                <a:solidFill>
                  <a:srgbClr val="20124D"/>
                </a:solidFill>
              </a:rPr>
              <a:t>order number</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ORDER_DATE(</a:t>
            </a:r>
            <a:r>
              <a:rPr lang="en-GB" sz="1500">
                <a:solidFill>
                  <a:srgbClr val="20124D"/>
                </a:solidFill>
              </a:rPr>
              <a:t>date when the order was placed</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CUST_NO(</a:t>
            </a:r>
            <a:r>
              <a:rPr lang="en-GB" sz="1500">
                <a:solidFill>
                  <a:srgbClr val="20124D"/>
                </a:solidFill>
              </a:rPr>
              <a:t>customer number</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ORDER_REF(</a:t>
            </a:r>
            <a:r>
              <a:rPr lang="en-GB" sz="1500">
                <a:solidFill>
                  <a:srgbClr val="20124D"/>
                </a:solidFill>
              </a:rPr>
              <a:t>reference to another order</a:t>
            </a:r>
            <a:r>
              <a:rPr lang="en-GB" sz="1500">
                <a:solidFill>
                  <a:srgbClr val="20124D"/>
                </a:solidFill>
              </a:rPr>
              <a:t>). </a:t>
            </a:r>
            <a:endParaRPr sz="1500">
              <a:solidFill>
                <a:srgbClr val="20124D"/>
              </a:solidFill>
            </a:endParaRPr>
          </a:p>
          <a:p>
            <a:pPr indent="0" lvl="0" marL="457200" rtl="0" algn="l">
              <a:spcBef>
                <a:spcPts val="0"/>
              </a:spcBef>
              <a:spcAft>
                <a:spcPts val="0"/>
              </a:spcAft>
              <a:buNone/>
            </a:pPr>
            <a:r>
              <a:t/>
            </a:r>
            <a:endParaRPr sz="1500">
              <a:solidFill>
                <a:srgbClr val="20124D"/>
              </a:solidFill>
            </a:endParaRPr>
          </a:p>
          <a:p>
            <a:pPr indent="-323850" lvl="0" marL="457200" rtl="0" algn="l">
              <a:spcBef>
                <a:spcPts val="0"/>
              </a:spcBef>
              <a:spcAft>
                <a:spcPts val="0"/>
              </a:spcAft>
              <a:buClr>
                <a:srgbClr val="20124D"/>
              </a:buClr>
              <a:buSzPts val="1500"/>
              <a:buChar char="●"/>
            </a:pPr>
            <a:r>
              <a:rPr lang="en-GB" sz="1500">
                <a:solidFill>
                  <a:srgbClr val="20124D"/>
                </a:solidFill>
              </a:rPr>
              <a:t>An ORDER_ITEM table with columns: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ORDER_NO(</a:t>
            </a:r>
            <a:r>
              <a:rPr lang="en-GB" sz="1500">
                <a:solidFill>
                  <a:srgbClr val="20124D"/>
                </a:solidFill>
              </a:rPr>
              <a:t>order number of the associated order</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ART_NO(</a:t>
            </a:r>
            <a:r>
              <a:rPr lang="en-GB" sz="1500">
                <a:solidFill>
                  <a:srgbClr val="20124D"/>
                </a:solidFill>
              </a:rPr>
              <a:t>article number</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ORDER_QTY(</a:t>
            </a:r>
            <a:r>
              <a:rPr lang="en-GB" sz="1500">
                <a:solidFill>
                  <a:srgbClr val="20124D"/>
                </a:solidFill>
              </a:rPr>
              <a:t>quantity ordered</a:t>
            </a:r>
            <a:r>
              <a:rPr lang="en-GB" sz="1500">
                <a:solidFill>
                  <a:srgbClr val="20124D"/>
                </a:solidFill>
              </a:rPr>
              <a:t>). </a:t>
            </a:r>
            <a:endParaRPr sz="1500">
              <a:solidFill>
                <a:srgbClr val="20124D"/>
              </a:solidFill>
            </a:endParaRPr>
          </a:p>
          <a:p>
            <a:pPr indent="0" lvl="0" marL="914400" rtl="0" algn="l">
              <a:spcBef>
                <a:spcPts val="0"/>
              </a:spcBef>
              <a:spcAft>
                <a:spcPts val="0"/>
              </a:spcAft>
              <a:buNone/>
            </a:pPr>
            <a:r>
              <a:t/>
            </a:r>
            <a:endParaRPr sz="1500">
              <a:solidFill>
                <a:srgbClr val="20124D"/>
              </a:solidFill>
            </a:endParaRPr>
          </a:p>
          <a:p>
            <a:pPr indent="-323850" lvl="0" marL="457200" rtl="0" algn="l">
              <a:spcBef>
                <a:spcPts val="0"/>
              </a:spcBef>
              <a:spcAft>
                <a:spcPts val="0"/>
              </a:spcAft>
              <a:buClr>
                <a:srgbClr val="20124D"/>
              </a:buClr>
              <a:buSzPts val="1500"/>
              <a:buChar char="●"/>
            </a:pPr>
            <a:r>
              <a:rPr lang="en-GB" sz="1500">
                <a:solidFill>
                  <a:srgbClr val="20124D"/>
                </a:solidFill>
              </a:rPr>
              <a:t>An ARTICLE table with the following columns: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ART_NO(</a:t>
            </a:r>
            <a:r>
              <a:rPr lang="en-GB" sz="1500">
                <a:solidFill>
                  <a:srgbClr val="20124D"/>
                </a:solidFill>
              </a:rPr>
              <a:t>article number</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ART_NAME(</a:t>
            </a:r>
            <a:r>
              <a:rPr lang="en-GB" sz="1500">
                <a:solidFill>
                  <a:srgbClr val="20124D"/>
                </a:solidFill>
              </a:rPr>
              <a:t>name for the article</a:t>
            </a:r>
            <a:r>
              <a:rPr lang="en-GB" sz="1500">
                <a:solidFill>
                  <a:srgbClr val="20124D"/>
                </a:solidFill>
              </a:rPr>
              <a:t>), </a:t>
            </a:r>
            <a:endParaRPr sz="1500">
              <a:solidFill>
                <a:srgbClr val="20124D"/>
              </a:solidFill>
            </a:endParaRPr>
          </a:p>
          <a:p>
            <a:pPr indent="-323850" lvl="1" marL="914400" rtl="0" algn="l">
              <a:spcBef>
                <a:spcPts val="0"/>
              </a:spcBef>
              <a:spcAft>
                <a:spcPts val="0"/>
              </a:spcAft>
              <a:buClr>
                <a:srgbClr val="20124D"/>
              </a:buClr>
              <a:buSzPts val="1500"/>
              <a:buChar char="○"/>
            </a:pPr>
            <a:r>
              <a:rPr lang="en-GB" sz="1500">
                <a:solidFill>
                  <a:srgbClr val="20124D"/>
                </a:solidFill>
              </a:rPr>
              <a:t>STOCK_QTY(</a:t>
            </a:r>
            <a:r>
              <a:rPr lang="en-GB" sz="1500">
                <a:solidFill>
                  <a:srgbClr val="20124D"/>
                </a:solidFill>
              </a:rPr>
              <a:t>number of items in stock </a:t>
            </a:r>
            <a:r>
              <a:rPr lang="en-GB" sz="1500">
                <a:solidFill>
                  <a:srgbClr val="20124D"/>
                </a:solidFill>
              </a:rPr>
              <a:t>). </a:t>
            </a:r>
            <a:endParaRPr sz="1500">
              <a:solidFill>
                <a:srgbClr val="20124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215425" y="59950"/>
            <a:ext cx="8520600" cy="572700"/>
          </a:xfrm>
          <a:prstGeom prst="rect">
            <a:avLst/>
          </a:prstGeom>
        </p:spPr>
        <p:txBody>
          <a:bodyPr anchorCtr="0" anchor="t" bIns="91425" lIns="91425" spcFirstLastPara="1" rIns="91425" wrap="square" tIns="91425">
            <a:noAutofit/>
          </a:bodyPr>
          <a:lstStyle/>
          <a:p>
            <a:pPr indent="0" lvl="0" marL="0" marR="292100" rtl="0" algn="l">
              <a:lnSpc>
                <a:spcPct val="115000"/>
              </a:lnSpc>
              <a:spcBef>
                <a:spcPts val="800"/>
              </a:spcBef>
              <a:spcAft>
                <a:spcPts val="0"/>
              </a:spcAft>
              <a:buNone/>
            </a:pPr>
            <a:r>
              <a:rPr b="1" lang="en-GB" sz="2700">
                <a:solidFill>
                  <a:srgbClr val="20124D"/>
                </a:solidFill>
                <a:latin typeface="Cambria"/>
                <a:ea typeface="Cambria"/>
                <a:cs typeface="Cambria"/>
                <a:sym typeface="Cambria"/>
              </a:rPr>
              <a:t>GROUPING SETS - </a:t>
            </a:r>
            <a:r>
              <a:rPr lang="en-GB" sz="1600">
                <a:solidFill>
                  <a:srgbClr val="20124D"/>
                </a:solidFill>
                <a:latin typeface="Cambria"/>
                <a:ea typeface="Cambria"/>
                <a:cs typeface="Cambria"/>
                <a:sym typeface="Cambria"/>
              </a:rPr>
              <a:t>формирует результаты нескольких группировок в один набор данных, другими словами, он эквивалентен конструкции UNION ALL к указанным группам.</a:t>
            </a:r>
            <a:endParaRPr sz="1600">
              <a:solidFill>
                <a:srgbClr val="20124D"/>
              </a:solidFill>
              <a:latin typeface="Cambria"/>
              <a:ea typeface="Cambria"/>
              <a:cs typeface="Cambria"/>
              <a:sym typeface="Cambria"/>
            </a:endParaRPr>
          </a:p>
          <a:p>
            <a:pPr indent="0" lvl="0" marL="0" rtl="0" algn="l">
              <a:spcBef>
                <a:spcPts val="800"/>
              </a:spcBef>
              <a:spcAft>
                <a:spcPts val="0"/>
              </a:spcAft>
              <a:buNone/>
            </a:pPr>
            <a:r>
              <a:t/>
            </a:r>
            <a:endParaRPr b="1" sz="3600">
              <a:solidFill>
                <a:srgbClr val="20124D"/>
              </a:solidFill>
            </a:endParaRPr>
          </a:p>
        </p:txBody>
      </p:sp>
      <p:graphicFrame>
        <p:nvGraphicFramePr>
          <p:cNvPr id="165" name="Google Shape;165;p32"/>
          <p:cNvGraphicFramePr/>
          <p:nvPr/>
        </p:nvGraphicFramePr>
        <p:xfrm>
          <a:off x="1365050" y="1253550"/>
          <a:ext cx="3000000" cy="3000000"/>
        </p:xfrm>
        <a:graphic>
          <a:graphicData uri="http://schemas.openxmlformats.org/drawingml/2006/table">
            <a:tbl>
              <a:tblPr>
                <a:noFill/>
                <a:tableStyleId>{649FA0B7-68D6-4F17-8FED-1438AE423751}</a:tableStyleId>
              </a:tblPr>
              <a:tblGrid>
                <a:gridCol w="3110675"/>
                <a:gridCol w="3110675"/>
              </a:tblGrid>
              <a:tr h="440475">
                <a:tc>
                  <a:txBody>
                    <a:bodyPr/>
                    <a:lstStyle/>
                    <a:p>
                      <a:pPr indent="0" lvl="0" marL="0" rtl="0" algn="ctr">
                        <a:lnSpc>
                          <a:spcPct val="115000"/>
                        </a:lnSpc>
                        <a:spcBef>
                          <a:spcPts val="0"/>
                        </a:spcBef>
                        <a:spcAft>
                          <a:spcPts val="0"/>
                        </a:spcAft>
                        <a:buClr>
                          <a:schemeClr val="dk1"/>
                        </a:buClr>
                        <a:buSzPts val="1100"/>
                        <a:buFont typeface="Arial"/>
                        <a:buNone/>
                      </a:pPr>
                      <a:r>
                        <a:rPr b="1" lang="en-GB" sz="1600">
                          <a:solidFill>
                            <a:srgbClr val="20124D"/>
                          </a:solidFill>
                          <a:latin typeface="Consolas"/>
                          <a:ea typeface="Consolas"/>
                          <a:cs typeface="Consolas"/>
                          <a:sym typeface="Consolas"/>
                        </a:rPr>
                        <a:t>GROUP BY GROUPING SETS</a:t>
                      </a:r>
                      <a:endParaRPr sz="1600">
                        <a:solidFill>
                          <a:srgbClr val="20124D"/>
                        </a:solidFill>
                        <a:latin typeface="Consolas"/>
                        <a:ea typeface="Consolas"/>
                        <a:cs typeface="Consolas"/>
                        <a:sym typeface="Consolas"/>
                      </a:endParaRPr>
                    </a:p>
                  </a:txBody>
                  <a:tcPr marT="91425" marB="91425" marR="91425" marL="91425" anchor="ctr"/>
                </a:tc>
                <a:tc>
                  <a:txBody>
                    <a:bodyPr/>
                    <a:lstStyle/>
                    <a:p>
                      <a:pPr indent="0" lvl="0" marL="0" rtl="0" algn="ctr">
                        <a:lnSpc>
                          <a:spcPct val="115000"/>
                        </a:lnSpc>
                        <a:spcBef>
                          <a:spcPts val="0"/>
                        </a:spcBef>
                        <a:spcAft>
                          <a:spcPts val="0"/>
                        </a:spcAft>
                        <a:buNone/>
                      </a:pPr>
                      <a:r>
                        <a:rPr b="1" lang="en-GB" sz="1600">
                          <a:solidFill>
                            <a:srgbClr val="20124D"/>
                          </a:solidFill>
                          <a:latin typeface="Consolas"/>
                          <a:ea typeface="Consolas"/>
                          <a:cs typeface="Consolas"/>
                          <a:sym typeface="Consolas"/>
                        </a:rPr>
                        <a:t>UNION ALL</a:t>
                      </a:r>
                      <a:endParaRPr sz="1600">
                        <a:solidFill>
                          <a:srgbClr val="20124D"/>
                        </a:solidFill>
                        <a:latin typeface="Consolas"/>
                        <a:ea typeface="Consolas"/>
                        <a:cs typeface="Consolas"/>
                        <a:sym typeface="Consolas"/>
                      </a:endParaRPr>
                    </a:p>
                  </a:txBody>
                  <a:tcPr marT="91425" marB="91425" marR="91425" marL="91425"/>
                </a:tc>
              </a:tr>
              <a:tr h="3291950">
                <a:tc>
                  <a:txBody>
                    <a:bodyPr/>
                    <a:lstStyle/>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SELECT workdept, sex, count(*)</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FROM employee</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GB" sz="1600">
                          <a:solidFill>
                            <a:srgbClr val="20124D"/>
                          </a:solidFill>
                          <a:latin typeface="Consolas"/>
                          <a:ea typeface="Consolas"/>
                          <a:cs typeface="Consolas"/>
                          <a:sym typeface="Consolas"/>
                        </a:rPr>
                        <a:t>GROUP BY</a:t>
                      </a:r>
                      <a:endParaRPr b="1"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GB" sz="1600">
                          <a:solidFill>
                            <a:srgbClr val="20124D"/>
                          </a:solidFill>
                          <a:latin typeface="Consolas"/>
                          <a:ea typeface="Consolas"/>
                          <a:cs typeface="Consolas"/>
                          <a:sym typeface="Consolas"/>
                        </a:rPr>
                        <a:t>GROUPING SETS</a:t>
                      </a:r>
                      <a:r>
                        <a:rPr lang="en-GB" sz="1600">
                          <a:solidFill>
                            <a:srgbClr val="20124D"/>
                          </a:solidFill>
                          <a:latin typeface="Consolas"/>
                          <a:ea typeface="Consolas"/>
                          <a:cs typeface="Consolas"/>
                          <a:sym typeface="Consolas"/>
                        </a:rPr>
                        <a:t> (workdept, sex)</a:t>
                      </a:r>
                      <a:endParaRPr sz="1600">
                        <a:solidFill>
                          <a:srgbClr val="20124D"/>
                        </a:solidFill>
                        <a:latin typeface="Consolas"/>
                        <a:ea typeface="Consolas"/>
                        <a:cs typeface="Consolas"/>
                        <a:sym typeface="Consolas"/>
                      </a:endParaRPr>
                    </a:p>
                    <a:p>
                      <a:pPr indent="0" lvl="0" marL="0" rtl="0" algn="l">
                        <a:spcBef>
                          <a:spcPts val="0"/>
                        </a:spcBef>
                        <a:spcAft>
                          <a:spcPts val="0"/>
                        </a:spcAft>
                        <a:buNone/>
                      </a:pPr>
                      <a:r>
                        <a:t/>
                      </a:r>
                      <a:endParaRPr>
                        <a:solidFill>
                          <a:srgbClr val="20124D"/>
                        </a:solidFill>
                        <a:latin typeface="Consolas"/>
                        <a:ea typeface="Consolas"/>
                        <a:cs typeface="Consolas"/>
                        <a:sym typeface="Consolas"/>
                      </a:endParaRPr>
                    </a:p>
                  </a:txBody>
                  <a:tcPr marT="91425" marB="91425" marR="91425" marL="91425" anchor="ctr"/>
                </a:tc>
                <a:tc>
                  <a:txBody>
                    <a:bodyPr/>
                    <a:lstStyle/>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SELECT null AS workdept, sex, count(*)</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FROM employee</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GROUP BY sex</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GB" sz="1600">
                          <a:solidFill>
                            <a:srgbClr val="20124D"/>
                          </a:solidFill>
                          <a:latin typeface="Consolas"/>
                          <a:ea typeface="Consolas"/>
                          <a:cs typeface="Consolas"/>
                          <a:sym typeface="Consolas"/>
                        </a:rPr>
                        <a:t>UNION ALL</a:t>
                      </a:r>
                      <a:endParaRPr b="1"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SELECT workdept, null AS sex, count(*)</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FROM employee</a:t>
                      </a:r>
                      <a:endParaRPr sz="1600">
                        <a:solidFill>
                          <a:srgbClr val="20124D"/>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20124D"/>
                          </a:solidFill>
                          <a:latin typeface="Consolas"/>
                          <a:ea typeface="Consolas"/>
                          <a:cs typeface="Consolas"/>
                          <a:sym typeface="Consolas"/>
                        </a:rPr>
                        <a:t>GROUP BY workdept</a:t>
                      </a:r>
                      <a:endParaRPr>
                        <a:solidFill>
                          <a:srgbClr val="20124D"/>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221925"/>
            <a:ext cx="8520600" cy="24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323232"/>
                </a:solidFill>
                <a:highlight>
                  <a:srgbClr val="FFFFFF"/>
                </a:highlight>
                <a:latin typeface="Cambria"/>
                <a:ea typeface="Cambria"/>
                <a:cs typeface="Cambria"/>
                <a:sym typeface="Cambria"/>
              </a:rPr>
              <a:t>Online analytical processing</a:t>
            </a:r>
            <a:r>
              <a:rPr lang="en-GB" sz="1700">
                <a:solidFill>
                  <a:srgbClr val="323232"/>
                </a:solidFill>
                <a:highlight>
                  <a:srgbClr val="FFFFFF"/>
                </a:highlight>
                <a:latin typeface="Cambria"/>
                <a:ea typeface="Cambria"/>
                <a:cs typeface="Cambria"/>
                <a:sym typeface="Cambria"/>
              </a:rPr>
              <a:t> (</a:t>
            </a:r>
            <a:r>
              <a:rPr b="1" lang="en-GB" sz="1700">
                <a:solidFill>
                  <a:srgbClr val="323232"/>
                </a:solidFill>
                <a:highlight>
                  <a:srgbClr val="FFFFFF"/>
                </a:highlight>
                <a:latin typeface="Cambria"/>
                <a:ea typeface="Cambria"/>
                <a:cs typeface="Cambria"/>
                <a:sym typeface="Cambria"/>
              </a:rPr>
              <a:t>OLAP</a:t>
            </a:r>
            <a:r>
              <a:rPr lang="en-GB" sz="1700">
                <a:solidFill>
                  <a:srgbClr val="323232"/>
                </a:solidFill>
                <a:highlight>
                  <a:srgbClr val="FFFFFF"/>
                </a:highlight>
                <a:latin typeface="Cambria"/>
                <a:ea typeface="Cambria"/>
                <a:cs typeface="Cambria"/>
                <a:sym typeface="Cambria"/>
              </a:rPr>
              <a:t>)</a:t>
            </a:r>
            <a:r>
              <a:rPr lang="en-GB" sz="1500">
                <a:solidFill>
                  <a:srgbClr val="323232"/>
                </a:solidFill>
                <a:highlight>
                  <a:srgbClr val="FFFFFF"/>
                </a:highlight>
                <a:latin typeface="Cambria"/>
                <a:ea typeface="Cambria"/>
                <a:cs typeface="Cambria"/>
                <a:sym typeface="Cambria"/>
              </a:rPr>
              <a:t> </a:t>
            </a:r>
            <a:r>
              <a:rPr lang="en-GB" sz="1600">
                <a:solidFill>
                  <a:srgbClr val="323232"/>
                </a:solidFill>
                <a:highlight>
                  <a:srgbClr val="FFFFFF"/>
                </a:highlight>
                <a:latin typeface="Cambria"/>
                <a:ea typeface="Cambria"/>
                <a:cs typeface="Cambria"/>
                <a:sym typeface="Cambria"/>
              </a:rPr>
              <a:t>specifications provide the ability to return ranking, row numbering, and aggregation information as a scalar value in the result of a query. </a:t>
            </a:r>
            <a:endParaRPr sz="16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6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600">
                <a:solidFill>
                  <a:srgbClr val="323232"/>
                </a:solidFill>
                <a:highlight>
                  <a:srgbClr val="FFFFFF"/>
                </a:highlight>
                <a:latin typeface="Cambria"/>
                <a:ea typeface="Cambria"/>
                <a:cs typeface="Cambria"/>
                <a:sym typeface="Cambria"/>
              </a:rPr>
              <a:t>An OLAP specification can be included in an expression, in a </a:t>
            </a:r>
            <a:r>
              <a:rPr i="1" lang="en-GB" sz="1600">
                <a:solidFill>
                  <a:srgbClr val="5A5A5A"/>
                </a:solidFill>
                <a:highlight>
                  <a:srgbClr val="FFFFFF"/>
                </a:highlight>
                <a:latin typeface="Cambria"/>
                <a:ea typeface="Cambria"/>
                <a:cs typeface="Cambria"/>
                <a:sym typeface="Cambria"/>
              </a:rPr>
              <a:t>select-list</a:t>
            </a:r>
            <a:r>
              <a:rPr lang="en-GB" sz="1600">
                <a:solidFill>
                  <a:srgbClr val="323232"/>
                </a:solidFill>
                <a:highlight>
                  <a:srgbClr val="FFFFFF"/>
                </a:highlight>
                <a:latin typeface="Cambria"/>
                <a:ea typeface="Cambria"/>
                <a:cs typeface="Cambria"/>
                <a:sym typeface="Cambria"/>
              </a:rPr>
              <a:t>, or in the ORDER BY clause of a </a:t>
            </a:r>
            <a:r>
              <a:rPr i="1" lang="en-GB" sz="1600">
                <a:solidFill>
                  <a:srgbClr val="5A5A5A"/>
                </a:solidFill>
                <a:highlight>
                  <a:srgbClr val="FFFFFF"/>
                </a:highlight>
                <a:latin typeface="Cambria"/>
                <a:ea typeface="Cambria"/>
                <a:cs typeface="Cambria"/>
                <a:sym typeface="Cambria"/>
              </a:rPr>
              <a:t>select-statement</a:t>
            </a:r>
            <a:r>
              <a:rPr lang="en-GB" sz="1600">
                <a:solidFill>
                  <a:srgbClr val="323232"/>
                </a:solidFill>
                <a:highlight>
                  <a:srgbClr val="FFFFFF"/>
                </a:highlight>
                <a:latin typeface="Cambria"/>
                <a:ea typeface="Cambria"/>
                <a:cs typeface="Cambria"/>
                <a:sym typeface="Cambria"/>
              </a:rPr>
              <a:t>. The query result to which the OLAP specifications is applied is the result table of the innermost subselect that includes the OLAP specification.</a:t>
            </a:r>
            <a:endParaRPr sz="16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600">
              <a:solidFill>
                <a:srgbClr val="323232"/>
              </a:solidFill>
              <a:highlight>
                <a:srgbClr val="FFFFFF"/>
              </a:highlight>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GB" sz="1600">
                <a:solidFill>
                  <a:srgbClr val="323232"/>
                </a:solidFill>
                <a:highlight>
                  <a:srgbClr val="FFFFFF"/>
                </a:highlight>
                <a:latin typeface="Cambria"/>
                <a:ea typeface="Cambria"/>
                <a:cs typeface="Cambria"/>
                <a:sym typeface="Cambria"/>
              </a:rPr>
              <a:t>An OLAP specification is not valid in a </a:t>
            </a:r>
            <a:r>
              <a:rPr b="1" lang="en-GB" sz="1600">
                <a:solidFill>
                  <a:srgbClr val="000088"/>
                </a:solidFill>
                <a:highlight>
                  <a:srgbClr val="FFFFFF"/>
                </a:highlight>
                <a:latin typeface="Cambria"/>
                <a:ea typeface="Cambria"/>
                <a:cs typeface="Cambria"/>
                <a:sym typeface="Cambria"/>
              </a:rPr>
              <a:t>WHERE</a:t>
            </a:r>
            <a:r>
              <a:rPr lang="en-GB" sz="1600">
                <a:solidFill>
                  <a:srgbClr val="323232"/>
                </a:solidFill>
                <a:highlight>
                  <a:srgbClr val="FFFFFF"/>
                </a:highlight>
                <a:latin typeface="Cambria"/>
                <a:ea typeface="Cambria"/>
                <a:cs typeface="Cambria"/>
                <a:sym typeface="Cambria"/>
              </a:rPr>
              <a:t>, </a:t>
            </a:r>
            <a:r>
              <a:rPr b="1" lang="en-GB" sz="1600">
                <a:solidFill>
                  <a:srgbClr val="000088"/>
                </a:solidFill>
                <a:highlight>
                  <a:srgbClr val="FFFFFF"/>
                </a:highlight>
                <a:latin typeface="Cambria"/>
                <a:ea typeface="Cambria"/>
                <a:cs typeface="Cambria"/>
                <a:sym typeface="Cambria"/>
              </a:rPr>
              <a:t>VALUES</a:t>
            </a:r>
            <a:r>
              <a:rPr lang="en-GB" sz="1600">
                <a:solidFill>
                  <a:srgbClr val="323232"/>
                </a:solidFill>
                <a:highlight>
                  <a:srgbClr val="FFFFFF"/>
                </a:highlight>
                <a:latin typeface="Cambria"/>
                <a:ea typeface="Cambria"/>
                <a:cs typeface="Cambria"/>
                <a:sym typeface="Cambria"/>
              </a:rPr>
              <a:t>, </a:t>
            </a:r>
            <a:r>
              <a:rPr b="1" lang="en-GB" sz="1600">
                <a:solidFill>
                  <a:srgbClr val="000088"/>
                </a:solidFill>
                <a:highlight>
                  <a:srgbClr val="FFFFFF"/>
                </a:highlight>
                <a:latin typeface="Cambria"/>
                <a:ea typeface="Cambria"/>
                <a:cs typeface="Cambria"/>
                <a:sym typeface="Cambria"/>
              </a:rPr>
              <a:t>GROUP BY</a:t>
            </a:r>
            <a:r>
              <a:rPr lang="en-GB" sz="1600">
                <a:solidFill>
                  <a:srgbClr val="323232"/>
                </a:solidFill>
                <a:highlight>
                  <a:srgbClr val="FFFFFF"/>
                </a:highlight>
                <a:latin typeface="Cambria"/>
                <a:ea typeface="Cambria"/>
                <a:cs typeface="Cambria"/>
                <a:sym typeface="Cambria"/>
              </a:rPr>
              <a:t>, </a:t>
            </a:r>
            <a:r>
              <a:rPr b="1" lang="en-GB" sz="1600">
                <a:solidFill>
                  <a:srgbClr val="000088"/>
                </a:solidFill>
                <a:highlight>
                  <a:srgbClr val="FFFFFF"/>
                </a:highlight>
                <a:latin typeface="Cambria"/>
                <a:ea typeface="Cambria"/>
                <a:cs typeface="Cambria"/>
                <a:sym typeface="Cambria"/>
              </a:rPr>
              <a:t>HAVING</a:t>
            </a:r>
            <a:r>
              <a:rPr lang="en-GB" sz="1600">
                <a:solidFill>
                  <a:srgbClr val="323232"/>
                </a:solidFill>
                <a:highlight>
                  <a:srgbClr val="FFFFFF"/>
                </a:highlight>
                <a:latin typeface="Cambria"/>
                <a:ea typeface="Cambria"/>
                <a:cs typeface="Cambria"/>
                <a:sym typeface="Cambria"/>
              </a:rPr>
              <a:t>, or </a:t>
            </a:r>
            <a:r>
              <a:rPr b="1" lang="en-GB" sz="1600">
                <a:solidFill>
                  <a:srgbClr val="000088"/>
                </a:solidFill>
                <a:highlight>
                  <a:srgbClr val="FFFFFF"/>
                </a:highlight>
                <a:latin typeface="Cambria"/>
                <a:ea typeface="Cambria"/>
                <a:cs typeface="Cambria"/>
                <a:sym typeface="Cambria"/>
              </a:rPr>
              <a:t>SET</a:t>
            </a:r>
            <a:r>
              <a:rPr lang="en-GB" sz="1600">
                <a:solidFill>
                  <a:srgbClr val="323232"/>
                </a:solidFill>
                <a:highlight>
                  <a:srgbClr val="FFFFFF"/>
                </a:highlight>
                <a:latin typeface="Cambria"/>
                <a:ea typeface="Cambria"/>
                <a:cs typeface="Cambria"/>
                <a:sym typeface="Cambria"/>
              </a:rPr>
              <a:t> clause. An OLAP specification cannot be used as an argument of an aggregate function.</a:t>
            </a:r>
            <a:endParaRPr sz="1600">
              <a:solidFill>
                <a:schemeClr val="dk2"/>
              </a:solidFill>
              <a:latin typeface="Cambria"/>
              <a:ea typeface="Cambria"/>
              <a:cs typeface="Cambria"/>
              <a:sym typeface="Cambria"/>
            </a:endParaRPr>
          </a:p>
          <a:p>
            <a:pPr indent="0" lvl="0" marL="0" rtl="0" algn="l">
              <a:spcBef>
                <a:spcPts val="1600"/>
              </a:spcBef>
              <a:spcAft>
                <a:spcPts val="0"/>
              </a:spcAft>
              <a:buNone/>
            </a:pPr>
            <a:r>
              <a:t/>
            </a:r>
            <a:endParaRPr sz="1500">
              <a:solidFill>
                <a:srgbClr val="323232"/>
              </a:solidFill>
              <a:highlight>
                <a:srgbClr val="FFFFFF"/>
              </a:highlight>
              <a:latin typeface="Cambria"/>
              <a:ea typeface="Cambria"/>
              <a:cs typeface="Cambria"/>
              <a:sym typeface="Cambria"/>
            </a:endParaRPr>
          </a:p>
        </p:txBody>
      </p:sp>
      <p:sp>
        <p:nvSpPr>
          <p:cNvPr id="171" name="Google Shape;171;p33"/>
          <p:cNvSpPr txBox="1"/>
          <p:nvPr/>
        </p:nvSpPr>
        <p:spPr>
          <a:xfrm>
            <a:off x="311700" y="44493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https://www.ibm.com/support/knowledgecenter/SSEPEK_11.0.0/sqlref/src/tpc/db2z_olapspecification.html</a:t>
            </a:r>
            <a:endParaRPr/>
          </a:p>
        </p:txBody>
      </p:sp>
      <p:pic>
        <p:nvPicPr>
          <p:cNvPr id="172" name="Google Shape;172;p33"/>
          <p:cNvPicPr preferRelativeResize="0"/>
          <p:nvPr/>
        </p:nvPicPr>
        <p:blipFill rotWithShape="1">
          <a:blip r:embed="rId4">
            <a:alphaModFix/>
          </a:blip>
          <a:srcRect b="50910" l="0" r="0" t="0"/>
          <a:stretch/>
        </p:blipFill>
        <p:spPr>
          <a:xfrm>
            <a:off x="551788" y="2824702"/>
            <a:ext cx="8280525" cy="130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1" type="body"/>
          </p:nvPr>
        </p:nvSpPr>
        <p:spPr>
          <a:xfrm>
            <a:off x="178775" y="261300"/>
            <a:ext cx="8760600" cy="464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2800">
                <a:solidFill>
                  <a:schemeClr val="dk1"/>
                </a:solidFill>
                <a:latin typeface="Cambria"/>
                <a:ea typeface="Cambria"/>
                <a:cs typeface="Cambria"/>
                <a:sym typeface="Cambria"/>
              </a:rPr>
              <a:t>r</a:t>
            </a:r>
            <a:r>
              <a:rPr lang="en-GB" sz="2800">
                <a:solidFill>
                  <a:schemeClr val="dk1"/>
                </a:solidFill>
                <a:latin typeface="Cambria"/>
                <a:ea typeface="Cambria"/>
                <a:cs typeface="Cambria"/>
                <a:sym typeface="Cambria"/>
              </a:rPr>
              <a:t>ank()/dense_rank()</a:t>
            </a:r>
            <a:endParaRPr sz="12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600">
                <a:solidFill>
                  <a:srgbClr val="20124D"/>
                </a:solidFill>
                <a:latin typeface="Cambria"/>
                <a:ea typeface="Cambria"/>
                <a:cs typeface="Cambria"/>
                <a:sym typeface="Cambria"/>
              </a:rPr>
              <a:t>Specifies that the ordinal rank of a row within the specified window is computed. Rows that are not distinct with respect to the ordering within the specified window are assigned the same rank. The results of the ranking can be defined with or without gaps in the numbers that result from duplicate values.</a:t>
            </a:r>
            <a:endParaRPr sz="1600">
              <a:solidFill>
                <a:srgbClr val="20124D"/>
              </a:solidFill>
              <a:latin typeface="Cambria"/>
              <a:ea typeface="Cambria"/>
              <a:cs typeface="Cambria"/>
              <a:sym typeface="Cambria"/>
            </a:endParaRPr>
          </a:p>
          <a:p>
            <a:pPr indent="0" lvl="0" marL="0" rtl="0" algn="l">
              <a:spcBef>
                <a:spcPts val="0"/>
              </a:spcBef>
              <a:spcAft>
                <a:spcPts val="0"/>
              </a:spcAft>
              <a:buNone/>
            </a:pPr>
            <a:r>
              <a:t/>
            </a:r>
            <a:endParaRPr sz="1600">
              <a:solidFill>
                <a:srgbClr val="20124D"/>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GB" sz="2800">
                <a:solidFill>
                  <a:schemeClr val="dk1"/>
                </a:solidFill>
                <a:latin typeface="Cambria"/>
                <a:ea typeface="Cambria"/>
                <a:cs typeface="Cambria"/>
                <a:sym typeface="Cambria"/>
              </a:rPr>
              <a:t>r</a:t>
            </a:r>
            <a:r>
              <a:rPr lang="en-GB" sz="2800">
                <a:solidFill>
                  <a:schemeClr val="dk1"/>
                </a:solidFill>
                <a:latin typeface="Cambria"/>
                <a:ea typeface="Cambria"/>
                <a:cs typeface="Cambria"/>
                <a:sym typeface="Cambria"/>
              </a:rPr>
              <a:t>ow_number()</a:t>
            </a:r>
            <a:endParaRPr sz="12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600">
                <a:solidFill>
                  <a:srgbClr val="20124D"/>
                </a:solidFill>
                <a:latin typeface="Cambria"/>
                <a:ea typeface="Cambria"/>
                <a:cs typeface="Cambria"/>
                <a:sym typeface="Cambria"/>
              </a:rPr>
              <a:t>Specifies that a sequential row number is computed for the row that is defined by the ordering, starting with 1 for the first row. If the </a:t>
            </a:r>
            <a:r>
              <a:rPr b="1" lang="en-GB" sz="1600">
                <a:solidFill>
                  <a:srgbClr val="20124D"/>
                </a:solidFill>
                <a:latin typeface="Cambria"/>
                <a:ea typeface="Cambria"/>
                <a:cs typeface="Cambria"/>
                <a:sym typeface="Cambria"/>
              </a:rPr>
              <a:t>ORDER BY</a:t>
            </a:r>
            <a:r>
              <a:rPr lang="en-GB" sz="1600">
                <a:solidFill>
                  <a:srgbClr val="20124D"/>
                </a:solidFill>
                <a:latin typeface="Cambria"/>
                <a:ea typeface="Cambria"/>
                <a:cs typeface="Cambria"/>
                <a:sym typeface="Cambria"/>
              </a:rPr>
              <a:t> clause is not specified in the window, the row numbers are assigned to the rows in an arbitrary order, as the rows are returned.</a:t>
            </a:r>
            <a:endParaRPr sz="1600">
              <a:solidFill>
                <a:srgbClr val="20124D"/>
              </a:solidFill>
              <a:latin typeface="Cambria"/>
              <a:ea typeface="Cambria"/>
              <a:cs typeface="Cambria"/>
              <a:sym typeface="Cambria"/>
            </a:endParaRPr>
          </a:p>
          <a:p>
            <a:pPr indent="0" lvl="0" marL="0" rtl="0" algn="l">
              <a:spcBef>
                <a:spcPts val="1600"/>
              </a:spcBef>
              <a:spcAft>
                <a:spcPts val="0"/>
              </a:spcAft>
              <a:buNone/>
            </a:pPr>
            <a:r>
              <a:rPr lang="en-GB" sz="1400">
                <a:solidFill>
                  <a:srgbClr val="20124D"/>
                </a:solidFill>
                <a:latin typeface="Consolas"/>
                <a:ea typeface="Consolas"/>
                <a:cs typeface="Consolas"/>
                <a:sym typeface="Consolas"/>
              </a:rPr>
              <a:t>SELECT EMPNO, LASTNAME, FIRSTNME, SALARY+BONUS AS TOTAL_SALARY,</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  RANK() OVER(ORDER BY SALARY+BONUS DESC) AS RANK_SALARY</a:t>
            </a:r>
            <a:endParaRPr sz="1400">
              <a:solidFill>
                <a:srgbClr val="20124D"/>
              </a:solidFill>
              <a:latin typeface="Consolas"/>
              <a:ea typeface="Consolas"/>
              <a:cs typeface="Consolas"/>
              <a:sym typeface="Consolas"/>
            </a:endParaRPr>
          </a:p>
          <a:p>
            <a:pPr indent="0" lvl="0" marL="0" rtl="0" algn="l">
              <a:spcBef>
                <a:spcPts val="0"/>
              </a:spcBef>
              <a:spcAft>
                <a:spcPts val="0"/>
              </a:spcAft>
              <a:buNone/>
            </a:pPr>
            <a:r>
              <a:rPr lang="en-GB" sz="1400">
                <a:solidFill>
                  <a:srgbClr val="20124D"/>
                </a:solidFill>
                <a:latin typeface="Consolas"/>
                <a:ea typeface="Consolas"/>
                <a:cs typeface="Consolas"/>
                <a:sym typeface="Consolas"/>
              </a:rPr>
              <a:t>FROM EMP WHERE SALARY+BONUS &gt; 30000</a:t>
            </a:r>
            <a:endParaRPr sz="1400">
              <a:solidFill>
                <a:srgbClr val="20124D"/>
              </a:solidFill>
              <a:latin typeface="Consolas"/>
              <a:ea typeface="Consolas"/>
              <a:cs typeface="Consolas"/>
              <a:sym typeface="Consolas"/>
            </a:endParaRPr>
          </a:p>
          <a:p>
            <a:pPr indent="0" lvl="0" marL="0" marR="292100" rtl="0" algn="l">
              <a:spcBef>
                <a:spcPts val="0"/>
              </a:spcBef>
              <a:spcAft>
                <a:spcPts val="0"/>
              </a:spcAft>
              <a:buClr>
                <a:schemeClr val="dk1"/>
              </a:buClr>
              <a:buSzPts val="1100"/>
              <a:buFont typeface="Arial"/>
              <a:buNone/>
            </a:pPr>
            <a:r>
              <a:rPr lang="en-GB" sz="1400">
                <a:solidFill>
                  <a:srgbClr val="20124D"/>
                </a:solidFill>
                <a:latin typeface="Consolas"/>
                <a:ea typeface="Consolas"/>
                <a:cs typeface="Consolas"/>
                <a:sym typeface="Consolas"/>
              </a:rPr>
              <a:t>ORDER BY LASTNAME;</a:t>
            </a:r>
            <a:endParaRPr sz="1400">
              <a:solidFill>
                <a:srgbClr val="20124D"/>
              </a:solidFill>
              <a:latin typeface="Consolas"/>
              <a:ea typeface="Consolas"/>
              <a:cs typeface="Consolas"/>
              <a:sym typeface="Consolas"/>
            </a:endParaRPr>
          </a:p>
          <a:p>
            <a:pPr indent="0" lvl="0" marL="0" rtl="0" algn="l">
              <a:spcBef>
                <a:spcPts val="400"/>
              </a:spcBef>
              <a:spcAft>
                <a:spcPts val="1600"/>
              </a:spcAft>
              <a:buNone/>
            </a:pPr>
            <a:r>
              <a:t/>
            </a:r>
            <a:endParaRPr sz="1600">
              <a:solidFill>
                <a:srgbClr val="20124D"/>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7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20124D"/>
                </a:solidFill>
                <a:latin typeface="Cambria"/>
                <a:ea typeface="Cambria"/>
                <a:cs typeface="Cambria"/>
                <a:sym typeface="Cambria"/>
              </a:rPr>
              <a:t>LAG and LEAD functions</a:t>
            </a:r>
            <a:endParaRPr sz="3600">
              <a:solidFill>
                <a:srgbClr val="20124D"/>
              </a:solidFill>
              <a:latin typeface="Cambria"/>
              <a:ea typeface="Cambria"/>
              <a:cs typeface="Cambria"/>
              <a:sym typeface="Cambria"/>
            </a:endParaRPr>
          </a:p>
        </p:txBody>
      </p:sp>
      <p:sp>
        <p:nvSpPr>
          <p:cNvPr id="183" name="Google Shape;183;p35"/>
          <p:cNvSpPr txBox="1"/>
          <p:nvPr>
            <p:ph idx="1" type="body"/>
          </p:nvPr>
        </p:nvSpPr>
        <p:spPr>
          <a:xfrm>
            <a:off x="311700" y="767400"/>
            <a:ext cx="8520600" cy="43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323232"/>
                </a:solidFill>
                <a:highlight>
                  <a:srgbClr val="FFFFFF"/>
                </a:highlight>
                <a:latin typeface="Cambria"/>
                <a:ea typeface="Cambria"/>
                <a:cs typeface="Cambria"/>
                <a:sym typeface="Cambria"/>
              </a:rPr>
              <a:t>lag</a:t>
            </a:r>
            <a:r>
              <a:rPr b="1" lang="en-GB" sz="1500">
                <a:solidFill>
                  <a:srgbClr val="323232"/>
                </a:solidFill>
                <a:highlight>
                  <a:schemeClr val="lt1"/>
                </a:highlight>
                <a:latin typeface="Cambria"/>
                <a:ea typeface="Cambria"/>
                <a:cs typeface="Cambria"/>
                <a:sym typeface="Cambria"/>
              </a:rPr>
              <a:t>(row, offsect, default)</a:t>
            </a:r>
            <a:endParaRPr b="1" sz="1500">
              <a:solidFill>
                <a:srgbClr val="323232"/>
              </a:solidFill>
              <a:highlight>
                <a:srgbClr val="FFFFFF"/>
              </a:highlight>
              <a:latin typeface="Cambria"/>
              <a:ea typeface="Cambria"/>
              <a:cs typeface="Cambria"/>
              <a:sym typeface="Cambria"/>
            </a:endParaRPr>
          </a:p>
          <a:p>
            <a:pPr indent="0" lvl="0" marL="381000" rtl="0" algn="l">
              <a:spcBef>
                <a:spcPts val="0"/>
              </a:spcBef>
              <a:spcAft>
                <a:spcPts val="0"/>
              </a:spcAft>
              <a:buNone/>
            </a:pPr>
            <a:r>
              <a:rPr lang="en-GB" sz="1500">
                <a:solidFill>
                  <a:srgbClr val="323232"/>
                </a:solidFill>
                <a:highlight>
                  <a:srgbClr val="FFFFFF"/>
                </a:highlight>
                <a:latin typeface="Cambria"/>
                <a:ea typeface="Cambria"/>
                <a:cs typeface="Cambria"/>
                <a:sym typeface="Cambria"/>
              </a:rPr>
              <a:t>Provides access to more than one row of a table at the same time without a self-join. The </a:t>
            </a:r>
            <a:r>
              <a:rPr b="1" lang="en-GB" sz="1500">
                <a:solidFill>
                  <a:srgbClr val="323232"/>
                </a:solidFill>
                <a:highlight>
                  <a:srgbClr val="FFFFFF"/>
                </a:highlight>
                <a:latin typeface="Cambria"/>
                <a:ea typeface="Cambria"/>
                <a:cs typeface="Cambria"/>
                <a:sym typeface="Cambria"/>
              </a:rPr>
              <a:t>lag</a:t>
            </a:r>
            <a:r>
              <a:rPr lang="en-GB" sz="1500">
                <a:solidFill>
                  <a:srgbClr val="323232"/>
                </a:solidFill>
                <a:highlight>
                  <a:srgbClr val="FFFFFF"/>
                </a:highlight>
                <a:latin typeface="Cambria"/>
                <a:ea typeface="Cambria"/>
                <a:cs typeface="Cambria"/>
                <a:sym typeface="Cambria"/>
              </a:rPr>
              <a:t> function provides access to a row at a physical offset before that position. </a:t>
            </a:r>
            <a:endParaRPr sz="15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rPr b="1" lang="en-GB" sz="1500">
                <a:solidFill>
                  <a:srgbClr val="323232"/>
                </a:solidFill>
                <a:highlight>
                  <a:srgbClr val="FFFFFF"/>
                </a:highlight>
                <a:latin typeface="Cambria"/>
                <a:ea typeface="Cambria"/>
                <a:cs typeface="Cambria"/>
                <a:sym typeface="Cambria"/>
              </a:rPr>
              <a:t>lead</a:t>
            </a:r>
            <a:r>
              <a:rPr b="1" lang="en-GB" sz="1500">
                <a:solidFill>
                  <a:srgbClr val="323232"/>
                </a:solidFill>
                <a:highlight>
                  <a:schemeClr val="lt1"/>
                </a:highlight>
                <a:latin typeface="Cambria"/>
                <a:ea typeface="Cambria"/>
                <a:cs typeface="Cambria"/>
                <a:sym typeface="Cambria"/>
              </a:rPr>
              <a:t>(row, offsect, default)</a:t>
            </a:r>
            <a:endParaRPr b="1" sz="1500">
              <a:solidFill>
                <a:srgbClr val="323232"/>
              </a:solidFill>
              <a:highlight>
                <a:srgbClr val="FFFFFF"/>
              </a:highlight>
              <a:latin typeface="Cambria"/>
              <a:ea typeface="Cambria"/>
              <a:cs typeface="Cambria"/>
              <a:sym typeface="Cambria"/>
            </a:endParaRPr>
          </a:p>
          <a:p>
            <a:pPr indent="0" lvl="0" marL="381000" rtl="0" algn="l">
              <a:spcBef>
                <a:spcPts val="0"/>
              </a:spcBef>
              <a:spcAft>
                <a:spcPts val="0"/>
              </a:spcAft>
              <a:buNone/>
            </a:pPr>
            <a:r>
              <a:rPr lang="en-GB" sz="1500">
                <a:solidFill>
                  <a:srgbClr val="323232"/>
                </a:solidFill>
                <a:highlight>
                  <a:srgbClr val="FFFFFF"/>
                </a:highlight>
                <a:latin typeface="Cambria"/>
                <a:ea typeface="Cambria"/>
                <a:cs typeface="Cambria"/>
                <a:sym typeface="Cambria"/>
              </a:rPr>
              <a:t>Provides access to more than one row of a table at the same time without a self-join. The </a:t>
            </a:r>
            <a:r>
              <a:rPr b="1" lang="en-GB" sz="1500">
                <a:solidFill>
                  <a:srgbClr val="323232"/>
                </a:solidFill>
                <a:highlight>
                  <a:srgbClr val="FFFFFF"/>
                </a:highlight>
                <a:latin typeface="Cambria"/>
                <a:ea typeface="Cambria"/>
                <a:cs typeface="Cambria"/>
                <a:sym typeface="Cambria"/>
              </a:rPr>
              <a:t>lead</a:t>
            </a:r>
            <a:r>
              <a:rPr lang="en-GB" sz="1500">
                <a:solidFill>
                  <a:srgbClr val="323232"/>
                </a:solidFill>
                <a:highlight>
                  <a:srgbClr val="FFFFFF"/>
                </a:highlight>
                <a:latin typeface="Cambria"/>
                <a:ea typeface="Cambria"/>
                <a:cs typeface="Cambria"/>
                <a:sym typeface="Cambria"/>
              </a:rPr>
              <a:t> function provides access to a row at a given physical offset beyond that position. </a:t>
            </a:r>
            <a:endParaRPr sz="15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500">
                <a:solidFill>
                  <a:srgbClr val="323232"/>
                </a:solidFill>
                <a:highlight>
                  <a:srgbClr val="FFFFFF"/>
                </a:highlight>
                <a:latin typeface="Cambria"/>
                <a:ea typeface="Cambria"/>
                <a:cs typeface="Cambria"/>
                <a:sym typeface="Cambria"/>
              </a:rPr>
              <a:t>If you do not specify the offset, the default is 1. The system returns the value in the optional default column, if the offset is beyond the scope of the window. If you do not specify the default, the value is null.</a:t>
            </a:r>
            <a:endParaRPr sz="15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500">
              <a:solidFill>
                <a:srgbClr val="32323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400">
                <a:solidFill>
                  <a:srgbClr val="073763"/>
                </a:solidFill>
                <a:highlight>
                  <a:srgbClr val="FFFFFF"/>
                </a:highlight>
                <a:latin typeface="Consolas"/>
                <a:ea typeface="Consolas"/>
                <a:cs typeface="Consolas"/>
                <a:sym typeface="Consolas"/>
              </a:rPr>
              <a:t>SELECT workdept, salary,  LAG(salary)    </a:t>
            </a:r>
            <a:endParaRPr sz="1400">
              <a:solidFill>
                <a:srgbClr val="073763"/>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rgbClr val="073763"/>
                </a:solidFill>
                <a:highlight>
                  <a:srgbClr val="FFFFFF"/>
                </a:highlight>
                <a:latin typeface="Consolas"/>
                <a:ea typeface="Consolas"/>
                <a:cs typeface="Consolas"/>
                <a:sym typeface="Consolas"/>
              </a:rPr>
              <a:t>                 OVER (ORDER BY salary),</a:t>
            </a:r>
            <a:endParaRPr sz="1400">
              <a:solidFill>
                <a:srgbClr val="073763"/>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rgbClr val="073763"/>
                </a:solidFill>
                <a:highlight>
                  <a:srgbClr val="FFFFFF"/>
                </a:highlight>
                <a:latin typeface="Consolas"/>
                <a:ea typeface="Consolas"/>
                <a:cs typeface="Consolas"/>
                <a:sym typeface="Consolas"/>
              </a:rPr>
              <a:t>                      LEAD(salary, 1, 0) </a:t>
            </a:r>
            <a:endParaRPr sz="1400">
              <a:solidFill>
                <a:srgbClr val="073763"/>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rgbClr val="073763"/>
                </a:solidFill>
                <a:highlight>
                  <a:srgbClr val="FFFFFF"/>
                </a:highlight>
                <a:latin typeface="Consolas"/>
                <a:ea typeface="Consolas"/>
                <a:cs typeface="Consolas"/>
                <a:sym typeface="Consolas"/>
              </a:rPr>
              <a:t>                 OVER (ORDER BY salary)</a:t>
            </a:r>
            <a:endParaRPr sz="1400">
              <a:solidFill>
                <a:srgbClr val="073763"/>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rgbClr val="073763"/>
                </a:solidFill>
                <a:highlight>
                  <a:srgbClr val="FFFFFF"/>
                </a:highlight>
                <a:latin typeface="Consolas"/>
                <a:ea typeface="Consolas"/>
                <a:cs typeface="Consolas"/>
                <a:sym typeface="Consolas"/>
              </a:rPr>
              <a:t>FROM employee</a:t>
            </a:r>
            <a:endParaRPr sz="1400">
              <a:solidFill>
                <a:srgbClr val="073763"/>
              </a:solidFill>
              <a:highlight>
                <a:srgbClr val="FFFFFF"/>
              </a:highlight>
              <a:latin typeface="Consolas"/>
              <a:ea typeface="Consolas"/>
              <a:cs typeface="Consolas"/>
              <a:sym typeface="Consolas"/>
            </a:endParaRPr>
          </a:p>
          <a:p>
            <a:pPr indent="0" lvl="0" marL="0" rtl="0" algn="l">
              <a:spcBef>
                <a:spcPts val="0"/>
              </a:spcBef>
              <a:spcAft>
                <a:spcPts val="0"/>
              </a:spcAft>
              <a:buNone/>
            </a:pPr>
            <a:r>
              <a:rPr lang="en-GB" sz="1400">
                <a:solidFill>
                  <a:srgbClr val="073763"/>
                </a:solidFill>
                <a:highlight>
                  <a:srgbClr val="FFFFFF"/>
                </a:highlight>
                <a:latin typeface="Consolas"/>
                <a:ea typeface="Consolas"/>
                <a:cs typeface="Consolas"/>
                <a:sym typeface="Consolas"/>
              </a:rPr>
              <a:t>order by 1;</a:t>
            </a:r>
            <a:endParaRPr sz="1400">
              <a:solidFill>
                <a:srgbClr val="073763"/>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00">
              <a:solidFill>
                <a:srgbClr val="323232"/>
              </a:solidFill>
              <a:highlight>
                <a:srgbClr val="FFFFFF"/>
              </a:highlight>
              <a:latin typeface="Cambria"/>
              <a:ea typeface="Cambria"/>
              <a:cs typeface="Cambria"/>
              <a:sym typeface="Cambria"/>
            </a:endParaRPr>
          </a:p>
          <a:p>
            <a:pPr indent="0" lvl="0" marL="0" rtl="0" algn="l">
              <a:spcBef>
                <a:spcPts val="0"/>
              </a:spcBef>
              <a:spcAft>
                <a:spcPts val="1600"/>
              </a:spcAft>
              <a:buNone/>
            </a:pPr>
            <a:r>
              <a:t/>
            </a:r>
            <a:endParaRPr sz="1600">
              <a:solidFill>
                <a:srgbClr val="20124D"/>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227100" y="268950"/>
            <a:ext cx="86898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20124D"/>
                </a:solidFill>
                <a:latin typeface="Consolas"/>
                <a:ea typeface="Consolas"/>
                <a:cs typeface="Consolas"/>
                <a:sym typeface="Consolas"/>
              </a:rPr>
              <a:t>create table order (</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     order_no		integer		not null,</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     order_date		date 		</a:t>
            </a:r>
            <a:r>
              <a:rPr b="1" lang="en-GB" sz="1600">
                <a:solidFill>
                  <a:srgbClr val="20124D"/>
                </a:solidFill>
                <a:latin typeface="Consolas"/>
                <a:ea typeface="Consolas"/>
                <a:cs typeface="Consolas"/>
                <a:sym typeface="Consolas"/>
              </a:rPr>
              <a:t>not </a:t>
            </a:r>
            <a:r>
              <a:rPr b="1" lang="en-GB" sz="1600">
                <a:solidFill>
                  <a:srgbClr val="20124D"/>
                </a:solidFill>
                <a:latin typeface="Consolas"/>
                <a:ea typeface="Consolas"/>
                <a:cs typeface="Consolas"/>
                <a:sym typeface="Consolas"/>
              </a:rPr>
              <a:t>null,</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     cust_no			</a:t>
            </a:r>
            <a:r>
              <a:rPr b="1" lang="en-GB" sz="1600">
                <a:solidFill>
                  <a:srgbClr val="20124D"/>
                </a:solidFill>
                <a:latin typeface="Consolas"/>
                <a:ea typeface="Consolas"/>
                <a:cs typeface="Consolas"/>
                <a:sym typeface="Consolas"/>
              </a:rPr>
              <a:t>integer</a:t>
            </a:r>
            <a:r>
              <a:rPr b="1" lang="en-GB" sz="1600">
                <a:solidFill>
                  <a:srgbClr val="20124D"/>
                </a:solidFill>
                <a:latin typeface="Consolas"/>
                <a:ea typeface="Consolas"/>
                <a:cs typeface="Consolas"/>
                <a:sym typeface="Consolas"/>
              </a:rPr>
              <a:t>  	</a:t>
            </a:r>
            <a:r>
              <a:rPr b="1" lang="en-GB" sz="1600">
                <a:solidFill>
                  <a:srgbClr val="20124D"/>
                </a:solidFill>
                <a:latin typeface="Consolas"/>
                <a:ea typeface="Consolas"/>
                <a:cs typeface="Consolas"/>
                <a:sym typeface="Consolas"/>
              </a:rPr>
              <a:t>not </a:t>
            </a:r>
            <a:r>
              <a:rPr b="1" lang="en-GB" sz="1600">
                <a:solidFill>
                  <a:srgbClr val="20124D"/>
                </a:solidFill>
                <a:latin typeface="Consolas"/>
                <a:ea typeface="Consolas"/>
                <a:cs typeface="Consolas"/>
                <a:sym typeface="Consolas"/>
              </a:rPr>
              <a:t>null</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alter table order</a:t>
            </a:r>
            <a:endParaRPr b="1" sz="1600">
              <a:solidFill>
                <a:srgbClr val="20124D"/>
              </a:solidFill>
              <a:latin typeface="Consolas"/>
              <a:ea typeface="Consolas"/>
              <a:cs typeface="Consolas"/>
              <a:sym typeface="Consolas"/>
            </a:endParaRPr>
          </a:p>
          <a:p>
            <a:pPr indent="457200" lvl="0" marL="0" rtl="0" algn="l">
              <a:spcBef>
                <a:spcPts val="0"/>
              </a:spcBef>
              <a:spcAft>
                <a:spcPts val="0"/>
              </a:spcAft>
              <a:buNone/>
            </a:pPr>
            <a:r>
              <a:rPr b="1" lang="en-GB" sz="1600">
                <a:solidFill>
                  <a:srgbClr val="CC0000"/>
                </a:solidFill>
                <a:latin typeface="Consolas"/>
                <a:ea typeface="Consolas"/>
                <a:cs typeface="Consolas"/>
                <a:sym typeface="Consolas"/>
              </a:rPr>
              <a:t>add</a:t>
            </a:r>
            <a:r>
              <a:rPr b="1" lang="en-GB" sz="1600">
                <a:solidFill>
                  <a:srgbClr val="20124D"/>
                </a:solidFill>
                <a:latin typeface="Consolas"/>
                <a:ea typeface="Consolas"/>
                <a:cs typeface="Consolas"/>
                <a:sym typeface="Consolas"/>
              </a:rPr>
              <a:t> order_ref	integer; </a:t>
            </a:r>
            <a:r>
              <a:rPr b="1" lang="en-GB" sz="1500">
                <a:solidFill>
                  <a:srgbClr val="20124D"/>
                </a:solidFill>
                <a:latin typeface="Consolas"/>
                <a:ea typeface="Consolas"/>
                <a:cs typeface="Consolas"/>
                <a:sym typeface="Consolas"/>
              </a:rPr>
              <a:t>- </a:t>
            </a:r>
            <a:r>
              <a:rPr lang="en-GB" sz="1500">
                <a:solidFill>
                  <a:srgbClr val="20124D"/>
                </a:solidFill>
                <a:latin typeface="Cambria"/>
                <a:ea typeface="Cambria"/>
                <a:cs typeface="Cambria"/>
                <a:sym typeface="Cambria"/>
              </a:rPr>
              <a:t>The new column must be defined as nullable or with NOT NULL WITH DEFAULT.</a:t>
            </a:r>
            <a:endParaRPr b="1" sz="1500">
              <a:solidFill>
                <a:srgbClr val="20124D"/>
              </a:solidFill>
              <a:latin typeface="Consolas"/>
              <a:ea typeface="Consolas"/>
              <a:cs typeface="Consolas"/>
              <a:sym typeface="Consolas"/>
            </a:endParaRPr>
          </a:p>
          <a:p>
            <a:pPr indent="0" lvl="0" marL="0" rtl="0" algn="l">
              <a:spcBef>
                <a:spcPts val="0"/>
              </a:spcBef>
              <a:spcAft>
                <a:spcPts val="0"/>
              </a:spcAft>
              <a:buNone/>
            </a:pPr>
            <a:r>
              <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create table article (</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	art_no		integer		not null,</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	art_name	 	char(20)		not null,</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	stock_qty	integer		not null)</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rPr b="1" lang="en-GB" sz="1600">
                <a:solidFill>
                  <a:srgbClr val="20124D"/>
                </a:solidFill>
                <a:latin typeface="Consolas"/>
                <a:ea typeface="Consolas"/>
                <a:cs typeface="Consolas"/>
                <a:sym typeface="Consolas"/>
              </a:rPr>
              <a:t>);</a:t>
            </a:r>
            <a:endParaRPr b="1" sz="1600">
              <a:solidFill>
                <a:srgbClr val="20124D"/>
              </a:solidFill>
              <a:latin typeface="Consolas"/>
              <a:ea typeface="Consolas"/>
              <a:cs typeface="Consolas"/>
              <a:sym typeface="Consolas"/>
            </a:endParaRPr>
          </a:p>
          <a:p>
            <a:pPr indent="0" lvl="0" marL="0" rtl="0" algn="l">
              <a:spcBef>
                <a:spcPts val="0"/>
              </a:spcBef>
              <a:spcAft>
                <a:spcPts val="0"/>
              </a:spcAft>
              <a:buNone/>
            </a:pPr>
            <a:r>
              <a:t/>
            </a:r>
            <a:endParaRPr b="1" sz="1400">
              <a:solidFill>
                <a:srgbClr val="20124D"/>
              </a:solidFill>
              <a:latin typeface="Consolas"/>
              <a:ea typeface="Consolas"/>
              <a:cs typeface="Consolas"/>
              <a:sym typeface="Consolas"/>
            </a:endParaRPr>
          </a:p>
          <a:p>
            <a:pPr indent="0" lvl="0" marL="0" rtl="0" algn="l">
              <a:spcBef>
                <a:spcPts val="0"/>
              </a:spcBef>
              <a:spcAft>
                <a:spcPts val="0"/>
              </a:spcAft>
              <a:buNone/>
            </a:pPr>
            <a:r>
              <a:t/>
            </a:r>
            <a:endParaRPr sz="1600">
              <a:solidFill>
                <a:srgbClr val="20124D"/>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99150"/>
            <a:ext cx="8550000" cy="48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solidFill>
                  <a:srgbClr val="073763"/>
                </a:solidFill>
                <a:latin typeface="Consolas"/>
                <a:ea typeface="Consolas"/>
                <a:cs typeface="Consolas"/>
                <a:sym typeface="Consolas"/>
              </a:rPr>
              <a:t>create table order_item (</a:t>
            </a:r>
            <a:endParaRPr b="1" sz="1400">
              <a:solidFill>
                <a:srgbClr val="07376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GB" sz="1400">
                <a:solidFill>
                  <a:srgbClr val="073763"/>
                </a:solidFill>
                <a:latin typeface="Consolas"/>
                <a:ea typeface="Consolas"/>
                <a:cs typeface="Consolas"/>
                <a:sym typeface="Consolas"/>
              </a:rPr>
              <a:t>     order_no		integer	not null,</a:t>
            </a:r>
            <a:endParaRPr b="1" sz="1400">
              <a:solidFill>
                <a:srgbClr val="07376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GB" sz="1400">
                <a:solidFill>
                  <a:srgbClr val="073763"/>
                </a:solidFill>
                <a:latin typeface="Consolas"/>
                <a:ea typeface="Consolas"/>
                <a:cs typeface="Consolas"/>
                <a:sym typeface="Consolas"/>
              </a:rPr>
              <a:t>     order_qty		integer  	not null,</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art_no		integer  	not null,</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a:t>
            </a:r>
            <a:r>
              <a:rPr b="1" lang="en-GB" sz="1400">
                <a:solidFill>
                  <a:srgbClr val="1155CC"/>
                </a:solidFill>
                <a:latin typeface="Consolas"/>
                <a:ea typeface="Consolas"/>
                <a:cs typeface="Consolas"/>
                <a:sym typeface="Consolas"/>
              </a:rPr>
              <a:t>CONSTRAINT </a:t>
            </a:r>
            <a:r>
              <a:rPr b="1" lang="en-GB" sz="1400">
                <a:solidFill>
                  <a:srgbClr val="073763"/>
                </a:solidFill>
                <a:latin typeface="Consolas"/>
                <a:ea typeface="Consolas"/>
                <a:cs typeface="Consolas"/>
                <a:sym typeface="Consolas"/>
              </a:rPr>
              <a:t>ORDER_LIMIT</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a:t>
            </a:r>
            <a:r>
              <a:rPr b="1" lang="en-GB" sz="1400">
                <a:solidFill>
                  <a:srgbClr val="1155CC"/>
                </a:solidFill>
                <a:latin typeface="Consolas"/>
                <a:ea typeface="Consolas"/>
                <a:cs typeface="Consolas"/>
                <a:sym typeface="Consolas"/>
              </a:rPr>
              <a:t>CHECK</a:t>
            </a:r>
            <a:r>
              <a:rPr b="1" lang="en-GB" sz="1400">
                <a:solidFill>
                  <a:srgbClr val="073763"/>
                </a:solidFill>
                <a:latin typeface="Consolas"/>
                <a:ea typeface="Consolas"/>
                <a:cs typeface="Consolas"/>
                <a:sym typeface="Consolas"/>
              </a:rPr>
              <a:t>(order_qty &lt;= 100),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a:t>
            </a:r>
            <a:r>
              <a:rPr b="1" lang="en-GB" sz="1400">
                <a:solidFill>
                  <a:srgbClr val="1155CC"/>
                </a:solidFill>
                <a:latin typeface="Consolas"/>
                <a:ea typeface="Consolas"/>
                <a:cs typeface="Consolas"/>
                <a:sym typeface="Consolas"/>
              </a:rPr>
              <a:t>CONSTRAINT </a:t>
            </a:r>
            <a:r>
              <a:rPr b="1" lang="en-GB" sz="1400">
                <a:solidFill>
                  <a:srgbClr val="073763"/>
                </a:solidFill>
                <a:latin typeface="Consolas"/>
                <a:ea typeface="Consolas"/>
                <a:cs typeface="Consolas"/>
                <a:sym typeface="Consolas"/>
              </a:rPr>
              <a:t>SPECIAL_ORDER</a:t>
            </a:r>
            <a:endParaRPr b="1" sz="1400">
              <a:solidFill>
                <a:srgbClr val="07376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GB" sz="1400">
                <a:solidFill>
                  <a:srgbClr val="073763"/>
                </a:solidFill>
                <a:latin typeface="Consolas"/>
                <a:ea typeface="Consolas"/>
                <a:cs typeface="Consolas"/>
                <a:sym typeface="Consolas"/>
              </a:rPr>
              <a:t>	</a:t>
            </a:r>
            <a:r>
              <a:rPr b="1" lang="en-GB" sz="1400">
                <a:solidFill>
                  <a:srgbClr val="1155CC"/>
                </a:solidFill>
                <a:latin typeface="Consolas"/>
                <a:ea typeface="Consolas"/>
                <a:cs typeface="Consolas"/>
                <a:sym typeface="Consolas"/>
              </a:rPr>
              <a:t>CHECK</a:t>
            </a:r>
            <a:r>
              <a:rPr b="1" lang="en-GB" sz="1400">
                <a:solidFill>
                  <a:srgbClr val="073763"/>
                </a:solidFill>
                <a:latin typeface="Consolas"/>
                <a:ea typeface="Consolas"/>
                <a:cs typeface="Consolas"/>
                <a:sym typeface="Consolas"/>
              </a:rPr>
              <a:t>(art_no &lt;= 50000 OR order_qty &lt;= 10)</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alter table order_item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drop </a:t>
            </a:r>
            <a:r>
              <a:rPr b="1" lang="en-GB" sz="1400">
                <a:solidFill>
                  <a:srgbClr val="1155CC"/>
                </a:solidFill>
                <a:latin typeface="Consolas"/>
                <a:ea typeface="Consolas"/>
                <a:cs typeface="Consolas"/>
                <a:sym typeface="Consolas"/>
              </a:rPr>
              <a:t>CONSTRAINT </a:t>
            </a:r>
            <a:r>
              <a:rPr b="1" lang="en-GB" sz="1400">
                <a:solidFill>
                  <a:srgbClr val="073763"/>
                </a:solidFill>
                <a:latin typeface="Consolas"/>
                <a:ea typeface="Consolas"/>
                <a:cs typeface="Consolas"/>
                <a:sym typeface="Consolas"/>
              </a:rPr>
              <a:t>ORDER_LIMIT;</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alter table order_item </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add </a:t>
            </a:r>
            <a:r>
              <a:rPr b="1" lang="en-GB" sz="1400">
                <a:solidFill>
                  <a:srgbClr val="1155CC"/>
                </a:solidFill>
                <a:latin typeface="Consolas"/>
                <a:ea typeface="Consolas"/>
                <a:cs typeface="Consolas"/>
                <a:sym typeface="Consolas"/>
              </a:rPr>
              <a:t>CONSTRAINT </a:t>
            </a:r>
            <a:r>
              <a:rPr b="1" lang="en-GB" sz="1400">
                <a:solidFill>
                  <a:srgbClr val="073763"/>
                </a:solidFill>
                <a:latin typeface="Consolas"/>
                <a:ea typeface="Consolas"/>
                <a:cs typeface="Consolas"/>
                <a:sym typeface="Consolas"/>
              </a:rPr>
              <a:t>ORDER_LIMIT</a:t>
            </a:r>
            <a:endParaRPr b="1" sz="1400">
              <a:solidFill>
                <a:srgbClr val="073763"/>
              </a:solidFill>
              <a:latin typeface="Consolas"/>
              <a:ea typeface="Consolas"/>
              <a:cs typeface="Consolas"/>
              <a:sym typeface="Consolas"/>
            </a:endParaRPr>
          </a:p>
          <a:p>
            <a:pPr indent="0" lvl="0" marL="0" rtl="0" algn="l">
              <a:spcBef>
                <a:spcPts val="0"/>
              </a:spcBef>
              <a:spcAft>
                <a:spcPts val="0"/>
              </a:spcAft>
              <a:buNone/>
            </a:pPr>
            <a:r>
              <a:rPr b="1" lang="en-GB" sz="1400">
                <a:solidFill>
                  <a:srgbClr val="073763"/>
                </a:solidFill>
                <a:latin typeface="Consolas"/>
                <a:ea typeface="Consolas"/>
                <a:cs typeface="Consolas"/>
                <a:sym typeface="Consolas"/>
              </a:rPr>
              <a:t>		</a:t>
            </a:r>
            <a:r>
              <a:rPr b="1" lang="en-GB" sz="1400">
                <a:solidFill>
                  <a:srgbClr val="1155CC"/>
                </a:solidFill>
                <a:latin typeface="Consolas"/>
                <a:ea typeface="Consolas"/>
                <a:cs typeface="Consolas"/>
                <a:sym typeface="Consolas"/>
              </a:rPr>
              <a:t>CHECK</a:t>
            </a:r>
            <a:r>
              <a:rPr b="1" lang="en-GB" sz="1400">
                <a:solidFill>
                  <a:srgbClr val="073763"/>
                </a:solidFill>
                <a:latin typeface="Consolas"/>
                <a:ea typeface="Consolas"/>
                <a:cs typeface="Consolas"/>
                <a:sym typeface="Consolas"/>
              </a:rPr>
              <a:t>(art_no &lt; 50000 OR order_qty &lt;= 10);</a:t>
            </a:r>
            <a:endParaRPr b="1" sz="1400">
              <a:solidFill>
                <a:srgbClr val="07376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rgbClr val="073763"/>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0" y="0"/>
            <a:ext cx="8916900" cy="1152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a:latin typeface="Cambria"/>
              <a:ea typeface="Cambria"/>
              <a:cs typeface="Cambria"/>
              <a:sym typeface="Cambria"/>
            </a:endParaRPr>
          </a:p>
        </p:txBody>
      </p:sp>
      <p:sp>
        <p:nvSpPr>
          <p:cNvPr id="76" name="Google Shape;76;p17"/>
          <p:cNvSpPr txBox="1"/>
          <p:nvPr/>
        </p:nvSpPr>
        <p:spPr>
          <a:xfrm>
            <a:off x="347975" y="380575"/>
            <a:ext cx="8481900" cy="46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20124D"/>
                </a:solidFill>
                <a:latin typeface="Consolas"/>
                <a:ea typeface="Consolas"/>
                <a:cs typeface="Consolas"/>
                <a:sym typeface="Consolas"/>
              </a:rPr>
              <a:t>create table new_order </a:t>
            </a:r>
            <a:endParaRPr b="1">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b="1" lang="en-GB">
                <a:solidFill>
                  <a:srgbClr val="20124D"/>
                </a:solidFill>
                <a:latin typeface="Consolas"/>
                <a:ea typeface="Consolas"/>
                <a:cs typeface="Consolas"/>
                <a:sym typeface="Consolas"/>
              </a:rPr>
              <a:t>	</a:t>
            </a:r>
            <a:r>
              <a:rPr b="1" lang="en-GB">
                <a:solidFill>
                  <a:srgbClr val="CC0000"/>
                </a:solidFill>
                <a:latin typeface="Consolas"/>
                <a:ea typeface="Consolas"/>
                <a:cs typeface="Consolas"/>
                <a:sym typeface="Consolas"/>
              </a:rPr>
              <a:t>like</a:t>
            </a:r>
            <a:r>
              <a:rPr b="1" lang="en-GB">
                <a:solidFill>
                  <a:srgbClr val="20124D"/>
                </a:solidFill>
                <a:latin typeface="Consolas"/>
                <a:ea typeface="Consolas"/>
                <a:cs typeface="Consolas"/>
                <a:sym typeface="Consolas"/>
              </a:rPr>
              <a:t> order; - </a:t>
            </a:r>
            <a:r>
              <a:rPr lang="en-GB" sz="1600">
                <a:solidFill>
                  <a:srgbClr val="20124D"/>
                </a:solidFill>
                <a:latin typeface="Cambria"/>
                <a:ea typeface="Cambria"/>
                <a:cs typeface="Cambria"/>
                <a:sym typeface="Cambria"/>
              </a:rPr>
              <a:t>creates a new table with the same column definitions (column name, data type and null attribute) as the existing table.</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t/>
            </a:r>
            <a:endParaRPr b="1">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b="1" lang="en-GB">
                <a:solidFill>
                  <a:srgbClr val="20124D"/>
                </a:solidFill>
                <a:latin typeface="Consolas"/>
                <a:ea typeface="Consolas"/>
                <a:cs typeface="Consolas"/>
                <a:sym typeface="Consolas"/>
              </a:rPr>
              <a:t>create table new_order</a:t>
            </a:r>
            <a:endParaRPr b="1">
              <a:solidFill>
                <a:srgbClr val="20124D"/>
              </a:solidFill>
              <a:latin typeface="Consolas"/>
              <a:ea typeface="Consolas"/>
              <a:cs typeface="Consolas"/>
              <a:sym typeface="Consolas"/>
            </a:endParaRPr>
          </a:p>
          <a:p>
            <a:pPr indent="457200" lvl="0" marL="0" rtl="0" algn="l">
              <a:lnSpc>
                <a:spcPct val="115000"/>
              </a:lnSpc>
              <a:spcBef>
                <a:spcPts val="0"/>
              </a:spcBef>
              <a:spcAft>
                <a:spcPts val="0"/>
              </a:spcAft>
              <a:buNone/>
            </a:pPr>
            <a:r>
              <a:rPr b="1" lang="en-GB">
                <a:solidFill>
                  <a:srgbClr val="CC0000"/>
                </a:solidFill>
                <a:latin typeface="Consolas"/>
                <a:ea typeface="Consolas"/>
                <a:cs typeface="Consolas"/>
                <a:sym typeface="Consolas"/>
              </a:rPr>
              <a:t>as</a:t>
            </a:r>
            <a:r>
              <a:rPr b="1" lang="en-GB">
                <a:solidFill>
                  <a:srgbClr val="20124D"/>
                </a:solidFill>
                <a:latin typeface="Consolas"/>
                <a:ea typeface="Consolas"/>
                <a:cs typeface="Consolas"/>
                <a:sym typeface="Consolas"/>
              </a:rPr>
              <a:t> (select col1, col2, col3 from </a:t>
            </a:r>
            <a:r>
              <a:rPr b="1" lang="en-GB">
                <a:solidFill>
                  <a:srgbClr val="20124D"/>
                </a:solidFill>
                <a:latin typeface="Consolas"/>
                <a:ea typeface="Consolas"/>
                <a:cs typeface="Consolas"/>
                <a:sym typeface="Consolas"/>
              </a:rPr>
              <a:t>order</a:t>
            </a:r>
            <a:r>
              <a:rPr b="1" lang="en-GB">
                <a:solidFill>
                  <a:srgbClr val="20124D"/>
                </a:solidFill>
                <a:latin typeface="Consolas"/>
                <a:ea typeface="Consolas"/>
                <a:cs typeface="Consolas"/>
                <a:sym typeface="Consolas"/>
              </a:rPr>
              <a:t>)</a:t>
            </a:r>
            <a:endParaRPr b="1">
              <a:solidFill>
                <a:srgbClr val="20124D"/>
              </a:solidFill>
              <a:latin typeface="Consolas"/>
              <a:ea typeface="Consolas"/>
              <a:cs typeface="Consolas"/>
              <a:sym typeface="Consolas"/>
            </a:endParaRPr>
          </a:p>
          <a:p>
            <a:pPr indent="0" lvl="0" marL="0" rtl="0" algn="l">
              <a:lnSpc>
                <a:spcPct val="115000"/>
              </a:lnSpc>
              <a:spcBef>
                <a:spcPts val="0"/>
              </a:spcBef>
              <a:spcAft>
                <a:spcPts val="0"/>
              </a:spcAft>
              <a:buNone/>
            </a:pPr>
            <a:r>
              <a:rPr b="1" lang="en-GB">
                <a:solidFill>
                  <a:srgbClr val="20124D"/>
                </a:solidFill>
                <a:latin typeface="Consolas"/>
                <a:ea typeface="Consolas"/>
                <a:cs typeface="Consolas"/>
                <a:sym typeface="Consolas"/>
              </a:rPr>
              <a:t>	definition only/with data/with no data; - </a:t>
            </a:r>
            <a:r>
              <a:rPr lang="en-GB" sz="1600">
                <a:solidFill>
                  <a:srgbClr val="20124D"/>
                </a:solidFill>
                <a:latin typeface="Cambria"/>
                <a:ea typeface="Cambria"/>
                <a:cs typeface="Cambria"/>
                <a:sym typeface="Cambria"/>
              </a:rPr>
              <a:t>uses a query to define a new table. </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rPr b="1" lang="en-GB" sz="1600">
                <a:solidFill>
                  <a:srgbClr val="20124D"/>
                </a:solidFill>
                <a:latin typeface="Cambria"/>
                <a:ea typeface="Cambria"/>
                <a:cs typeface="Cambria"/>
                <a:sym typeface="Cambria"/>
              </a:rPr>
              <a:t>CREATE TABLE ....LIKE</a:t>
            </a:r>
            <a:r>
              <a:rPr lang="en-GB" sz="1600">
                <a:solidFill>
                  <a:srgbClr val="20124D"/>
                </a:solidFill>
                <a:latin typeface="Cambria"/>
                <a:ea typeface="Cambria"/>
                <a:cs typeface="Cambria"/>
                <a:sym typeface="Cambria"/>
              </a:rPr>
              <a:t> creates a new table with the same column definitions (column name, data type and null attribute) as the existing table. </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rPr lang="en-GB" sz="1600">
                <a:solidFill>
                  <a:srgbClr val="20124D"/>
                </a:solidFill>
                <a:latin typeface="Cambria"/>
                <a:ea typeface="Cambria"/>
                <a:cs typeface="Cambria"/>
                <a:sym typeface="Cambria"/>
              </a:rPr>
              <a:t>- No unique constraints, foreign key constraints, triggers, or indexes are created. </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rPr lang="en-GB" sz="1600">
                <a:solidFill>
                  <a:srgbClr val="20124D"/>
                </a:solidFill>
                <a:latin typeface="Cambria"/>
                <a:ea typeface="Cambria"/>
                <a:cs typeface="Cambria"/>
                <a:sym typeface="Cambria"/>
              </a:rPr>
              <a:t>- The table is not populated.</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rPr b="1" lang="en-GB" sz="1600">
                <a:solidFill>
                  <a:srgbClr val="20124D"/>
                </a:solidFill>
                <a:latin typeface="Cambria"/>
                <a:ea typeface="Cambria"/>
                <a:cs typeface="Cambria"/>
                <a:sym typeface="Cambria"/>
              </a:rPr>
              <a:t>CREATE TABLE --- DEFINITION ONLY</a:t>
            </a:r>
            <a:r>
              <a:rPr lang="en-GB" sz="1600">
                <a:solidFill>
                  <a:srgbClr val="20124D"/>
                </a:solidFill>
                <a:latin typeface="Cambria"/>
                <a:ea typeface="Cambria"/>
                <a:cs typeface="Cambria"/>
                <a:sym typeface="Cambria"/>
              </a:rPr>
              <a:t> uses a query to define a new table. </a:t>
            </a:r>
            <a:endParaRPr sz="1600">
              <a:solidFill>
                <a:srgbClr val="20124D"/>
              </a:solidFill>
              <a:latin typeface="Cambria"/>
              <a:ea typeface="Cambria"/>
              <a:cs typeface="Cambria"/>
              <a:sym typeface="Cambria"/>
            </a:endParaRPr>
          </a:p>
          <a:p>
            <a:pPr indent="0" lvl="0" marL="0" rtl="0" algn="l">
              <a:lnSpc>
                <a:spcPct val="115000"/>
              </a:lnSpc>
              <a:spcBef>
                <a:spcPts val="0"/>
              </a:spcBef>
              <a:spcAft>
                <a:spcPts val="0"/>
              </a:spcAft>
              <a:buNone/>
            </a:pPr>
            <a:r>
              <a:rPr lang="en-GB" sz="1600">
                <a:solidFill>
                  <a:srgbClr val="20124D"/>
                </a:solidFill>
                <a:latin typeface="Cambria"/>
                <a:ea typeface="Cambria"/>
                <a:cs typeface="Cambria"/>
                <a:sym typeface="Cambria"/>
              </a:rPr>
              <a:t>- The table is not populated using the result of query. </a:t>
            </a:r>
            <a:endParaRPr sz="1600">
              <a:solidFill>
                <a:srgbClr val="20124D"/>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700" y="111550"/>
            <a:ext cx="8520600" cy="487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124D"/>
              </a:buClr>
              <a:buSzPts val="1800"/>
              <a:buFont typeface="Cambria"/>
              <a:buChar char="●"/>
            </a:pPr>
            <a:r>
              <a:rPr lang="en-GB">
                <a:solidFill>
                  <a:srgbClr val="20124D"/>
                </a:solidFill>
                <a:latin typeface="Cambria"/>
                <a:ea typeface="Cambria"/>
                <a:cs typeface="Cambria"/>
                <a:sym typeface="Cambria"/>
              </a:rPr>
              <a:t>Check constraints can be defined on a new table with the CREATE TABLE statement.</a:t>
            </a:r>
            <a:endParaRPr>
              <a:solidFill>
                <a:srgbClr val="20124D"/>
              </a:solidFill>
              <a:latin typeface="Cambria"/>
              <a:ea typeface="Cambria"/>
              <a:cs typeface="Cambria"/>
              <a:sym typeface="Cambria"/>
            </a:endParaRPr>
          </a:p>
          <a:p>
            <a:pPr indent="-342900" lvl="0" marL="457200" rtl="0" algn="l">
              <a:spcBef>
                <a:spcPts val="0"/>
              </a:spcBef>
              <a:spcAft>
                <a:spcPts val="0"/>
              </a:spcAft>
              <a:buClr>
                <a:srgbClr val="20124D"/>
              </a:buClr>
              <a:buSzPts val="1800"/>
              <a:buFont typeface="Cambria"/>
              <a:buChar char="●"/>
            </a:pPr>
            <a:r>
              <a:rPr lang="en-GB">
                <a:solidFill>
                  <a:srgbClr val="20124D"/>
                </a:solidFill>
                <a:latin typeface="Cambria"/>
                <a:ea typeface="Cambria"/>
                <a:cs typeface="Cambria"/>
                <a:sym typeface="Cambria"/>
              </a:rPr>
              <a:t>Check constraints can be added to an existing table with the ALTER TABLE statement. </a:t>
            </a:r>
            <a:endParaRPr>
              <a:solidFill>
                <a:srgbClr val="20124D"/>
              </a:solidFill>
              <a:latin typeface="Cambria"/>
              <a:ea typeface="Cambria"/>
              <a:cs typeface="Cambria"/>
              <a:sym typeface="Cambria"/>
            </a:endParaRPr>
          </a:p>
          <a:p>
            <a:pPr indent="-342900" lvl="0" marL="457200" rtl="0" algn="l">
              <a:spcBef>
                <a:spcPts val="0"/>
              </a:spcBef>
              <a:spcAft>
                <a:spcPts val="0"/>
              </a:spcAft>
              <a:buClr>
                <a:srgbClr val="20124D"/>
              </a:buClr>
              <a:buSzPts val="1800"/>
              <a:buFont typeface="Cambria"/>
              <a:buChar char="●"/>
            </a:pPr>
            <a:r>
              <a:rPr lang="en-GB">
                <a:solidFill>
                  <a:srgbClr val="20124D"/>
                </a:solidFill>
                <a:latin typeface="Cambria"/>
                <a:ea typeface="Cambria"/>
                <a:cs typeface="Cambria"/>
                <a:sym typeface="Cambria"/>
              </a:rPr>
              <a:t>Constraints </a:t>
            </a:r>
            <a:r>
              <a:rPr b="1" lang="en-GB">
                <a:solidFill>
                  <a:srgbClr val="20124D"/>
                </a:solidFill>
                <a:latin typeface="Cambria"/>
                <a:ea typeface="Cambria"/>
                <a:cs typeface="Cambria"/>
                <a:sym typeface="Cambria"/>
              </a:rPr>
              <a:t>may include</a:t>
            </a:r>
            <a:r>
              <a:rPr lang="en-GB">
                <a:solidFill>
                  <a:srgbClr val="20124D"/>
                </a:solidFill>
                <a:latin typeface="Cambria"/>
                <a:ea typeface="Cambria"/>
                <a:cs typeface="Cambria"/>
                <a:sym typeface="Cambria"/>
              </a:rPr>
              <a:t> the basic WHERE clause constructs: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Basic comparisons (&gt;, &lt;, =, &gt;=, etc.)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BETWEEN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LIKE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IN </a:t>
            </a:r>
            <a:endParaRPr>
              <a:solidFill>
                <a:srgbClr val="20124D"/>
              </a:solidFill>
              <a:latin typeface="Cambria"/>
              <a:ea typeface="Cambria"/>
              <a:cs typeface="Cambria"/>
              <a:sym typeface="Cambria"/>
            </a:endParaRPr>
          </a:p>
          <a:p>
            <a:pPr indent="0" lvl="0" marL="0" rtl="0" algn="l">
              <a:spcBef>
                <a:spcPts val="0"/>
              </a:spcBef>
              <a:spcAft>
                <a:spcPts val="0"/>
              </a:spcAft>
              <a:buNone/>
            </a:pPr>
            <a:r>
              <a:t/>
            </a:r>
            <a:endParaRPr>
              <a:solidFill>
                <a:srgbClr val="20124D"/>
              </a:solidFill>
              <a:latin typeface="Cambria"/>
              <a:ea typeface="Cambria"/>
              <a:cs typeface="Cambria"/>
              <a:sym typeface="Cambria"/>
            </a:endParaRPr>
          </a:p>
          <a:p>
            <a:pPr indent="-342900" lvl="0" marL="457200" rtl="0" algn="l">
              <a:spcBef>
                <a:spcPts val="0"/>
              </a:spcBef>
              <a:spcAft>
                <a:spcPts val="0"/>
              </a:spcAft>
              <a:buClr>
                <a:srgbClr val="20124D"/>
              </a:buClr>
              <a:buSzPts val="1800"/>
              <a:buFont typeface="Cambria"/>
              <a:buChar char="●"/>
            </a:pPr>
            <a:r>
              <a:rPr lang="en-GB">
                <a:solidFill>
                  <a:srgbClr val="20124D"/>
                </a:solidFill>
                <a:latin typeface="Cambria"/>
                <a:ea typeface="Cambria"/>
                <a:cs typeface="Cambria"/>
                <a:sym typeface="Cambria"/>
              </a:rPr>
              <a:t>Constraints </a:t>
            </a:r>
            <a:r>
              <a:rPr b="1" lang="en-GB">
                <a:solidFill>
                  <a:srgbClr val="20124D"/>
                </a:solidFill>
                <a:latin typeface="Cambria"/>
                <a:ea typeface="Cambria"/>
                <a:cs typeface="Cambria"/>
                <a:sym typeface="Cambria"/>
              </a:rPr>
              <a:t>may NOT include</a:t>
            </a:r>
            <a:r>
              <a:rPr lang="en-GB">
                <a:solidFill>
                  <a:srgbClr val="20124D"/>
                </a:solidFill>
                <a:latin typeface="Cambria"/>
                <a:ea typeface="Cambria"/>
                <a:cs typeface="Cambria"/>
                <a:sym typeface="Cambria"/>
              </a:rPr>
              <a:t>: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Subqueries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Column functions </a:t>
            </a:r>
            <a:endParaRPr>
              <a:solidFill>
                <a:srgbClr val="20124D"/>
              </a:solidFill>
              <a:latin typeface="Cambria"/>
              <a:ea typeface="Cambria"/>
              <a:cs typeface="Cambria"/>
              <a:sym typeface="Cambria"/>
            </a:endParaRPr>
          </a:p>
          <a:p>
            <a:pPr indent="-317500" lvl="1" marL="914400" rtl="0" algn="l">
              <a:spcBef>
                <a:spcPts val="0"/>
              </a:spcBef>
              <a:spcAft>
                <a:spcPts val="0"/>
              </a:spcAft>
              <a:buClr>
                <a:srgbClr val="20124D"/>
              </a:buClr>
              <a:buSzPts val="1400"/>
              <a:buFont typeface="Cambria"/>
              <a:buChar char="○"/>
            </a:pPr>
            <a:r>
              <a:rPr lang="en-GB">
                <a:solidFill>
                  <a:srgbClr val="20124D"/>
                </a:solidFill>
                <a:latin typeface="Cambria"/>
                <a:ea typeface="Cambria"/>
                <a:cs typeface="Cambria"/>
                <a:sym typeface="Cambria"/>
              </a:rPr>
              <a:t>Special registers (such as CURRENT DATE) </a:t>
            </a:r>
            <a:endParaRPr>
              <a:solidFill>
                <a:srgbClr val="20124D"/>
              </a:solidFill>
              <a:latin typeface="Cambria"/>
              <a:ea typeface="Cambria"/>
              <a:cs typeface="Cambria"/>
              <a:sym typeface="Cambria"/>
            </a:endParaRPr>
          </a:p>
          <a:p>
            <a:pPr indent="0" lvl="0" marL="914400" rtl="0" algn="l">
              <a:spcBef>
                <a:spcPts val="0"/>
              </a:spcBef>
              <a:spcAft>
                <a:spcPts val="0"/>
              </a:spcAft>
              <a:buNone/>
            </a:pPr>
            <a:r>
              <a:t/>
            </a:r>
            <a:endParaRPr>
              <a:solidFill>
                <a:srgbClr val="20124D"/>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212175" y="257175"/>
            <a:ext cx="8782500" cy="456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000">
                <a:solidFill>
                  <a:srgbClr val="20124D"/>
                </a:solidFill>
                <a:latin typeface="Cambria"/>
                <a:ea typeface="Cambria"/>
                <a:cs typeface="Cambria"/>
                <a:sym typeface="Cambria"/>
              </a:rPr>
              <a:t>Update</a:t>
            </a:r>
            <a:endParaRPr b="1" sz="2000">
              <a:solidFill>
                <a:srgbClr val="20124D"/>
              </a:solidFill>
              <a:latin typeface="Cambria"/>
              <a:ea typeface="Cambria"/>
              <a:cs typeface="Cambria"/>
              <a:sym typeface="Cambria"/>
            </a:endParaRPr>
          </a:p>
          <a:p>
            <a:pPr indent="0" lvl="0" marL="457200" rtl="0" algn="l">
              <a:lnSpc>
                <a:spcPct val="115000"/>
              </a:lnSpc>
              <a:spcBef>
                <a:spcPts val="0"/>
              </a:spcBef>
              <a:spcAft>
                <a:spcPts val="0"/>
              </a:spcAft>
              <a:buNone/>
            </a:pPr>
            <a:r>
              <a:rPr lang="en-GB" sz="1250">
                <a:solidFill>
                  <a:srgbClr val="0000CD"/>
                </a:solidFill>
                <a:highlight>
                  <a:schemeClr val="lt1"/>
                </a:highlight>
                <a:latin typeface="Consolas"/>
                <a:ea typeface="Consolas"/>
                <a:cs typeface="Consolas"/>
                <a:sym typeface="Consolas"/>
              </a:rPr>
              <a:t>UPDATE</a:t>
            </a:r>
            <a:r>
              <a:rPr lang="en-GB" sz="1250">
                <a:solidFill>
                  <a:schemeClr val="dk1"/>
                </a:solidFill>
                <a:highlight>
                  <a:schemeClr val="lt1"/>
                </a:highlight>
                <a:latin typeface="Consolas"/>
                <a:ea typeface="Consolas"/>
                <a:cs typeface="Consolas"/>
                <a:sym typeface="Consolas"/>
              </a:rPr>
              <a:t> </a:t>
            </a:r>
            <a:r>
              <a:rPr i="1" lang="en-GB" sz="1250">
                <a:solidFill>
                  <a:schemeClr val="dk1"/>
                </a:solidFill>
                <a:highlight>
                  <a:schemeClr val="lt1"/>
                </a:highlight>
                <a:latin typeface="Consolas"/>
                <a:ea typeface="Consolas"/>
                <a:cs typeface="Consolas"/>
                <a:sym typeface="Consolas"/>
              </a:rPr>
              <a:t>table_name</a:t>
            </a:r>
            <a:endParaRPr i="1" sz="1250">
              <a:solidFill>
                <a:schemeClr val="dk1"/>
              </a:solidFill>
              <a:highlight>
                <a:schemeClr val="lt1"/>
              </a:highlight>
              <a:latin typeface="Consolas"/>
              <a:ea typeface="Consolas"/>
              <a:cs typeface="Consolas"/>
              <a:sym typeface="Consolas"/>
            </a:endParaRPr>
          </a:p>
          <a:p>
            <a:pPr indent="0" lvl="0" marL="457200" rtl="0" algn="l">
              <a:lnSpc>
                <a:spcPct val="115000"/>
              </a:lnSpc>
              <a:spcBef>
                <a:spcPts val="1600"/>
              </a:spcBef>
              <a:spcAft>
                <a:spcPts val="0"/>
              </a:spcAft>
              <a:buNone/>
            </a:pPr>
            <a:r>
              <a:rPr lang="en-GB" sz="1250">
                <a:solidFill>
                  <a:srgbClr val="0000CD"/>
                </a:solidFill>
                <a:highlight>
                  <a:schemeClr val="lt1"/>
                </a:highlight>
                <a:latin typeface="Consolas"/>
                <a:ea typeface="Consolas"/>
                <a:cs typeface="Consolas"/>
                <a:sym typeface="Consolas"/>
              </a:rPr>
              <a:t>SET</a:t>
            </a:r>
            <a:r>
              <a:rPr lang="en-GB" sz="1250">
                <a:solidFill>
                  <a:schemeClr val="dk1"/>
                </a:solidFill>
                <a:highlight>
                  <a:schemeClr val="lt1"/>
                </a:highlight>
                <a:latin typeface="Consolas"/>
                <a:ea typeface="Consolas"/>
                <a:cs typeface="Consolas"/>
                <a:sym typeface="Consolas"/>
              </a:rPr>
              <a:t> </a:t>
            </a:r>
            <a:r>
              <a:rPr i="1" lang="en-GB" sz="1250">
                <a:solidFill>
                  <a:schemeClr val="dk1"/>
                </a:solidFill>
                <a:highlight>
                  <a:schemeClr val="lt1"/>
                </a:highlight>
                <a:latin typeface="Consolas"/>
                <a:ea typeface="Consolas"/>
                <a:cs typeface="Consolas"/>
                <a:sym typeface="Consolas"/>
              </a:rPr>
              <a:t>column1 </a:t>
            </a:r>
            <a:r>
              <a:rPr lang="en-GB" sz="1250">
                <a:solidFill>
                  <a:schemeClr val="dk1"/>
                </a:solidFill>
                <a:highlight>
                  <a:schemeClr val="lt1"/>
                </a:highlight>
                <a:latin typeface="Consolas"/>
                <a:ea typeface="Consolas"/>
                <a:cs typeface="Consolas"/>
                <a:sym typeface="Consolas"/>
              </a:rPr>
              <a:t>=</a:t>
            </a:r>
            <a:r>
              <a:rPr i="1" lang="en-GB" sz="1250">
                <a:solidFill>
                  <a:schemeClr val="dk1"/>
                </a:solidFill>
                <a:highlight>
                  <a:schemeClr val="lt1"/>
                </a:highlight>
                <a:latin typeface="Consolas"/>
                <a:ea typeface="Consolas"/>
                <a:cs typeface="Consolas"/>
                <a:sym typeface="Consolas"/>
              </a:rPr>
              <a:t> value1</a:t>
            </a:r>
            <a:r>
              <a:rPr lang="en-GB" sz="1250">
                <a:solidFill>
                  <a:schemeClr val="dk1"/>
                </a:solidFill>
                <a:highlight>
                  <a:schemeClr val="lt1"/>
                </a:highlight>
                <a:latin typeface="Consolas"/>
                <a:ea typeface="Consolas"/>
                <a:cs typeface="Consolas"/>
                <a:sym typeface="Consolas"/>
              </a:rPr>
              <a:t>,</a:t>
            </a:r>
            <a:r>
              <a:rPr i="1" lang="en-GB" sz="1250">
                <a:solidFill>
                  <a:schemeClr val="dk1"/>
                </a:solidFill>
                <a:highlight>
                  <a:schemeClr val="lt1"/>
                </a:highlight>
                <a:latin typeface="Consolas"/>
                <a:ea typeface="Consolas"/>
                <a:cs typeface="Consolas"/>
                <a:sym typeface="Consolas"/>
              </a:rPr>
              <a:t> column2 </a:t>
            </a:r>
            <a:r>
              <a:rPr lang="en-GB" sz="1250">
                <a:solidFill>
                  <a:schemeClr val="dk1"/>
                </a:solidFill>
                <a:highlight>
                  <a:schemeClr val="lt1"/>
                </a:highlight>
                <a:latin typeface="Consolas"/>
                <a:ea typeface="Consolas"/>
                <a:cs typeface="Consolas"/>
                <a:sym typeface="Consolas"/>
              </a:rPr>
              <a:t>=</a:t>
            </a:r>
            <a:r>
              <a:rPr i="1" lang="en-GB" sz="1250">
                <a:solidFill>
                  <a:schemeClr val="dk1"/>
                </a:solidFill>
                <a:highlight>
                  <a:schemeClr val="lt1"/>
                </a:highlight>
                <a:latin typeface="Consolas"/>
                <a:ea typeface="Consolas"/>
                <a:cs typeface="Consolas"/>
                <a:sym typeface="Consolas"/>
              </a:rPr>
              <a:t> value2</a:t>
            </a:r>
            <a:r>
              <a:rPr lang="en-GB" sz="1250">
                <a:solidFill>
                  <a:schemeClr val="dk1"/>
                </a:solidFill>
                <a:highlight>
                  <a:schemeClr val="lt1"/>
                </a:highlight>
                <a:latin typeface="Consolas"/>
                <a:ea typeface="Consolas"/>
                <a:cs typeface="Consolas"/>
                <a:sym typeface="Consolas"/>
              </a:rPr>
              <a:t>, ...</a:t>
            </a:r>
            <a:endParaRPr sz="1250">
              <a:solidFill>
                <a:schemeClr val="dk1"/>
              </a:solidFill>
              <a:highlight>
                <a:schemeClr val="lt1"/>
              </a:highlight>
              <a:latin typeface="Consolas"/>
              <a:ea typeface="Consolas"/>
              <a:cs typeface="Consolas"/>
              <a:sym typeface="Consolas"/>
            </a:endParaRPr>
          </a:p>
          <a:p>
            <a:pPr indent="0" lvl="0" marL="457200" rtl="0" algn="l">
              <a:lnSpc>
                <a:spcPct val="115000"/>
              </a:lnSpc>
              <a:spcBef>
                <a:spcPts val="1600"/>
              </a:spcBef>
              <a:spcAft>
                <a:spcPts val="0"/>
              </a:spcAft>
              <a:buNone/>
            </a:pPr>
            <a:r>
              <a:rPr lang="en-GB" sz="1250">
                <a:solidFill>
                  <a:srgbClr val="0000CD"/>
                </a:solidFill>
                <a:highlight>
                  <a:schemeClr val="lt1"/>
                </a:highlight>
                <a:latin typeface="Consolas"/>
                <a:ea typeface="Consolas"/>
                <a:cs typeface="Consolas"/>
                <a:sym typeface="Consolas"/>
              </a:rPr>
              <a:t>WHERE</a:t>
            </a:r>
            <a:r>
              <a:rPr lang="en-GB" sz="1250">
                <a:solidFill>
                  <a:schemeClr val="dk1"/>
                </a:solidFill>
                <a:highlight>
                  <a:schemeClr val="lt1"/>
                </a:highlight>
                <a:latin typeface="Consolas"/>
                <a:ea typeface="Consolas"/>
                <a:cs typeface="Consolas"/>
                <a:sym typeface="Consolas"/>
              </a:rPr>
              <a:t> </a:t>
            </a:r>
            <a:r>
              <a:rPr i="1" lang="en-GB" sz="1250">
                <a:solidFill>
                  <a:schemeClr val="dk1"/>
                </a:solidFill>
                <a:highlight>
                  <a:schemeClr val="lt1"/>
                </a:highlight>
                <a:latin typeface="Consolas"/>
                <a:ea typeface="Consolas"/>
                <a:cs typeface="Consolas"/>
                <a:sym typeface="Consolas"/>
              </a:rPr>
              <a:t>condition</a:t>
            </a:r>
            <a:r>
              <a:rPr lang="en-GB" sz="1250">
                <a:solidFill>
                  <a:schemeClr val="dk1"/>
                </a:solidFill>
                <a:highlight>
                  <a:schemeClr val="lt1"/>
                </a:highlight>
                <a:latin typeface="Consolas"/>
                <a:ea typeface="Consolas"/>
                <a:cs typeface="Consolas"/>
                <a:sym typeface="Consolas"/>
              </a:rPr>
              <a:t>;</a:t>
            </a:r>
            <a:endParaRPr sz="1900">
              <a:solidFill>
                <a:schemeClr val="dk2"/>
              </a:solidFill>
            </a:endParaRPr>
          </a:p>
          <a:p>
            <a:pPr indent="0" lvl="0" marL="0" rtl="0" algn="l">
              <a:lnSpc>
                <a:spcPct val="115000"/>
              </a:lnSpc>
              <a:spcBef>
                <a:spcPts val="1600"/>
              </a:spcBef>
              <a:spcAft>
                <a:spcPts val="0"/>
              </a:spcAft>
              <a:buNone/>
            </a:pPr>
            <a:r>
              <a:rPr b="1" lang="en-GB" sz="2000">
                <a:solidFill>
                  <a:srgbClr val="20124D"/>
                </a:solidFill>
                <a:latin typeface="Cambria"/>
                <a:ea typeface="Cambria"/>
                <a:cs typeface="Cambria"/>
                <a:sym typeface="Cambria"/>
              </a:rPr>
              <a:t>Delete </a:t>
            </a:r>
            <a:r>
              <a:rPr lang="en-GB" sz="1800">
                <a:solidFill>
                  <a:schemeClr val="dk2"/>
                </a:solidFill>
              </a:rPr>
              <a:t>- </a:t>
            </a:r>
            <a:r>
              <a:rPr lang="en-GB" sz="1150">
                <a:solidFill>
                  <a:schemeClr val="dk1"/>
                </a:solidFill>
                <a:highlight>
                  <a:schemeClr val="lt1"/>
                </a:highlight>
                <a:latin typeface="Verdana"/>
                <a:ea typeface="Verdana"/>
                <a:cs typeface="Verdana"/>
                <a:sym typeface="Verdana"/>
              </a:rPr>
              <a:t>The DELETE statement is used to delete existing records in a table.</a:t>
            </a:r>
            <a:endParaRPr sz="1150">
              <a:solidFill>
                <a:schemeClr val="dk1"/>
              </a:solidFill>
              <a:highlight>
                <a:schemeClr val="lt1"/>
              </a:highlight>
              <a:latin typeface="Verdana"/>
              <a:ea typeface="Verdana"/>
              <a:cs typeface="Verdana"/>
              <a:sym typeface="Verdana"/>
            </a:endParaRPr>
          </a:p>
          <a:p>
            <a:pPr indent="457200" lvl="0" marL="0" marR="114300" rtl="0" algn="l">
              <a:lnSpc>
                <a:spcPct val="115000"/>
              </a:lnSpc>
              <a:spcBef>
                <a:spcPts val="1800"/>
              </a:spcBef>
              <a:spcAft>
                <a:spcPts val="0"/>
              </a:spcAft>
              <a:buNone/>
            </a:pPr>
            <a:r>
              <a:rPr lang="en-GB" sz="1150">
                <a:solidFill>
                  <a:srgbClr val="0000CD"/>
                </a:solidFill>
                <a:highlight>
                  <a:schemeClr val="lt1"/>
                </a:highlight>
                <a:latin typeface="Consolas"/>
                <a:ea typeface="Consolas"/>
                <a:cs typeface="Consolas"/>
                <a:sym typeface="Consolas"/>
              </a:rPr>
              <a:t>DELETE</a:t>
            </a:r>
            <a:r>
              <a:rPr lang="en-GB" sz="1150">
                <a:solidFill>
                  <a:schemeClr val="dk1"/>
                </a:solidFill>
                <a:highlight>
                  <a:schemeClr val="lt1"/>
                </a:highlight>
                <a:latin typeface="Consolas"/>
                <a:ea typeface="Consolas"/>
                <a:cs typeface="Consolas"/>
                <a:sym typeface="Consolas"/>
              </a:rPr>
              <a:t> </a:t>
            </a:r>
            <a:r>
              <a:rPr lang="en-GB" sz="1150">
                <a:solidFill>
                  <a:srgbClr val="0000CD"/>
                </a:solidFill>
                <a:highlight>
                  <a:schemeClr val="lt1"/>
                </a:highlight>
                <a:latin typeface="Consolas"/>
                <a:ea typeface="Consolas"/>
                <a:cs typeface="Consolas"/>
                <a:sym typeface="Consolas"/>
              </a:rPr>
              <a:t>FROM</a:t>
            </a:r>
            <a:r>
              <a:rPr lang="en-GB" sz="1150">
                <a:solidFill>
                  <a:schemeClr val="dk1"/>
                </a:solidFill>
                <a:highlight>
                  <a:schemeClr val="lt1"/>
                </a:highlight>
                <a:latin typeface="Consolas"/>
                <a:ea typeface="Consolas"/>
                <a:cs typeface="Consolas"/>
                <a:sym typeface="Consolas"/>
              </a:rPr>
              <a:t> </a:t>
            </a:r>
            <a:r>
              <a:rPr i="1" lang="en-GB" sz="1150">
                <a:solidFill>
                  <a:schemeClr val="dk1"/>
                </a:solidFill>
                <a:highlight>
                  <a:schemeClr val="lt1"/>
                </a:highlight>
                <a:latin typeface="Consolas"/>
                <a:ea typeface="Consolas"/>
                <a:cs typeface="Consolas"/>
                <a:sym typeface="Consolas"/>
              </a:rPr>
              <a:t>table_name </a:t>
            </a:r>
            <a:r>
              <a:rPr lang="en-GB" sz="1150">
                <a:solidFill>
                  <a:srgbClr val="0000CD"/>
                </a:solidFill>
                <a:highlight>
                  <a:schemeClr val="lt1"/>
                </a:highlight>
                <a:latin typeface="Consolas"/>
                <a:ea typeface="Consolas"/>
                <a:cs typeface="Consolas"/>
                <a:sym typeface="Consolas"/>
              </a:rPr>
              <a:t>WHERE</a:t>
            </a:r>
            <a:r>
              <a:rPr lang="en-GB" sz="1150">
                <a:solidFill>
                  <a:schemeClr val="dk1"/>
                </a:solidFill>
                <a:highlight>
                  <a:schemeClr val="lt1"/>
                </a:highlight>
                <a:latin typeface="Consolas"/>
                <a:ea typeface="Consolas"/>
                <a:cs typeface="Consolas"/>
                <a:sym typeface="Consolas"/>
              </a:rPr>
              <a:t> </a:t>
            </a:r>
            <a:r>
              <a:rPr i="1" lang="en-GB" sz="1150">
                <a:solidFill>
                  <a:schemeClr val="dk1"/>
                </a:solidFill>
                <a:highlight>
                  <a:schemeClr val="lt1"/>
                </a:highlight>
                <a:latin typeface="Consolas"/>
                <a:ea typeface="Consolas"/>
                <a:cs typeface="Consolas"/>
                <a:sym typeface="Consolas"/>
              </a:rPr>
              <a:t>condition</a:t>
            </a:r>
            <a:r>
              <a:rPr lang="en-GB" sz="1150">
                <a:solidFill>
                  <a:schemeClr val="dk1"/>
                </a:solidFill>
                <a:highlight>
                  <a:schemeClr val="lt1"/>
                </a:highlight>
                <a:latin typeface="Consolas"/>
                <a:ea typeface="Consolas"/>
                <a:cs typeface="Consolas"/>
                <a:sym typeface="Consolas"/>
              </a:rPr>
              <a:t>;</a:t>
            </a:r>
            <a:endParaRPr sz="1150">
              <a:solidFill>
                <a:schemeClr val="dk1"/>
              </a:solidFill>
              <a:highlight>
                <a:schemeClr val="lt1"/>
              </a:highlight>
              <a:latin typeface="Consolas"/>
              <a:ea typeface="Consolas"/>
              <a:cs typeface="Consolas"/>
              <a:sym typeface="Consolas"/>
            </a:endParaRPr>
          </a:p>
          <a:p>
            <a:pPr indent="0" lvl="0" marL="0" rtl="0" algn="l">
              <a:lnSpc>
                <a:spcPct val="115000"/>
              </a:lnSpc>
              <a:spcBef>
                <a:spcPts val="1800"/>
              </a:spcBef>
              <a:spcAft>
                <a:spcPts val="0"/>
              </a:spcAft>
              <a:buNone/>
            </a:pPr>
            <a:r>
              <a:rPr b="1" lang="en-GB" sz="2000">
                <a:solidFill>
                  <a:srgbClr val="20124D"/>
                </a:solidFill>
                <a:latin typeface="Cambria"/>
                <a:ea typeface="Cambria"/>
                <a:cs typeface="Cambria"/>
                <a:sym typeface="Cambria"/>
              </a:rPr>
              <a:t>Drop </a:t>
            </a:r>
            <a:r>
              <a:rPr lang="en-GB" sz="1800">
                <a:solidFill>
                  <a:schemeClr val="dk2"/>
                </a:solidFill>
              </a:rPr>
              <a:t>- </a:t>
            </a:r>
            <a:r>
              <a:rPr lang="en-GB" sz="1150">
                <a:solidFill>
                  <a:schemeClr val="dk1"/>
                </a:solidFill>
                <a:highlight>
                  <a:schemeClr val="lt1"/>
                </a:highlight>
                <a:latin typeface="Verdana"/>
                <a:ea typeface="Verdana"/>
                <a:cs typeface="Verdana"/>
                <a:sym typeface="Verdana"/>
              </a:rPr>
              <a:t>The DROP TABLE statement is used to drop an existing table in a database.</a:t>
            </a:r>
            <a:endParaRPr sz="1150">
              <a:solidFill>
                <a:schemeClr val="dk1"/>
              </a:solidFill>
              <a:highlight>
                <a:schemeClr val="lt1"/>
              </a:highlight>
              <a:latin typeface="Verdana"/>
              <a:ea typeface="Verdana"/>
              <a:cs typeface="Verdana"/>
              <a:sym typeface="Verdana"/>
            </a:endParaRPr>
          </a:p>
          <a:p>
            <a:pPr indent="457200" lvl="0" marL="0" marR="114300" rtl="0" algn="l">
              <a:lnSpc>
                <a:spcPct val="115000"/>
              </a:lnSpc>
              <a:spcBef>
                <a:spcPts val="1800"/>
              </a:spcBef>
              <a:spcAft>
                <a:spcPts val="0"/>
              </a:spcAft>
              <a:buNone/>
            </a:pPr>
            <a:r>
              <a:rPr lang="en-GB" sz="1150">
                <a:solidFill>
                  <a:srgbClr val="0000CD"/>
                </a:solidFill>
                <a:highlight>
                  <a:schemeClr val="lt1"/>
                </a:highlight>
                <a:latin typeface="Consolas"/>
                <a:ea typeface="Consolas"/>
                <a:cs typeface="Consolas"/>
                <a:sym typeface="Consolas"/>
              </a:rPr>
              <a:t>DROP</a:t>
            </a:r>
            <a:r>
              <a:rPr lang="en-GB" sz="1150">
                <a:solidFill>
                  <a:schemeClr val="dk1"/>
                </a:solidFill>
                <a:highlight>
                  <a:schemeClr val="lt1"/>
                </a:highlight>
                <a:latin typeface="Consolas"/>
                <a:ea typeface="Consolas"/>
                <a:cs typeface="Consolas"/>
                <a:sym typeface="Consolas"/>
              </a:rPr>
              <a:t> </a:t>
            </a:r>
            <a:r>
              <a:rPr lang="en-GB" sz="1150">
                <a:solidFill>
                  <a:srgbClr val="0000CD"/>
                </a:solidFill>
                <a:highlight>
                  <a:schemeClr val="lt1"/>
                </a:highlight>
                <a:latin typeface="Consolas"/>
                <a:ea typeface="Consolas"/>
                <a:cs typeface="Consolas"/>
                <a:sym typeface="Consolas"/>
              </a:rPr>
              <a:t>TABLE</a:t>
            </a:r>
            <a:r>
              <a:rPr lang="en-GB" sz="1150">
                <a:solidFill>
                  <a:schemeClr val="dk1"/>
                </a:solidFill>
                <a:highlight>
                  <a:schemeClr val="lt1"/>
                </a:highlight>
                <a:latin typeface="Consolas"/>
                <a:ea typeface="Consolas"/>
                <a:cs typeface="Consolas"/>
                <a:sym typeface="Consolas"/>
              </a:rPr>
              <a:t> </a:t>
            </a:r>
            <a:r>
              <a:rPr i="1" lang="en-GB" sz="1150">
                <a:solidFill>
                  <a:schemeClr val="dk1"/>
                </a:solidFill>
                <a:highlight>
                  <a:schemeClr val="lt1"/>
                </a:highlight>
                <a:latin typeface="Consolas"/>
                <a:ea typeface="Consolas"/>
                <a:cs typeface="Consolas"/>
                <a:sym typeface="Consolas"/>
              </a:rPr>
              <a:t>table_name</a:t>
            </a:r>
            <a:r>
              <a:rPr lang="en-GB" sz="1150">
                <a:solidFill>
                  <a:schemeClr val="dk1"/>
                </a:solidFill>
                <a:highlight>
                  <a:schemeClr val="lt1"/>
                </a:highlight>
                <a:latin typeface="Consolas"/>
                <a:ea typeface="Consolas"/>
                <a:cs typeface="Consolas"/>
                <a:sym typeface="Consolas"/>
              </a:rPr>
              <a:t>;</a:t>
            </a:r>
            <a:endParaRPr sz="1150">
              <a:solidFill>
                <a:schemeClr val="dk1"/>
              </a:solidFill>
              <a:highlight>
                <a:schemeClr val="lt1"/>
              </a:highlight>
              <a:latin typeface="Consolas"/>
              <a:ea typeface="Consolas"/>
              <a:cs typeface="Consolas"/>
              <a:sym typeface="Consolas"/>
            </a:endParaRPr>
          </a:p>
          <a:p>
            <a:pPr indent="0" lvl="0" marL="0" marR="114300" rtl="0" algn="l">
              <a:lnSpc>
                <a:spcPct val="115000"/>
              </a:lnSpc>
              <a:spcBef>
                <a:spcPts val="1800"/>
              </a:spcBef>
              <a:spcAft>
                <a:spcPts val="0"/>
              </a:spcAft>
              <a:buNone/>
            </a:pPr>
            <a:r>
              <a:t/>
            </a:r>
            <a:endParaRPr sz="1150">
              <a:solidFill>
                <a:srgbClr val="0000CD"/>
              </a:solidFill>
              <a:highlight>
                <a:schemeClr val="lt1"/>
              </a:highlight>
              <a:latin typeface="Consolas"/>
              <a:ea typeface="Consolas"/>
              <a:cs typeface="Consolas"/>
              <a:sym typeface="Consolas"/>
            </a:endParaRPr>
          </a:p>
          <a:p>
            <a:pPr indent="0" lvl="0" marL="0" rtl="0" algn="l">
              <a:lnSpc>
                <a:spcPct val="115000"/>
              </a:lnSpc>
              <a:spcBef>
                <a:spcPts val="1800"/>
              </a:spcBef>
              <a:spcAft>
                <a:spcPts val="160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nvSpPr>
        <p:spPr>
          <a:xfrm>
            <a:off x="311700" y="319675"/>
            <a:ext cx="8599500" cy="17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400">
                <a:solidFill>
                  <a:srgbClr val="20124D"/>
                </a:solidFill>
                <a:latin typeface="Cambria"/>
                <a:ea typeface="Cambria"/>
                <a:cs typeface="Cambria"/>
                <a:sym typeface="Cambria"/>
              </a:rPr>
              <a:t>Indexes </a:t>
            </a:r>
            <a:endParaRPr sz="3400">
              <a:solidFill>
                <a:srgbClr val="20124D"/>
              </a:solidFill>
              <a:latin typeface="Cambria"/>
              <a:ea typeface="Cambria"/>
              <a:cs typeface="Cambria"/>
              <a:sym typeface="Cambria"/>
            </a:endParaRPr>
          </a:p>
          <a:p>
            <a:pPr indent="0" lvl="0" marL="0" rtl="0" algn="l">
              <a:spcBef>
                <a:spcPts val="0"/>
              </a:spcBef>
              <a:spcAft>
                <a:spcPts val="0"/>
              </a:spcAft>
              <a:buNone/>
            </a:pPr>
            <a:r>
              <a:rPr lang="en-GB" sz="1700">
                <a:solidFill>
                  <a:srgbClr val="20124D"/>
                </a:solidFill>
                <a:latin typeface="Cambria"/>
                <a:ea typeface="Cambria"/>
                <a:cs typeface="Cambria"/>
                <a:sym typeface="Cambria"/>
              </a:rPr>
              <a:t>-</a:t>
            </a:r>
            <a:r>
              <a:rPr lang="en-GB" sz="3500">
                <a:solidFill>
                  <a:srgbClr val="20124D"/>
                </a:solidFill>
                <a:latin typeface="Cambria"/>
                <a:ea typeface="Cambria"/>
                <a:cs typeface="Cambria"/>
                <a:sym typeface="Cambria"/>
              </a:rPr>
              <a:t> </a:t>
            </a:r>
            <a:r>
              <a:rPr lang="en-GB" sz="1700">
                <a:solidFill>
                  <a:schemeClr val="dk1"/>
                </a:solidFill>
                <a:highlight>
                  <a:srgbClr val="FFFFFF"/>
                </a:highlight>
                <a:latin typeface="Cambria"/>
                <a:ea typeface="Cambria"/>
                <a:cs typeface="Cambria"/>
                <a:sym typeface="Cambria"/>
              </a:rPr>
              <a:t>are the database objects created based on one or more columns of a table. Indexes are used to improve the query performance and guarantee uniqueness when defined as unique indexes. </a:t>
            </a:r>
            <a:endParaRPr sz="1700">
              <a:solidFill>
                <a:srgbClr val="20124D"/>
              </a:solidFill>
              <a:latin typeface="Cambria"/>
              <a:ea typeface="Cambria"/>
              <a:cs typeface="Cambria"/>
              <a:sym typeface="Cambria"/>
            </a:endParaRPr>
          </a:p>
        </p:txBody>
      </p:sp>
      <p:sp>
        <p:nvSpPr>
          <p:cNvPr id="92" name="Google Shape;92;p20"/>
          <p:cNvSpPr txBox="1"/>
          <p:nvPr/>
        </p:nvSpPr>
        <p:spPr>
          <a:xfrm>
            <a:off x="311700" y="2143500"/>
            <a:ext cx="7917900" cy="26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rgbClr val="4C1130"/>
                </a:solidFill>
                <a:highlight>
                  <a:srgbClr val="FFFFFF"/>
                </a:highlight>
                <a:latin typeface="Cambria"/>
                <a:ea typeface="Cambria"/>
                <a:cs typeface="Cambria"/>
                <a:sym typeface="Cambria"/>
              </a:rPr>
              <a:t>CREATE INDEX</a:t>
            </a:r>
            <a:r>
              <a:rPr lang="en-GB" sz="1600">
                <a:solidFill>
                  <a:schemeClr val="dk1"/>
                </a:solidFill>
                <a:highlight>
                  <a:srgbClr val="FFFFFF"/>
                </a:highlight>
                <a:latin typeface="Cambria"/>
                <a:ea typeface="Cambria"/>
                <a:cs typeface="Cambria"/>
                <a:sym typeface="Cambria"/>
              </a:rPr>
              <a:t> – show you how to create a new index.</a:t>
            </a:r>
            <a:endParaRPr sz="1600">
              <a:solidFill>
                <a:schemeClr val="dk1"/>
              </a:solidFill>
              <a:highlight>
                <a:srgbClr val="FFFFFF"/>
              </a:highlight>
              <a:latin typeface="Cambria"/>
              <a:ea typeface="Cambria"/>
              <a:cs typeface="Cambria"/>
              <a:sym typeface="Cambria"/>
            </a:endParaRPr>
          </a:p>
          <a:p>
            <a:pPr indent="-228600" lvl="0" marL="0" rtl="0" algn="l">
              <a:lnSpc>
                <a:spcPct val="115000"/>
              </a:lnSpc>
              <a:spcBef>
                <a:spcPts val="0"/>
              </a:spcBef>
              <a:spcAft>
                <a:spcPts val="0"/>
              </a:spcAft>
              <a:buClr>
                <a:schemeClr val="dk1"/>
              </a:buClr>
              <a:buSzPts val="1600"/>
              <a:buFont typeface="Cambria"/>
              <a:buNone/>
            </a:pPr>
            <a:r>
              <a:rPr b="1" lang="en-GB" sz="1600">
                <a:solidFill>
                  <a:srgbClr val="4C1130"/>
                </a:solidFill>
                <a:highlight>
                  <a:srgbClr val="FFFFFF"/>
                </a:highlight>
                <a:latin typeface="Cambria"/>
                <a:ea typeface="Cambria"/>
                <a:cs typeface="Cambria"/>
                <a:sym typeface="Cambria"/>
              </a:rPr>
              <a:t>DROP INDEX </a:t>
            </a:r>
            <a:r>
              <a:rPr lang="en-GB" sz="1600">
                <a:solidFill>
                  <a:schemeClr val="dk1"/>
                </a:solidFill>
                <a:highlight>
                  <a:srgbClr val="FFFFFF"/>
                </a:highlight>
                <a:latin typeface="Cambria"/>
                <a:ea typeface="Cambria"/>
                <a:cs typeface="Cambria"/>
                <a:sym typeface="Cambria"/>
              </a:rPr>
              <a:t>– describe how to delete an index from the database.</a:t>
            </a:r>
            <a:endParaRPr sz="1600">
              <a:solidFill>
                <a:schemeClr val="dk1"/>
              </a:solidFill>
              <a:highlight>
                <a:srgbClr val="FFFFFF"/>
              </a:highlight>
              <a:latin typeface="Cambria"/>
              <a:ea typeface="Cambria"/>
              <a:cs typeface="Cambria"/>
              <a:sym typeface="Cambria"/>
            </a:endParaRPr>
          </a:p>
          <a:p>
            <a:pPr indent="-228600" lvl="0" marL="0" rtl="0" algn="l">
              <a:lnSpc>
                <a:spcPct val="115000"/>
              </a:lnSpc>
              <a:spcBef>
                <a:spcPts val="0"/>
              </a:spcBef>
              <a:spcAft>
                <a:spcPts val="0"/>
              </a:spcAft>
              <a:buClr>
                <a:schemeClr val="dk1"/>
              </a:buClr>
              <a:buSzPts val="1600"/>
              <a:buFont typeface="Cambria"/>
              <a:buNone/>
            </a:pPr>
            <a:r>
              <a:rPr b="1" lang="en-GB" sz="1600">
                <a:solidFill>
                  <a:srgbClr val="4C1130"/>
                </a:solidFill>
                <a:highlight>
                  <a:srgbClr val="FFFFFF"/>
                </a:highlight>
                <a:latin typeface="Cambria"/>
                <a:ea typeface="Cambria"/>
                <a:cs typeface="Cambria"/>
                <a:sym typeface="Cambria"/>
              </a:rPr>
              <a:t>UNIQUE INDEX</a:t>
            </a:r>
            <a:r>
              <a:rPr lang="en-GB" sz="1600">
                <a:solidFill>
                  <a:schemeClr val="dk1"/>
                </a:solidFill>
                <a:highlight>
                  <a:srgbClr val="FFFFFF"/>
                </a:highlight>
                <a:latin typeface="Cambria"/>
                <a:ea typeface="Cambria"/>
                <a:cs typeface="Cambria"/>
                <a:sym typeface="Cambria"/>
              </a:rPr>
              <a:t> – ensure the uniqueness of values stored in one or more columns.</a:t>
            </a:r>
            <a:endParaRPr sz="1600">
              <a:solidFill>
                <a:schemeClr val="dk1"/>
              </a:solidFill>
              <a:highlight>
                <a:srgbClr val="FFFFFF"/>
              </a:highlight>
              <a:latin typeface="Cambria"/>
              <a:ea typeface="Cambria"/>
              <a:cs typeface="Cambria"/>
              <a:sym typeface="Cambria"/>
            </a:endParaRPr>
          </a:p>
          <a:p>
            <a:pPr indent="0" lvl="0" marL="0" rtl="0" algn="l">
              <a:lnSpc>
                <a:spcPct val="115000"/>
              </a:lnSpc>
              <a:spcBef>
                <a:spcPts val="0"/>
              </a:spcBef>
              <a:spcAft>
                <a:spcPts val="0"/>
              </a:spcAft>
              <a:buNone/>
            </a:pPr>
            <a:r>
              <a:t/>
            </a:r>
            <a:endParaRPr>
              <a:solidFill>
                <a:schemeClr val="dk1"/>
              </a:solidFill>
              <a:highlight>
                <a:srgbClr val="FFFFFF"/>
              </a:highlight>
              <a:latin typeface="Cambria"/>
              <a:ea typeface="Cambria"/>
              <a:cs typeface="Cambria"/>
              <a:sym typeface="Cambria"/>
            </a:endParaRPr>
          </a:p>
          <a:p>
            <a:pPr indent="0" lvl="0" marL="0" rtl="0" algn="l">
              <a:lnSpc>
                <a:spcPct val="115000"/>
              </a:lnSpc>
              <a:spcBef>
                <a:spcPts val="0"/>
              </a:spcBef>
              <a:spcAft>
                <a:spcPts val="0"/>
              </a:spcAft>
              <a:buNone/>
            </a:pPr>
            <a:r>
              <a:rPr b="1" lang="en-GB">
                <a:solidFill>
                  <a:srgbClr val="333333"/>
                </a:solidFill>
                <a:latin typeface="Consolas"/>
                <a:ea typeface="Consolas"/>
                <a:cs typeface="Consolas"/>
                <a:sym typeface="Consolas"/>
              </a:rPr>
              <a:t>CREATE</a:t>
            </a:r>
            <a:r>
              <a:rPr lang="en-GB">
                <a:solidFill>
                  <a:srgbClr val="333333"/>
                </a:solidFill>
                <a:latin typeface="Consolas"/>
                <a:ea typeface="Consolas"/>
                <a:cs typeface="Consolas"/>
                <a:sym typeface="Consolas"/>
              </a:rPr>
              <a:t> (UNIQUE) </a:t>
            </a:r>
            <a:r>
              <a:rPr b="1" lang="en-GB">
                <a:solidFill>
                  <a:srgbClr val="333333"/>
                </a:solidFill>
                <a:latin typeface="Consolas"/>
                <a:ea typeface="Consolas"/>
                <a:cs typeface="Consolas"/>
                <a:sym typeface="Consolas"/>
              </a:rPr>
              <a:t>INDEX</a:t>
            </a:r>
            <a:r>
              <a:rPr lang="en-GB">
                <a:solidFill>
                  <a:srgbClr val="333333"/>
                </a:solidFill>
                <a:latin typeface="Consolas"/>
                <a:ea typeface="Consolas"/>
                <a:cs typeface="Consolas"/>
                <a:sym typeface="Consolas"/>
              </a:rPr>
              <a:t> index_name </a:t>
            </a:r>
            <a:endParaRPr>
              <a:solidFill>
                <a:srgbClr val="333333"/>
              </a:solidFill>
              <a:latin typeface="Consolas"/>
              <a:ea typeface="Consolas"/>
              <a:cs typeface="Consolas"/>
              <a:sym typeface="Consolas"/>
            </a:endParaRPr>
          </a:p>
          <a:p>
            <a:pPr indent="0" lvl="0" marL="0" rtl="0" algn="l">
              <a:lnSpc>
                <a:spcPct val="115000"/>
              </a:lnSpc>
              <a:spcBef>
                <a:spcPts val="0"/>
              </a:spcBef>
              <a:spcAft>
                <a:spcPts val="0"/>
              </a:spcAft>
              <a:buNone/>
            </a:pPr>
            <a:r>
              <a:rPr b="1" lang="en-GB">
                <a:solidFill>
                  <a:srgbClr val="333333"/>
                </a:solidFill>
                <a:latin typeface="Consolas"/>
                <a:ea typeface="Consolas"/>
                <a:cs typeface="Consolas"/>
                <a:sym typeface="Consolas"/>
              </a:rPr>
              <a:t>ON</a:t>
            </a:r>
            <a:r>
              <a:rPr lang="en-GB">
                <a:solidFill>
                  <a:srgbClr val="333333"/>
                </a:solidFill>
                <a:latin typeface="Consolas"/>
                <a:ea typeface="Consolas"/>
                <a:cs typeface="Consolas"/>
                <a:sym typeface="Consolas"/>
              </a:rPr>
              <a:t> table_name(column1, column2, ...);</a:t>
            </a:r>
            <a:endParaRPr>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883625" y="129300"/>
            <a:ext cx="7122875" cy="488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