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147308068" r:id="rId5"/>
    <p:sldId id="2134804377" r:id="rId6"/>
    <p:sldId id="2147308072" r:id="rId7"/>
    <p:sldId id="2134804405" r:id="rId8"/>
    <p:sldId id="2147308106" r:id="rId9"/>
    <p:sldId id="2147308107" r:id="rId10"/>
    <p:sldId id="2147308074" r:id="rId11"/>
    <p:sldId id="2147308089" r:id="rId12"/>
    <p:sldId id="2147308094" r:id="rId13"/>
    <p:sldId id="2147308085" r:id="rId14"/>
    <p:sldId id="2147308102" r:id="rId15"/>
    <p:sldId id="2147308090" r:id="rId16"/>
    <p:sldId id="2147308108" r:id="rId17"/>
    <p:sldId id="2147308104" r:id="rId18"/>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7440" autoAdjust="0"/>
  </p:normalViewPr>
  <p:slideViewPr>
    <p:cSldViewPr snapToGrid="0" snapToObjects="1" showGuides="1">
      <p:cViewPr varScale="1">
        <p:scale>
          <a:sx n="85" d="100"/>
          <a:sy n="85" d="100"/>
        </p:scale>
        <p:origin x="62" y="288"/>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9/27/2021</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xmlns=""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xmlns="" id="{D07C659E-3F10-46E2-9676-61137FD9384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xmlns=""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a16="http://schemas.microsoft.com/office/drawing/2014/main" xmlns=""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a16="http://schemas.microsoft.com/office/drawing/2014/main" xmlns=""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smtClean="0"/>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smtClean="0"/>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27, 2021</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4" name="Graphic 43">
            <a:extLst>
              <a:ext uri="{FF2B5EF4-FFF2-40B4-BE49-F238E27FC236}">
                <a16:creationId xmlns:a16="http://schemas.microsoft.com/office/drawing/2014/main" xmlns="" id="{C091593C-4446-42A7-AA75-762280E3CD0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1">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xmlns="" id="{29198B72-5069-45E9-8881-7A29D176F1BE}"/>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27,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xmlns=""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27, 2021</a:t>
            </a:fld>
            <a:endParaRPr lang="en-US" sz="1100" b="0" dirty="0">
              <a:solidFill>
                <a:schemeClr val="tx1"/>
              </a:solidFill>
            </a:endParaRPr>
          </a:p>
        </p:txBody>
      </p:sp>
      <p:sp>
        <p:nvSpPr>
          <p:cNvPr id="47" name="Text Box 115">
            <a:extLst>
              <a:ext uri="{FF2B5EF4-FFF2-40B4-BE49-F238E27FC236}">
                <a16:creationId xmlns:a16="http://schemas.microsoft.com/office/drawing/2014/main" xmlns=""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xmlns=""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xmlns="" id="{925DB904-DAE2-4F1E-A174-E29E8F75117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xmlns=""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a16="http://schemas.microsoft.com/office/drawing/2014/main" xmlns=""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701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a16="http://schemas.microsoft.com/office/drawing/2014/main" xmlns="" id="{9E507C57-3285-4922-B672-48B625FD78D3}"/>
              </a:ext>
            </a:extLst>
          </p:cNvPr>
          <p:cNvPicPr>
            <a:picLocks noChangeAspect="1"/>
          </p:cNvPicPr>
          <p:nvPr userDrawn="1"/>
        </p:nvPicPr>
        <p:blipFill>
          <a:blip r:embed="rId2"/>
          <a:stretch>
            <a:fillRect/>
          </a:stretch>
        </p:blipFill>
        <p:spPr>
          <a:xfrm>
            <a:off x="0" y="1714"/>
            <a:ext cx="14630400" cy="8226172"/>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27,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xmlns=""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27, 2021</a:t>
            </a:fld>
            <a:endParaRPr lang="en-US" sz="1100" b="0" dirty="0">
              <a:solidFill>
                <a:schemeClr val="tx1"/>
              </a:solidFill>
            </a:endParaRPr>
          </a:p>
        </p:txBody>
      </p:sp>
      <p:sp>
        <p:nvSpPr>
          <p:cNvPr id="47" name="Text Box 115">
            <a:extLst>
              <a:ext uri="{FF2B5EF4-FFF2-40B4-BE49-F238E27FC236}">
                <a16:creationId xmlns:a16="http://schemas.microsoft.com/office/drawing/2014/main" xmlns=""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xmlns=""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xmlns="" id="{925DB904-DAE2-4F1E-A174-E29E8F75117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xmlns=""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a16="http://schemas.microsoft.com/office/drawing/2014/main" xmlns=""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825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smtClean="0"/>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27, 2021</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xmlns="" id="{A2BEF977-E587-4D30-B5BF-3E5AC49DEAE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xmlns="" id="{204136C3-C0B2-4695-8464-42B084FBEA6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1_Title Slide 02">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xmlns="" id="{895B9EAE-C643-422A-A797-9B43958C65FB}"/>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xmlns="" id="{D07C659E-3F10-46E2-9676-61137FD9384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xmlns=""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a16="http://schemas.microsoft.com/office/drawing/2014/main" xmlns=""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a16="http://schemas.microsoft.com/office/drawing/2014/main" xmlns=""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75726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Single Corner Rounded 3">
            <a:extLst>
              <a:ext uri="{FF2B5EF4-FFF2-40B4-BE49-F238E27FC236}">
                <a16:creationId xmlns:a16="http://schemas.microsoft.com/office/drawing/2014/main" xmlns=""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xmlns=""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27, 2021</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xmlns="" id="{B6FF065E-2B34-4360-B045-0F02C20A28BE}"/>
              </a:ext>
            </a:extLst>
          </p:cNvPr>
          <p:cNvPicPr>
            <a:picLocks noChangeAspect="1"/>
          </p:cNvPicPr>
          <p:nvPr userDrawn="1"/>
        </p:nvPicPr>
        <p:blipFill>
          <a:blip r:embed="rId17">
            <a:extLst>
              <a:ext uri="{96DAC541-7B7A-43D3-8B79-37D633B846F1}">
                <asvg:svgBlip xmlns:asvg="http://schemas.microsoft.com/office/drawing/2016/SVG/main" xmlns="" r:embed="rId18"/>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659" r:id="rId3"/>
    <p:sldLayoutId id="2147483667" r:id="rId4"/>
    <p:sldLayoutId id="2147483650" r:id="rId5"/>
    <p:sldLayoutId id="2147483752" r:id="rId6"/>
    <p:sldLayoutId id="2147483666" r:id="rId7"/>
    <p:sldLayoutId id="2147483652" r:id="rId8"/>
    <p:sldLayoutId id="2147483660" r:id="rId9"/>
    <p:sldLayoutId id="2147483662" r:id="rId10"/>
    <p:sldLayoutId id="2147483663" r:id="rId11"/>
    <p:sldLayoutId id="2147483832" r:id="rId12"/>
    <p:sldLayoutId id="2147483828" r:id="rId13"/>
    <p:sldLayoutId id="2147483655" r:id="rId14"/>
    <p:sldLayoutId id="214748369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7E862AD-B39C-4D93-B1DE-3FE47229FB24}"/>
              </a:ext>
            </a:extLst>
          </p:cNvPr>
          <p:cNvSpPr>
            <a:spLocks noGrp="1"/>
          </p:cNvSpPr>
          <p:nvPr>
            <p:ph type="ctrTitle"/>
          </p:nvPr>
        </p:nvSpPr>
        <p:spPr>
          <a:xfrm>
            <a:off x="973394" y="2781300"/>
            <a:ext cx="5391547" cy="2545080"/>
          </a:xfrm>
        </p:spPr>
        <p:txBody>
          <a:bodyPr/>
          <a:lstStyle/>
          <a:p>
            <a:r>
              <a:rPr lang="en-US" sz="3600" dirty="0" smtClean="0"/>
              <a:t>The Scott </a:t>
            </a:r>
            <a:r>
              <a:rPr lang="en-US" sz="3600" dirty="0" smtClean="0"/>
              <a:t>Morgan </a:t>
            </a:r>
            <a:r>
              <a:rPr lang="en-US" sz="3600" dirty="0" smtClean="0"/>
              <a:t>Foundation</a:t>
            </a:r>
            <a:br>
              <a:rPr lang="en-US" sz="3600" dirty="0" smtClean="0"/>
            </a:br>
            <a:r>
              <a:rPr lang="en-US" sz="3600" dirty="0" smtClean="0"/>
              <a:t>Technology Architecture</a:t>
            </a:r>
            <a:br>
              <a:rPr lang="en-US" sz="3600" dirty="0" smtClean="0"/>
            </a:br>
            <a:r>
              <a:rPr lang="en-US" sz="3600" dirty="0" smtClean="0"/>
              <a:t>Workshop 1</a:t>
            </a:r>
            <a:endParaRPr lang="en-US" sz="3600" dirty="0"/>
          </a:p>
        </p:txBody>
      </p:sp>
      <p:sp>
        <p:nvSpPr>
          <p:cNvPr id="5" name="Subtitle 4">
            <a:extLst>
              <a:ext uri="{FF2B5EF4-FFF2-40B4-BE49-F238E27FC236}">
                <a16:creationId xmlns:a16="http://schemas.microsoft.com/office/drawing/2014/main" xmlns="" id="{543ED2F4-1C43-4034-89F3-91A562627E19}"/>
              </a:ext>
            </a:extLst>
          </p:cNvPr>
          <p:cNvSpPr>
            <a:spLocks noGrp="1"/>
          </p:cNvSpPr>
          <p:nvPr>
            <p:ph type="subTitle" idx="1"/>
          </p:nvPr>
        </p:nvSpPr>
        <p:spPr>
          <a:xfrm>
            <a:off x="973394" y="5494020"/>
            <a:ext cx="5053333" cy="914400"/>
          </a:xfrm>
        </p:spPr>
        <p:txBody>
          <a:bodyPr/>
          <a:lstStyle/>
          <a:p>
            <a:r>
              <a:rPr lang="en-US" dirty="0" smtClean="0"/>
              <a:t>Steve Nicklin</a:t>
            </a:r>
          </a:p>
          <a:p>
            <a:r>
              <a:rPr lang="en-GB" dirty="0" smtClean="0"/>
              <a:t>DXC</a:t>
            </a:r>
          </a:p>
          <a:p>
            <a:r>
              <a:rPr lang="en-GB" dirty="0" smtClean="0"/>
              <a:t>September 29</a:t>
            </a:r>
            <a:r>
              <a:rPr lang="en-GB" baseline="30000" dirty="0" smtClean="0"/>
              <a:t>th</a:t>
            </a:r>
            <a:r>
              <a:rPr lang="en-GB" dirty="0" smtClean="0"/>
              <a:t> &amp; 30</a:t>
            </a:r>
            <a:r>
              <a:rPr lang="en-GB" baseline="30000" dirty="0" smtClean="0"/>
              <a:t>th</a:t>
            </a:r>
            <a:r>
              <a:rPr lang="en-GB" dirty="0" smtClean="0"/>
              <a:t> </a:t>
            </a:r>
            <a:r>
              <a:rPr lang="en-GB" dirty="0" smtClean="0"/>
              <a:t>2021</a:t>
            </a:r>
            <a:endParaRPr lang="en-US" dirty="0"/>
          </a:p>
        </p:txBody>
      </p:sp>
      <p:pic>
        <p:nvPicPr>
          <p:cNvPr id="10" name="Picture 9"/>
          <p:cNvPicPr>
            <a:picLocks noChangeAspect="1"/>
          </p:cNvPicPr>
          <p:nvPr/>
        </p:nvPicPr>
        <p:blipFill>
          <a:blip r:embed="rId2"/>
          <a:stretch>
            <a:fillRect/>
          </a:stretch>
        </p:blipFill>
        <p:spPr>
          <a:xfrm>
            <a:off x="11044040" y="227329"/>
            <a:ext cx="3411008" cy="2039289"/>
          </a:xfrm>
          <a:prstGeom prst="rect">
            <a:avLst/>
          </a:prstGeom>
        </p:spPr>
      </p:pic>
    </p:spTree>
    <p:extLst>
      <p:ext uri="{BB962C8B-B14F-4D97-AF65-F5344CB8AC3E}">
        <p14:creationId xmlns:p14="http://schemas.microsoft.com/office/powerpoint/2010/main" val="10749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Fundamental Requirements</a:t>
            </a:r>
            <a:endParaRPr lang="en-US" dirty="0"/>
          </a:p>
        </p:txBody>
      </p:sp>
      <p:sp>
        <p:nvSpPr>
          <p:cNvPr id="10" name="Subtitle 9"/>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58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56418"/>
          </a:xfrm>
        </p:spPr>
        <p:txBody>
          <a:bodyPr>
            <a:normAutofit/>
          </a:bodyPr>
          <a:lstStyle/>
          <a:p>
            <a:r>
              <a:rPr lang="en-US" sz="4000" dirty="0" smtClean="0"/>
              <a:t>Fundamental Requirements #1</a:t>
            </a:r>
            <a:endParaRPr lang="en-US" dirty="0">
              <a:solidFill>
                <a:schemeClr val="tx1"/>
              </a:solidFill>
            </a:endParaRPr>
          </a:p>
        </p:txBody>
      </p:sp>
      <p:sp>
        <p:nvSpPr>
          <p:cNvPr id="11" name="Content Placeholder 10"/>
          <p:cNvSpPr>
            <a:spLocks noGrp="1"/>
          </p:cNvSpPr>
          <p:nvPr>
            <p:ph idx="1"/>
          </p:nvPr>
        </p:nvSpPr>
        <p:spPr>
          <a:xfrm>
            <a:off x="685799" y="1396183"/>
            <a:ext cx="13258799" cy="5782492"/>
          </a:xfrm>
        </p:spPr>
        <p:txBody>
          <a:bodyPr>
            <a:normAutofit/>
          </a:bodyPr>
          <a:lstStyle/>
          <a:p>
            <a:r>
              <a:rPr lang="en-US" dirty="0" smtClean="0">
                <a:solidFill>
                  <a:schemeClr val="accent1"/>
                </a:solidFill>
              </a:rPr>
              <a:t>UML Diagrams</a:t>
            </a:r>
            <a:endParaRPr lang="en-US" dirty="0">
              <a:solidFill>
                <a:schemeClr val="accent1"/>
              </a:solidFill>
            </a:endParaRPr>
          </a:p>
          <a:p>
            <a:pPr marL="0" lvl="2" indent="0">
              <a:buNone/>
            </a:pPr>
            <a:r>
              <a:rPr lang="en-GB" dirty="0" smtClean="0"/>
              <a:t>The Foundation has produced a number of UML diagrams which reflect its current thinking – these are available in the Foundation GitHub </a:t>
            </a:r>
            <a:r>
              <a:rPr lang="en-GB" dirty="0" smtClean="0"/>
              <a:t>but will be presented here for discussion</a:t>
            </a:r>
          </a:p>
          <a:p>
            <a:pPr marL="0" lvl="2" indent="0">
              <a:buNone/>
            </a:pPr>
            <a:r>
              <a:rPr lang="en-GB" dirty="0" smtClean="0"/>
              <a:t>Refer </a:t>
            </a:r>
            <a:r>
              <a:rPr lang="en-GB" dirty="0" smtClean="0"/>
              <a:t>to the following diagrams</a:t>
            </a:r>
          </a:p>
          <a:p>
            <a:pPr lvl="2"/>
            <a:r>
              <a:rPr lang="en-GB" dirty="0" smtClean="0"/>
              <a:t>Scenarios / Actors</a:t>
            </a:r>
          </a:p>
          <a:p>
            <a:pPr lvl="2"/>
            <a:r>
              <a:rPr lang="en-GB" dirty="0" smtClean="0"/>
              <a:t>Scenarios / Scenarios</a:t>
            </a:r>
          </a:p>
          <a:p>
            <a:pPr lvl="2"/>
            <a:r>
              <a:rPr lang="en-GB" dirty="0" smtClean="0"/>
              <a:t>Scenarios / Logical </a:t>
            </a:r>
            <a:r>
              <a:rPr lang="en-GB" dirty="0" smtClean="0"/>
              <a:t>View</a:t>
            </a:r>
          </a:p>
          <a:p>
            <a:pPr lvl="2"/>
            <a:r>
              <a:rPr lang="en-GB" dirty="0" smtClean="0"/>
              <a:t>??? Jerry to send updated list ???</a:t>
            </a: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Fundamentals</a:t>
            </a:r>
            <a:endParaRPr lang="en-US" sz="1600" b="1" dirty="0">
              <a:solidFill>
                <a:schemeClr val="bg1"/>
              </a:solidFill>
            </a:endParaRPr>
          </a:p>
        </p:txBody>
      </p:sp>
    </p:spTree>
    <p:extLst>
      <p:ext uri="{BB962C8B-B14F-4D97-AF65-F5344CB8AC3E}">
        <p14:creationId xmlns:p14="http://schemas.microsoft.com/office/powerpoint/2010/main" val="88742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56418"/>
          </a:xfrm>
        </p:spPr>
        <p:txBody>
          <a:bodyPr>
            <a:normAutofit/>
          </a:bodyPr>
          <a:lstStyle/>
          <a:p>
            <a:r>
              <a:rPr lang="en-US" sz="4000" dirty="0" smtClean="0"/>
              <a:t>Fundamental Requirements #2</a:t>
            </a:r>
            <a:endParaRPr lang="en-US" dirty="0">
              <a:solidFill>
                <a:schemeClr val="tx1"/>
              </a:solidFill>
            </a:endParaRPr>
          </a:p>
        </p:txBody>
      </p:sp>
      <p:sp>
        <p:nvSpPr>
          <p:cNvPr id="11" name="Content Placeholder 10"/>
          <p:cNvSpPr>
            <a:spLocks noGrp="1"/>
          </p:cNvSpPr>
          <p:nvPr>
            <p:ph idx="1"/>
          </p:nvPr>
        </p:nvSpPr>
        <p:spPr>
          <a:xfrm>
            <a:off x="685799" y="1396183"/>
            <a:ext cx="13258799" cy="5782492"/>
          </a:xfrm>
        </p:spPr>
        <p:txBody>
          <a:bodyPr>
            <a:normAutofit fontScale="85000" lnSpcReduction="20000"/>
          </a:bodyPr>
          <a:lstStyle/>
          <a:p>
            <a:r>
              <a:rPr lang="en-US" dirty="0" smtClean="0">
                <a:solidFill>
                  <a:schemeClr val="accent1"/>
                </a:solidFill>
              </a:rPr>
              <a:t>What are the key concepts/requirements that the Foundation needs to define an Architecture for</a:t>
            </a:r>
            <a:endParaRPr lang="en-US" dirty="0">
              <a:solidFill>
                <a:schemeClr val="accent1"/>
              </a:solidFill>
            </a:endParaRPr>
          </a:p>
          <a:p>
            <a:pPr marL="342900" lvl="1" indent="-342900">
              <a:buFont typeface="Arial" panose="020B0604020202020204" pitchFamily="34" charset="0"/>
              <a:buChar char="•"/>
            </a:pPr>
            <a:r>
              <a:rPr lang="en-GB" dirty="0" smtClean="0"/>
              <a:t>Communication</a:t>
            </a:r>
          </a:p>
          <a:p>
            <a:pPr marL="571500" lvl="2" indent="-342900"/>
            <a:r>
              <a:rPr lang="en-GB" dirty="0" smtClean="0"/>
              <a:t>the solution must provide Peter with the means to be able to talk and express himself</a:t>
            </a:r>
          </a:p>
          <a:p>
            <a:pPr marL="571500" lvl="2" indent="-342900"/>
            <a:r>
              <a:rPr lang="en-GB" dirty="0" smtClean="0"/>
              <a:t>the solution must provide Peter with the means to command and/or request support from external solutions</a:t>
            </a:r>
          </a:p>
          <a:p>
            <a:pPr marL="571500" lvl="2" indent="-342900"/>
            <a:r>
              <a:rPr lang="en-GB" dirty="0" smtClean="0"/>
              <a:t>the solution must provide Peter with a “bullet proof” way to call for help in any situation</a:t>
            </a:r>
          </a:p>
          <a:p>
            <a:pPr marL="342900" lvl="1" indent="-342900">
              <a:buFont typeface="Arial" panose="020B0604020202020204" pitchFamily="34" charset="0"/>
              <a:buChar char="•"/>
            </a:pPr>
            <a:r>
              <a:rPr lang="en-GB" dirty="0" smtClean="0"/>
              <a:t>Health</a:t>
            </a:r>
          </a:p>
          <a:p>
            <a:pPr marL="571500" lvl="2" indent="-342900"/>
            <a:r>
              <a:rPr lang="en-GB" dirty="0" smtClean="0"/>
              <a:t>the solution must provide monitoring and intervention capabilities in respect of Peter’s health, life support systems and surrounding environment</a:t>
            </a:r>
          </a:p>
          <a:p>
            <a:pPr marL="571500" lvl="2" indent="-342900"/>
            <a:r>
              <a:rPr lang="en-GB" dirty="0" smtClean="0"/>
              <a:t>the solution must be able to identify, react and respond in real-time to significant health related issues </a:t>
            </a:r>
          </a:p>
          <a:p>
            <a:pPr marL="342900" lvl="1" indent="-342900">
              <a:buFont typeface="Arial" panose="020B0604020202020204" pitchFamily="34" charset="0"/>
              <a:buChar char="•"/>
            </a:pPr>
            <a:r>
              <a:rPr lang="en-GB" dirty="0" smtClean="0"/>
              <a:t>Mobility</a:t>
            </a:r>
          </a:p>
          <a:p>
            <a:pPr marL="571500" lvl="2" indent="-342900"/>
            <a:r>
              <a:rPr lang="en-GB" dirty="0" smtClean="0"/>
              <a:t>The solution must be able to support the independent and/or autonomous movement of Peter and his wheelchair around </a:t>
            </a:r>
            <a:r>
              <a:rPr lang="en-GB" dirty="0" err="1" smtClean="0"/>
              <a:t>Highcliff</a:t>
            </a:r>
            <a:r>
              <a:rPr lang="en-GB" dirty="0" smtClean="0"/>
              <a:t> and other places without manual intervention from Peter’s care team</a:t>
            </a:r>
          </a:p>
          <a:p>
            <a:pPr marL="342900" lvl="1" indent="-342900">
              <a:buFont typeface="Arial" panose="020B0604020202020204" pitchFamily="34" charset="0"/>
              <a:buChar char="•"/>
            </a:pPr>
            <a:r>
              <a:rPr lang="en-GB" dirty="0" smtClean="0"/>
              <a:t>Artificial Intelligence</a:t>
            </a:r>
          </a:p>
          <a:p>
            <a:pPr marL="571500" lvl="2" indent="-342900"/>
            <a:r>
              <a:rPr lang="en-GB" dirty="0" smtClean="0"/>
              <a:t>The solution must support the augmentation of any/all of the above with Artificial Intelligence to improve the responsiveness/functionality of the functionality</a:t>
            </a:r>
          </a:p>
          <a:p>
            <a:pPr lvl="1"/>
            <a:endParaRPr lang="en-GB" dirty="0" smtClean="0"/>
          </a:p>
          <a:p>
            <a:pPr marL="342900" lvl="1" indent="-342900">
              <a:buFont typeface="Arial" panose="020B0604020202020204" pitchFamily="34" charset="0"/>
              <a:buChar char="•"/>
            </a:pPr>
            <a:r>
              <a:rPr lang="en-GB" dirty="0" smtClean="0"/>
              <a:t>??? Await Jerry decision on this slight ???</a:t>
            </a:r>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Fundamentals</a:t>
            </a:r>
            <a:endParaRPr lang="en-US" sz="1600" b="1" dirty="0">
              <a:solidFill>
                <a:schemeClr val="bg1"/>
              </a:solidFill>
            </a:endParaRPr>
          </a:p>
        </p:txBody>
      </p:sp>
    </p:spTree>
    <p:extLst>
      <p:ext uri="{BB962C8B-B14F-4D97-AF65-F5344CB8AC3E}">
        <p14:creationId xmlns:p14="http://schemas.microsoft.com/office/powerpoint/2010/main" val="362627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Fundamental Requirements #3</a:t>
            </a:r>
            <a:endParaRPr lang="en-US" dirty="0">
              <a:solidFill>
                <a:schemeClr val="tx1"/>
              </a:solidFill>
            </a:endParaRPr>
          </a:p>
        </p:txBody>
      </p:sp>
      <p:sp>
        <p:nvSpPr>
          <p:cNvPr id="11" name="Content Placeholder 10"/>
          <p:cNvSpPr>
            <a:spLocks noGrp="1"/>
          </p:cNvSpPr>
          <p:nvPr>
            <p:ph idx="1"/>
          </p:nvPr>
        </p:nvSpPr>
        <p:spPr>
          <a:xfrm>
            <a:off x="685799" y="1278194"/>
            <a:ext cx="13258799" cy="6115663"/>
          </a:xfrm>
        </p:spPr>
        <p:txBody>
          <a:bodyPr>
            <a:normAutofit/>
          </a:bodyPr>
          <a:lstStyle/>
          <a:p>
            <a:r>
              <a:rPr lang="en-US" dirty="0" smtClean="0">
                <a:solidFill>
                  <a:schemeClr val="accent1"/>
                </a:solidFill>
              </a:rPr>
              <a:t>Justification for options to achieve the concepts described in the prior section</a:t>
            </a:r>
            <a:endParaRPr lang="en-US" dirty="0">
              <a:solidFill>
                <a:schemeClr val="accent1"/>
              </a:solidFill>
            </a:endParaRPr>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Fundamentals</a:t>
            </a:r>
            <a:endParaRPr lang="en-US" sz="1600" b="1"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34912928"/>
              </p:ext>
            </p:extLst>
          </p:nvPr>
        </p:nvGraphicFramePr>
        <p:xfrm>
          <a:off x="685799" y="1873624"/>
          <a:ext cx="12994342" cy="4577080"/>
        </p:xfrm>
        <a:graphic>
          <a:graphicData uri="http://schemas.openxmlformats.org/drawingml/2006/table">
            <a:tbl>
              <a:tblPr firstRow="1" bandRow="1">
                <a:tableStyleId>{616DA210-FB5B-4158-B5E0-FEB733F419BA}</a:tableStyleId>
              </a:tblPr>
              <a:tblGrid>
                <a:gridCol w="9374419"/>
                <a:gridCol w="3619923"/>
              </a:tblGrid>
              <a:tr h="370840">
                <a:tc>
                  <a:txBody>
                    <a:bodyPr/>
                    <a:lstStyle/>
                    <a:p>
                      <a:r>
                        <a:rPr lang="en-GB" dirty="0" smtClean="0"/>
                        <a:t>Requirement</a:t>
                      </a:r>
                      <a:endParaRPr lang="en-US" dirty="0"/>
                    </a:p>
                  </a:txBody>
                  <a:tcPr/>
                </a:tc>
                <a:tc>
                  <a:txBody>
                    <a:bodyPr/>
                    <a:lstStyle/>
                    <a:p>
                      <a:r>
                        <a:rPr lang="en-GB" dirty="0" smtClean="0"/>
                        <a:t>Consequence</a:t>
                      </a:r>
                      <a:endParaRPr lang="en-US" dirty="0"/>
                    </a:p>
                  </a:txBody>
                  <a:tcPr/>
                </a:tc>
              </a:tr>
              <a:tr h="370840">
                <a:tc>
                  <a:txBody>
                    <a:bodyPr/>
                    <a:lstStyle/>
                    <a:p>
                      <a:r>
                        <a:rPr lang="en-US" dirty="0" smtClean="0"/>
                        <a:t>Given the need for real-time responsiveness combined with the need to support interaction and integration between the many different </a:t>
                      </a:r>
                      <a:r>
                        <a:rPr lang="en-US" dirty="0" err="1" smtClean="0"/>
                        <a:t>componets</a:t>
                      </a:r>
                      <a:r>
                        <a:rPr lang="en-US" baseline="0" dirty="0" smtClean="0"/>
                        <a:t> </a:t>
                      </a:r>
                      <a:r>
                        <a:rPr lang="en-US" dirty="0" smtClean="0"/>
                        <a:t>that will make up the solution over time there is a clear need for a Real Time Messaging Core at the heart of the solution.</a:t>
                      </a:r>
                    </a:p>
                  </a:txBody>
                  <a:tcPr/>
                </a:tc>
                <a:tc>
                  <a:txBody>
                    <a:bodyPr/>
                    <a:lstStyle/>
                    <a:p>
                      <a:r>
                        <a:rPr lang="en-GB" dirty="0" smtClean="0"/>
                        <a:t>Real Time Event Based Messaging Core</a:t>
                      </a:r>
                      <a:endParaRPr lang="en-US" dirty="0"/>
                    </a:p>
                  </a:txBody>
                  <a:tcPr/>
                </a:tc>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smtClean="0"/>
                        <a:t>Large amounts of data will be being received and processed by the system – this will be arriving from a myriad of source systems and could arrive in very large quantities.  Whilst useful for analysis using AI and M/L, on its own this will not map directly to ‘meaning’ or ‘events’ that matter to Peter.  There will be the need to support higher levels of messaging which match these ‘higher level’ events.  </a:t>
                      </a:r>
                    </a:p>
                  </a:txBody>
                  <a:tcPr/>
                </a:tc>
                <a:tc>
                  <a:txBody>
                    <a:bodyPr/>
                    <a:lstStyle/>
                    <a:p>
                      <a:r>
                        <a:rPr lang="en-GB" dirty="0" smtClean="0"/>
                        <a:t>The Messaging Core must be able to support both raw data and event data.</a:t>
                      </a:r>
                      <a:endParaRPr lang="en-US" dirty="0"/>
                    </a:p>
                  </a:txBody>
                  <a:tcPr/>
                </a:tc>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smtClean="0"/>
                        <a:t>It is likely that the design and delivery of the solution will be achieved by a number of parties all working individually on elements of the solution, each of which will interact with the messaging core</a:t>
                      </a:r>
                    </a:p>
                  </a:txBody>
                  <a:tcPr/>
                </a:tc>
                <a:tc>
                  <a:txBody>
                    <a:bodyPr/>
                    <a:lstStyle/>
                    <a:p>
                      <a:r>
                        <a:rPr lang="en-GB" dirty="0" smtClean="0"/>
                        <a:t>Microservice Architecture</a:t>
                      </a:r>
                      <a:endParaRPr lang="en-US" dirty="0"/>
                    </a:p>
                  </a:txBody>
                  <a:tcPr/>
                </a:tc>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smtClean="0"/>
                        <a:t>There is a requirement to capture and store for future analysis very large amounts of data as it is received from Peter, his Wheelchair, </a:t>
                      </a:r>
                      <a:r>
                        <a:rPr lang="en-GB" dirty="0" err="1" smtClean="0"/>
                        <a:t>Highcliff</a:t>
                      </a:r>
                      <a:r>
                        <a:rPr lang="en-GB" dirty="0" smtClean="0"/>
                        <a:t> and any number of other data sources which have a relationship with Peter</a:t>
                      </a:r>
                    </a:p>
                  </a:txBody>
                  <a:tcPr/>
                </a:tc>
                <a:tc>
                  <a:txBody>
                    <a:bodyPr/>
                    <a:lstStyle/>
                    <a:p>
                      <a:r>
                        <a:rPr lang="en-GB" dirty="0" smtClean="0"/>
                        <a:t>A flexible and scalable database architecture will be required to support this</a:t>
                      </a:r>
                      <a:endParaRPr lang="en-US" dirty="0"/>
                    </a:p>
                  </a:txBody>
                  <a:tcPr/>
                </a:tc>
              </a:tr>
            </a:tbl>
          </a:graphicData>
        </a:graphic>
      </p:graphicFrame>
    </p:spTree>
    <p:extLst>
      <p:ext uri="{BB962C8B-B14F-4D97-AF65-F5344CB8AC3E}">
        <p14:creationId xmlns:p14="http://schemas.microsoft.com/office/powerpoint/2010/main" val="403183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lstStyle/>
          <a:p>
            <a:r>
              <a:rPr lang="en-GB" dirty="0" smtClean="0"/>
              <a:t>Final Discussion</a:t>
            </a:r>
            <a:endParaRPr lang="en-US" dirty="0"/>
          </a:p>
        </p:txBody>
      </p:sp>
      <p:sp>
        <p:nvSpPr>
          <p:cNvPr id="3" name="Content Placeholder 2"/>
          <p:cNvSpPr>
            <a:spLocks noGrp="1"/>
          </p:cNvSpPr>
          <p:nvPr>
            <p:ph idx="1"/>
          </p:nvPr>
        </p:nvSpPr>
        <p:spPr>
          <a:xfrm>
            <a:off x="685799" y="1386349"/>
            <a:ext cx="13258799" cy="5792326"/>
          </a:xfrm>
        </p:spPr>
        <p:txBody>
          <a:bodyPr/>
          <a:lstStyle/>
          <a:p>
            <a:r>
              <a:rPr lang="en-US" dirty="0" smtClean="0">
                <a:solidFill>
                  <a:schemeClr val="accent1"/>
                </a:solidFill>
              </a:rPr>
              <a:t>End of Session Round Up</a:t>
            </a:r>
            <a:endParaRPr lang="en-US" dirty="0">
              <a:solidFill>
                <a:schemeClr val="accent1"/>
              </a:solidFill>
            </a:endParaRPr>
          </a:p>
          <a:p>
            <a:r>
              <a:rPr lang="en-GB" b="0" dirty="0" smtClean="0"/>
              <a:t>Recap Major Decisions</a:t>
            </a:r>
          </a:p>
          <a:p>
            <a:r>
              <a:rPr lang="en-GB" b="0" dirty="0" smtClean="0"/>
              <a:t>Recap Actions </a:t>
            </a:r>
            <a:r>
              <a:rPr lang="en-GB" b="0" dirty="0"/>
              <a:t>Taken </a:t>
            </a:r>
            <a:endParaRPr lang="en-GB" b="0" dirty="0" smtClean="0"/>
          </a:p>
          <a:p>
            <a:r>
              <a:rPr lang="en-GB" b="0" dirty="0" smtClean="0"/>
              <a:t>Session 2 will look closer into the actual Technology Solutions we need to define</a:t>
            </a:r>
          </a:p>
          <a:p>
            <a:r>
              <a:rPr lang="en-GB" b="0" dirty="0" smtClean="0"/>
              <a:t>What worked </a:t>
            </a:r>
            <a:r>
              <a:rPr lang="en-GB" b="0" dirty="0"/>
              <a:t>w</a:t>
            </a:r>
            <a:r>
              <a:rPr lang="en-GB" b="0" dirty="0" smtClean="0"/>
              <a:t>ell?</a:t>
            </a:r>
          </a:p>
          <a:p>
            <a:r>
              <a:rPr lang="en-GB" b="0" dirty="0" smtClean="0"/>
              <a:t>What didn’t work so well?</a:t>
            </a:r>
          </a:p>
          <a:p>
            <a:endParaRPr lang="en-GB" b="0" dirty="0" smtClean="0"/>
          </a:p>
        </p:txBody>
      </p:sp>
      <p:sp>
        <p:nvSpPr>
          <p:cNvPr id="5"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Discussion</a:t>
            </a:r>
            <a:endParaRPr lang="en-US" sz="1600" b="1" dirty="0">
              <a:solidFill>
                <a:schemeClr val="bg1"/>
              </a:solidFill>
            </a:endParaRPr>
          </a:p>
        </p:txBody>
      </p:sp>
    </p:spTree>
    <p:extLst>
      <p:ext uri="{BB962C8B-B14F-4D97-AF65-F5344CB8AC3E}">
        <p14:creationId xmlns:p14="http://schemas.microsoft.com/office/powerpoint/2010/main" val="365066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8" name="Table 7">
            <a:extLst>
              <a:ext uri="{FF2B5EF4-FFF2-40B4-BE49-F238E27FC236}">
                <a16:creationId xmlns:a16="http://schemas.microsoft.com/office/drawing/2014/main" xmlns="" id="{9FF01DB6-FFA0-4F5E-AA4F-188CAB3D1438}"/>
              </a:ext>
            </a:extLst>
          </p:cNvPr>
          <p:cNvGraphicFramePr>
            <a:graphicFrameLocks noGrp="1"/>
          </p:cNvGraphicFramePr>
          <p:nvPr>
            <p:extLst>
              <p:ext uri="{D42A27DB-BD31-4B8C-83A1-F6EECF244321}">
                <p14:modId xmlns:p14="http://schemas.microsoft.com/office/powerpoint/2010/main" val="1495596736"/>
              </p:ext>
            </p:extLst>
          </p:nvPr>
        </p:nvGraphicFramePr>
        <p:xfrm>
          <a:off x="1234440" y="1800867"/>
          <a:ext cx="12374519" cy="4633866"/>
        </p:xfrm>
        <a:graphic>
          <a:graphicData uri="http://schemas.openxmlformats.org/drawingml/2006/table">
            <a:tbl>
              <a:tblPr firstRow="1" bandRow="1"/>
              <a:tblGrid>
                <a:gridCol w="8659368">
                  <a:extLst>
                    <a:ext uri="{9D8B030D-6E8A-4147-A177-3AD203B41FA5}">
                      <a16:colId xmlns:a16="http://schemas.microsoft.com/office/drawing/2014/main" xmlns="" val="366164871"/>
                    </a:ext>
                  </a:extLst>
                </a:gridCol>
                <a:gridCol w="3715151">
                  <a:extLst>
                    <a:ext uri="{9D8B030D-6E8A-4147-A177-3AD203B41FA5}">
                      <a16:colId xmlns:a16="http://schemas.microsoft.com/office/drawing/2014/main" xmlns="" val="3793889646"/>
                    </a:ext>
                  </a:extLst>
                </a:gridCol>
              </a:tblGrid>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1160055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Overview and</a:t>
                      </a:r>
                      <a:r>
                        <a:rPr lang="en-GB" sz="2400" b="0" baseline="0" dirty="0" smtClean="0">
                          <a:solidFill>
                            <a:schemeClr val="tx1"/>
                          </a:solidFill>
                        </a:rPr>
                        <a:t> </a:t>
                      </a:r>
                      <a:r>
                        <a:rPr lang="en-GB" sz="2400" b="0" dirty="0" smtClean="0">
                          <a:solidFill>
                            <a:schemeClr val="tx1"/>
                          </a:solidFill>
                        </a:rPr>
                        <a:t>Introductions</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Jerry Overton, All</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7211399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Plan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84722705"/>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Architectural Principles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a:ea typeface="+mn-ea"/>
                          <a:cs typeface="+mn-cs"/>
                        </a:rPr>
                        <a:t>Fundamental Requirements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25989047"/>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Discussion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All</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and Introductions</a:t>
            </a:r>
            <a:endParaRPr lang="en-US" dirty="0"/>
          </a:p>
        </p:txBody>
      </p:sp>
    </p:spTree>
    <p:extLst>
      <p:ext uri="{BB962C8B-B14F-4D97-AF65-F5344CB8AC3E}">
        <p14:creationId xmlns:p14="http://schemas.microsoft.com/office/powerpoint/2010/main" val="20797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US" sz="4000" dirty="0" smtClean="0"/>
              <a:t>Overview</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92500" lnSpcReduction="20000"/>
          </a:bodyPr>
          <a:lstStyle/>
          <a:p>
            <a:r>
              <a:rPr lang="en-US" dirty="0" smtClean="0">
                <a:solidFill>
                  <a:schemeClr val="accent1"/>
                </a:solidFill>
              </a:rPr>
              <a:t>Scott Morgan Foundation with Lenovo and DXC</a:t>
            </a:r>
            <a:endParaRPr lang="en-US" dirty="0">
              <a:solidFill>
                <a:schemeClr val="accent1"/>
              </a:solidFill>
            </a:endParaRPr>
          </a:p>
          <a:p>
            <a:pPr lvl="1"/>
            <a:r>
              <a:rPr lang="en-US" dirty="0" smtClean="0"/>
              <a:t>On </a:t>
            </a:r>
            <a:r>
              <a:rPr lang="en-GB" dirty="0"/>
              <a:t>September 15</a:t>
            </a:r>
            <a:r>
              <a:rPr lang="en-GB" baseline="30000" dirty="0"/>
              <a:t>th</a:t>
            </a:r>
            <a:r>
              <a:rPr lang="en-GB" dirty="0"/>
              <a:t> 2021 </a:t>
            </a:r>
            <a:r>
              <a:rPr lang="en-US" dirty="0" smtClean="0"/>
              <a:t>DXC </a:t>
            </a:r>
            <a:r>
              <a:rPr lang="en-US" dirty="0"/>
              <a:t>Technology </a:t>
            </a:r>
            <a:r>
              <a:rPr lang="en-US" dirty="0" smtClean="0"/>
              <a:t>and </a:t>
            </a:r>
            <a:r>
              <a:rPr lang="en-US" dirty="0"/>
              <a:t>Lenovo </a:t>
            </a:r>
            <a:r>
              <a:rPr lang="en-US" dirty="0" smtClean="0"/>
              <a:t>announced </a:t>
            </a:r>
            <a:r>
              <a:rPr lang="en-US" dirty="0"/>
              <a:t>a collaboration with visionary robotics scientist Dr. Peter Scott-Morgan and his philanthropic foundation to develop ambitious assistive technology solutions by integrating the latest hardware, software, and artificial intelligence (AI) technologies to empower people with disabilities, illnesses, and other challenging conditions.</a:t>
            </a:r>
            <a:endParaRPr lang="en-GB" dirty="0"/>
          </a:p>
          <a:p>
            <a:r>
              <a:rPr lang="en-US" b="0" dirty="0"/>
              <a:t>DXC and Lenovo – alongside a team of volunteers and leading technologists – will provide hardware, software support, integration, and artificial intelligence expertise. Key initiatives </a:t>
            </a:r>
            <a:r>
              <a:rPr lang="en-US" b="0" dirty="0" smtClean="0"/>
              <a:t>include:</a:t>
            </a:r>
          </a:p>
          <a:p>
            <a:pPr marL="342900" indent="-342900">
              <a:buFont typeface="Arial" panose="020B0604020202020204" pitchFamily="34" charset="0"/>
              <a:buChar char="•"/>
            </a:pPr>
            <a:r>
              <a:rPr lang="en-US" b="0" dirty="0" smtClean="0"/>
              <a:t>Developing </a:t>
            </a:r>
            <a:r>
              <a:rPr lang="en-US" b="0" dirty="0"/>
              <a:t>autonomous, self-driving wheelchairs to navigate homes and beyond;</a:t>
            </a:r>
          </a:p>
          <a:p>
            <a:pPr marL="342900" indent="-342900">
              <a:buFont typeface="Arial" panose="020B0604020202020204" pitchFamily="34" charset="0"/>
              <a:buChar char="•"/>
            </a:pPr>
            <a:r>
              <a:rPr lang="en-US" b="0" dirty="0"/>
              <a:t>Preserving personality with an avatar that renders quickly in photo-realistic detail;</a:t>
            </a:r>
          </a:p>
          <a:p>
            <a:pPr marL="342900" indent="-342900">
              <a:buFont typeface="Arial" panose="020B0604020202020204" pitchFamily="34" charset="0"/>
              <a:buChar char="•"/>
            </a:pPr>
            <a:r>
              <a:rPr lang="en-US" b="0" dirty="0"/>
              <a:t>Leveraging augmented reality (AR) as a user interface controlled with only eye movements;</a:t>
            </a:r>
          </a:p>
          <a:p>
            <a:pPr marL="342900" indent="-342900">
              <a:buFont typeface="Arial" panose="020B0604020202020204" pitchFamily="34" charset="0"/>
              <a:buChar char="•"/>
            </a:pPr>
            <a:r>
              <a:rPr lang="en-US" b="0" dirty="0"/>
              <a:t>Accelerating the generation and customization of emotionally expressive digital voices; and</a:t>
            </a:r>
          </a:p>
          <a:p>
            <a:pPr marL="342900" indent="-342900">
              <a:buFont typeface="Arial" panose="020B0604020202020204" pitchFamily="34" charset="0"/>
              <a:buChar char="•"/>
            </a:pPr>
            <a:r>
              <a:rPr lang="en-US" b="0" dirty="0"/>
              <a:t>Embedding smart technology throughout a family home to enhance the life of all its occupants.</a:t>
            </a:r>
          </a:p>
          <a:p>
            <a:pPr marL="0" lvl="2" indent="0">
              <a:buNone/>
            </a:pPr>
            <a:r>
              <a:rPr lang="en-US" dirty="0"/>
              <a:t>DXC will act as technology integrator. Deploying capabilities from the Enterprise Technology Stack, DXC will bring technology know-how and experience to ensure seamless and secure integration across infrastructure, applications, analytics, and engineering solutions</a:t>
            </a:r>
            <a:r>
              <a:rPr lang="en-US" dirty="0" smtClean="0"/>
              <a:t>.</a:t>
            </a:r>
          </a:p>
          <a:p>
            <a:pPr marL="0" lvl="2" indent="0">
              <a:buNone/>
            </a:pPr>
            <a:r>
              <a:rPr lang="en-GB" dirty="0" smtClean="0"/>
              <a:t>The first element that DXC is contributing is a an Architecture Platform for the Scott Morgan Foundation alongside a set of Architectural Principles that support the Platform.  This document </a:t>
            </a:r>
            <a:r>
              <a:rPr lang="en-GB" dirty="0" smtClean="0"/>
              <a:t>describes the process which will generate the first </a:t>
            </a:r>
            <a:r>
              <a:rPr lang="en-GB" dirty="0" smtClean="0"/>
              <a:t>iteration of those two deliverables</a:t>
            </a:r>
            <a:r>
              <a:rPr lang="en-GB" dirty="0" smtClean="0"/>
              <a:t>.</a:t>
            </a:r>
            <a:endParaRPr lang="en-GB" dirty="0" smtClean="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Overview</a:t>
            </a:r>
            <a:endParaRPr lang="en-US" sz="1600" b="1" dirty="0">
              <a:solidFill>
                <a:schemeClr val="bg1"/>
              </a:solidFill>
            </a:endParaRPr>
          </a:p>
        </p:txBody>
      </p:sp>
    </p:spTree>
    <p:extLst>
      <p:ext uri="{BB962C8B-B14F-4D97-AF65-F5344CB8AC3E}">
        <p14:creationId xmlns:p14="http://schemas.microsoft.com/office/powerpoint/2010/main" val="17823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Introductions</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a:bodyPr>
          <a:lstStyle/>
          <a:p>
            <a:r>
              <a:rPr lang="en-US" sz="3200" dirty="0" smtClean="0">
                <a:solidFill>
                  <a:schemeClr val="accent1"/>
                </a:solidFill>
              </a:rPr>
              <a:t>Who is on the call and what can they bring!</a:t>
            </a:r>
            <a:endParaRPr lang="en-US" sz="3200" dirty="0">
              <a:solidFill>
                <a:schemeClr val="accent1"/>
              </a:solidFill>
            </a:endParaRPr>
          </a:p>
          <a:p>
            <a:pPr lvl="1"/>
            <a:r>
              <a:rPr lang="en-GB" sz="3200" dirty="0" smtClean="0"/>
              <a:t>Tell us:</a:t>
            </a:r>
          </a:p>
          <a:p>
            <a:pPr marL="342900" lvl="1" indent="-342900">
              <a:buFont typeface="Arial" panose="020B0604020202020204" pitchFamily="34" charset="0"/>
              <a:buChar char="•"/>
            </a:pPr>
            <a:r>
              <a:rPr lang="en-GB" sz="3200" dirty="0" smtClean="0"/>
              <a:t>Your name</a:t>
            </a:r>
          </a:p>
          <a:p>
            <a:pPr marL="342900" lvl="1" indent="-342900">
              <a:buFont typeface="Arial" panose="020B0604020202020204" pitchFamily="34" charset="0"/>
              <a:buChar char="•"/>
            </a:pPr>
            <a:r>
              <a:rPr lang="en-GB" sz="3200" dirty="0"/>
              <a:t>Y</a:t>
            </a:r>
            <a:r>
              <a:rPr lang="en-GB" sz="3200" dirty="0" smtClean="0"/>
              <a:t>our partner organisation</a:t>
            </a:r>
          </a:p>
          <a:p>
            <a:pPr marL="342900" lvl="1" indent="-342900">
              <a:buFont typeface="Arial" panose="020B0604020202020204" pitchFamily="34" charset="0"/>
              <a:buChar char="•"/>
            </a:pPr>
            <a:r>
              <a:rPr lang="en-GB" sz="3200" dirty="0" smtClean="0"/>
              <a:t>Any previous involvement with the Scott Morgan Foundation</a:t>
            </a:r>
          </a:p>
          <a:p>
            <a:pPr marL="342900" lvl="1" indent="-342900">
              <a:buFont typeface="Arial" panose="020B0604020202020204" pitchFamily="34" charset="0"/>
              <a:buChar char="•"/>
            </a:pPr>
            <a:r>
              <a:rPr lang="en-GB" sz="3200" dirty="0" smtClean="0"/>
              <a:t>What can you bring to the party!</a:t>
            </a:r>
            <a:endParaRPr lang="en-GB" sz="3200" dirty="0" smtClean="0"/>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Introductions</a:t>
            </a:r>
            <a:endParaRPr lang="en-US" sz="1600" b="1" dirty="0">
              <a:solidFill>
                <a:schemeClr val="bg1"/>
              </a:solidFill>
            </a:endParaRPr>
          </a:p>
        </p:txBody>
      </p:sp>
    </p:spTree>
    <p:extLst>
      <p:ext uri="{BB962C8B-B14F-4D97-AF65-F5344CB8AC3E}">
        <p14:creationId xmlns:p14="http://schemas.microsoft.com/office/powerpoint/2010/main" val="127919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Plan</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62500" lnSpcReduction="20000"/>
          </a:bodyPr>
          <a:lstStyle/>
          <a:p>
            <a:r>
              <a:rPr lang="en-US" sz="3200" dirty="0" smtClean="0">
                <a:solidFill>
                  <a:schemeClr val="accent1"/>
                </a:solidFill>
              </a:rPr>
              <a:t>What we are trying to achieve</a:t>
            </a:r>
            <a:endParaRPr lang="en-US" sz="3200" dirty="0">
              <a:solidFill>
                <a:schemeClr val="accent1"/>
              </a:solidFill>
            </a:endParaRPr>
          </a:p>
          <a:p>
            <a:pPr lvl="1"/>
            <a:r>
              <a:rPr lang="en-GB" sz="3200" dirty="0" smtClean="0"/>
              <a:t>The Foundation needs to define a Technical Architecture for the solutions that will support Peter and ultimately feed back out to the wider world.  </a:t>
            </a:r>
            <a:r>
              <a:rPr lang="en-GB" sz="3200" dirty="0" smtClean="0"/>
              <a:t>Once the Technical Architecture is agreed it will be published on the Foundation GitHub and be available to contributors to understand how they can plug their contributions into the eco-system</a:t>
            </a:r>
          </a:p>
          <a:p>
            <a:pPr lvl="1"/>
            <a:r>
              <a:rPr lang="en-GB" sz="3200" b="1" dirty="0" smtClean="0">
                <a:solidFill>
                  <a:schemeClr val="accent1"/>
                </a:solidFill>
              </a:rPr>
              <a:t>Stages</a:t>
            </a:r>
          </a:p>
          <a:p>
            <a:pPr marL="514350" lvl="1" indent="-514350">
              <a:buFont typeface="+mj-lt"/>
              <a:buAutoNum type="arabicPeriod"/>
            </a:pPr>
            <a:r>
              <a:rPr lang="en-GB" sz="3200" dirty="0" smtClean="0"/>
              <a:t>Pre-workshop Sessions</a:t>
            </a:r>
          </a:p>
          <a:p>
            <a:pPr marL="514350" lvl="1" indent="-514350">
              <a:buFont typeface="+mj-lt"/>
              <a:buAutoNum type="arabicPeriod"/>
            </a:pPr>
            <a:r>
              <a:rPr lang="en-GB" sz="3200" dirty="0" smtClean="0"/>
              <a:t>Architecture Workshop 1 – Focussing on Principles and Fundamentals </a:t>
            </a:r>
            <a:r>
              <a:rPr lang="en-GB" sz="3200" i="1" dirty="0" smtClean="0">
                <a:solidFill>
                  <a:srgbClr val="FF0000"/>
                </a:solidFill>
                <a:sym typeface="Wingdings" panose="05000000000000000000" pitchFamily="2" charset="2"/>
              </a:rPr>
              <a:t> THIS WORKSHOP</a:t>
            </a:r>
            <a:endParaRPr lang="en-GB" sz="3200" i="1" dirty="0" smtClean="0">
              <a:solidFill>
                <a:srgbClr val="FF0000"/>
              </a:solidFill>
            </a:endParaRPr>
          </a:p>
          <a:p>
            <a:pPr marL="514350" lvl="1" indent="-514350">
              <a:buFont typeface="+mj-lt"/>
              <a:buAutoNum type="arabicPeriod"/>
            </a:pPr>
            <a:r>
              <a:rPr lang="en-GB" sz="3200" dirty="0" smtClean="0"/>
              <a:t>Architecture Workshop 3 – Architecture Design and Solutions</a:t>
            </a:r>
            <a:r>
              <a:rPr lang="en-GB" sz="3200" dirty="0" smtClean="0"/>
              <a:t> </a:t>
            </a:r>
          </a:p>
          <a:p>
            <a:pPr lvl="1"/>
            <a:r>
              <a:rPr lang="en-GB" sz="3200" b="1" dirty="0" smtClean="0">
                <a:solidFill>
                  <a:schemeClr val="accent1"/>
                </a:solidFill>
              </a:rPr>
              <a:t>Rules for the Workshop</a:t>
            </a:r>
          </a:p>
          <a:p>
            <a:pPr marL="514350" lvl="1" indent="-514350">
              <a:buFont typeface="+mj-lt"/>
              <a:buAutoNum type="arabicPeriod"/>
            </a:pPr>
            <a:r>
              <a:rPr lang="en-GB" sz="3200" dirty="0" smtClean="0"/>
              <a:t>What is presented during the sessions is an ‘as-is’ current view constructed by Jerry, Logan and Steve with inputs from </a:t>
            </a:r>
            <a:r>
              <a:rPr lang="en-GB" sz="3200" dirty="0" err="1" smtClean="0"/>
              <a:t>Sukhi</a:t>
            </a:r>
            <a:r>
              <a:rPr lang="en-GB" sz="3200" dirty="0" smtClean="0"/>
              <a:t>.  It is NOT cast in stone.  Please challenge.</a:t>
            </a:r>
          </a:p>
          <a:p>
            <a:pPr marL="514350" lvl="1" indent="-514350">
              <a:buFont typeface="+mj-lt"/>
              <a:buAutoNum type="arabicPeriod"/>
            </a:pPr>
            <a:r>
              <a:rPr lang="en-GB" sz="3200" dirty="0" smtClean="0"/>
              <a:t>Every person’s view/opinion is equally valid.  These sessions are a discussion exercise to tease out the latest thinking from the partners and </a:t>
            </a:r>
            <a:r>
              <a:rPr lang="en-GB" sz="3200" dirty="0" err="1" smtClean="0"/>
              <a:t>contributers</a:t>
            </a:r>
            <a:r>
              <a:rPr lang="en-GB" sz="3200" dirty="0" smtClean="0"/>
              <a:t>.</a:t>
            </a:r>
          </a:p>
          <a:p>
            <a:pPr marL="514350" lvl="1" indent="-514350">
              <a:buFont typeface="+mj-lt"/>
              <a:buAutoNum type="arabicPeriod"/>
            </a:pPr>
            <a:r>
              <a:rPr lang="en-GB" sz="3200" dirty="0" smtClean="0"/>
              <a:t>The Foundation will take on board all suggestions/recommendations and use them to build an Architecture based on consensus.</a:t>
            </a:r>
          </a:p>
          <a:p>
            <a:pPr marL="514350" lvl="1" indent="-514350">
              <a:buFont typeface="+mj-lt"/>
              <a:buAutoNum type="arabicPeriod"/>
            </a:pPr>
            <a:r>
              <a:rPr lang="en-GB" sz="3200" dirty="0" smtClean="0"/>
              <a:t>The decision of the Foundation is however final – the Foundation does withhold the right to override any decision made during these workshops. </a:t>
            </a:r>
            <a:endParaRPr lang="en-GB" sz="3200" dirty="0" smtClean="0"/>
          </a:p>
          <a:p>
            <a:pPr lvl="1"/>
            <a:endParaRPr lang="en-GB" sz="3200" dirty="0" smtClean="0"/>
          </a:p>
          <a:p>
            <a:pPr marL="0" lvl="2" indent="0">
              <a:buNone/>
            </a:pPr>
            <a:endParaRPr lang="en-GB" sz="3200"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Plan</a:t>
            </a:r>
            <a:endParaRPr lang="en-US" sz="1600" b="1" dirty="0">
              <a:solidFill>
                <a:schemeClr val="bg1"/>
              </a:solidFill>
            </a:endParaRPr>
          </a:p>
        </p:txBody>
      </p:sp>
    </p:spTree>
    <p:extLst>
      <p:ext uri="{BB962C8B-B14F-4D97-AF65-F5344CB8AC3E}">
        <p14:creationId xmlns:p14="http://schemas.microsoft.com/office/powerpoint/2010/main" val="26436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Architectural Principles</a:t>
            </a:r>
            <a:endParaRPr lang="en-US" dirty="0"/>
          </a:p>
        </p:txBody>
      </p:sp>
      <p:sp>
        <p:nvSpPr>
          <p:cNvPr id="10" name="Subtitle 9"/>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255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normAutofit/>
          </a:bodyPr>
          <a:lstStyle/>
          <a:p>
            <a:r>
              <a:rPr lang="en-US" sz="4000" dirty="0" smtClean="0"/>
              <a:t>Architectural Principles #1</a:t>
            </a:r>
            <a:endParaRPr lang="en-US" dirty="0">
              <a:solidFill>
                <a:schemeClr val="tx1"/>
              </a:solidFill>
            </a:endParaRPr>
          </a:p>
        </p:txBody>
      </p:sp>
      <p:sp>
        <p:nvSpPr>
          <p:cNvPr id="11" name="Content Placeholder 10"/>
          <p:cNvSpPr>
            <a:spLocks noGrp="1"/>
          </p:cNvSpPr>
          <p:nvPr>
            <p:ph idx="1"/>
          </p:nvPr>
        </p:nvSpPr>
        <p:spPr>
          <a:xfrm>
            <a:off x="685799" y="1386348"/>
            <a:ext cx="13258799" cy="6027175"/>
          </a:xfrm>
        </p:spPr>
        <p:txBody>
          <a:bodyPr>
            <a:noAutofit/>
          </a:bodyPr>
          <a:lstStyle/>
          <a:p>
            <a:r>
              <a:rPr lang="en-US" dirty="0" smtClean="0">
                <a:solidFill>
                  <a:schemeClr val="accent1"/>
                </a:solidFill>
              </a:rPr>
              <a:t>What are architectural principles and why do we need them?</a:t>
            </a:r>
            <a:endParaRPr lang="en-US" sz="1800" dirty="0" smtClean="0">
              <a:solidFill>
                <a:schemeClr val="accent1"/>
              </a:solidFill>
            </a:endParaRPr>
          </a:p>
          <a:p>
            <a:pPr lvl="1"/>
            <a:r>
              <a:rPr lang="en-US" sz="1800" b="1" dirty="0"/>
              <a:t>1. Principles Are Easy To </a:t>
            </a:r>
            <a:r>
              <a:rPr lang="en-US" sz="1800" b="1" dirty="0" smtClean="0"/>
              <a:t>Socialize – Enterprise </a:t>
            </a:r>
            <a:r>
              <a:rPr lang="en-US" sz="1800" b="1" dirty="0"/>
              <a:t>Architecture is about people. Organizational politics are one of the key inefficiencies in the architectural process.  Principles are one tool in the architect's pocket that can breakdown political barriers and get everyone aligned behind an architectural approach.  Principles are concise, actionable and catchy.</a:t>
            </a:r>
          </a:p>
          <a:p>
            <a:pPr lvl="1"/>
            <a:r>
              <a:rPr lang="en-US" sz="1800" b="1" dirty="0"/>
              <a:t>2. Principles </a:t>
            </a:r>
            <a:r>
              <a:rPr lang="en-US" sz="1800" b="1" dirty="0" smtClean="0"/>
              <a:t>Stabilize – Like </a:t>
            </a:r>
            <a:r>
              <a:rPr lang="en-US" sz="1800" b="1" dirty="0"/>
              <a:t>the Constitution of the United States or any democratic government — principles should be enduring statements that are difficult to change.  This protects the architecture from wild swings based on the organizational politics of the day</a:t>
            </a:r>
            <a:r>
              <a:rPr lang="en-US" sz="1800" b="1" dirty="0" smtClean="0"/>
              <a:t>.</a:t>
            </a:r>
          </a:p>
          <a:p>
            <a:pPr lvl="1"/>
            <a:r>
              <a:rPr lang="en-US" sz="1800" dirty="0"/>
              <a:t>3. Principles Make You </a:t>
            </a:r>
            <a:r>
              <a:rPr lang="en-US" sz="1800" dirty="0" smtClean="0"/>
              <a:t>Smarter – What </a:t>
            </a:r>
            <a:r>
              <a:rPr lang="en-US" sz="1800" dirty="0"/>
              <a:t>are your key architectural decisions based upon? Social dynamics (the outcome of a meeting)? The whims of an architect?  You can do much worse than basing your architectural decisions on a set of principles</a:t>
            </a:r>
            <a:r>
              <a:rPr lang="en-US" sz="1800" dirty="0" smtClean="0"/>
              <a:t>.</a:t>
            </a:r>
          </a:p>
          <a:p>
            <a:pPr lvl="1"/>
            <a:r>
              <a:rPr lang="en-US" sz="1800" b="1" dirty="0"/>
              <a:t>4. Principles Make Governance Less </a:t>
            </a:r>
            <a:r>
              <a:rPr lang="en-US" sz="1800" b="1" dirty="0" smtClean="0"/>
              <a:t>Terrible – It's </a:t>
            </a:r>
            <a:r>
              <a:rPr lang="en-US" sz="1800" b="1" dirty="0"/>
              <a:t>no fun to be governed when there are no laws on the books. It's unfair to judge a project's architecture without first communicating the principles and roadmap of your Enterprise Architecture.</a:t>
            </a:r>
          </a:p>
          <a:p>
            <a:pPr lvl="1"/>
            <a:r>
              <a:rPr lang="en-US" sz="1800" dirty="0"/>
              <a:t>5. Principles </a:t>
            </a:r>
            <a:r>
              <a:rPr lang="en-US" sz="1800" dirty="0" smtClean="0"/>
              <a:t>Sell – Your </a:t>
            </a:r>
            <a:r>
              <a:rPr lang="en-US" sz="1800" dirty="0"/>
              <a:t>business likely views IT as an irrational ball of mud.  When your business asks you where your architecture is headed — principles are one thing everyone in IT can point to.</a:t>
            </a:r>
          </a:p>
          <a:p>
            <a:pPr lvl="1"/>
            <a:r>
              <a:rPr lang="en-US" sz="1800" dirty="0"/>
              <a:t>6. Principles Help You </a:t>
            </a:r>
            <a:r>
              <a:rPr lang="en-US" sz="1800" dirty="0" smtClean="0"/>
              <a:t>Ship – An </a:t>
            </a:r>
            <a:r>
              <a:rPr lang="en-US" sz="1800" dirty="0"/>
              <a:t>organization that is confused about its core values and direction is as organization that will make slow decisions. </a:t>
            </a:r>
            <a:endParaRPr lang="en-US" sz="1800" dirty="0" smtClean="0"/>
          </a:p>
          <a:p>
            <a:pPr lvl="1"/>
            <a:r>
              <a:rPr lang="en-US" sz="1800" dirty="0" smtClean="0"/>
              <a:t>7</a:t>
            </a:r>
            <a:r>
              <a:rPr lang="en-US" sz="1800" dirty="0"/>
              <a:t>. Principles Drive </a:t>
            </a:r>
            <a:r>
              <a:rPr lang="en-US" sz="1800" dirty="0" smtClean="0"/>
              <a:t>Metrics – Looking </a:t>
            </a:r>
            <a:r>
              <a:rPr lang="en-US" sz="1800" dirty="0"/>
              <a:t>for some Enterprise Architecture governance metrics? Start evaluating projects against a set of principles — it's a great source of EA metrics</a:t>
            </a:r>
            <a:r>
              <a:rPr lang="en-US" sz="1800" dirty="0" smtClean="0"/>
              <a:t>.</a:t>
            </a:r>
            <a:endParaRPr lang="en-GB" sz="1800" dirty="0" smtClean="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Principles</a:t>
            </a:r>
            <a:endParaRPr lang="en-US" sz="1600" b="1" dirty="0">
              <a:solidFill>
                <a:schemeClr val="bg1"/>
              </a:solidFill>
            </a:endParaRPr>
          </a:p>
        </p:txBody>
      </p:sp>
      <p:sp>
        <p:nvSpPr>
          <p:cNvPr id="3" name="Rectangle 2"/>
          <p:cNvSpPr/>
          <p:nvPr/>
        </p:nvSpPr>
        <p:spPr>
          <a:xfrm>
            <a:off x="5299588" y="7228857"/>
            <a:ext cx="9018076" cy="369332"/>
          </a:xfrm>
          <a:prstGeom prst="rect">
            <a:avLst/>
          </a:prstGeom>
        </p:spPr>
        <p:txBody>
          <a:bodyPr wrap="square">
            <a:spAutoFit/>
          </a:bodyPr>
          <a:lstStyle/>
          <a:p>
            <a:r>
              <a:rPr lang="en-US" sz="1800" i="1" dirty="0" smtClean="0"/>
              <a:t>From https</a:t>
            </a:r>
            <a:r>
              <a:rPr lang="en-US" sz="1800" i="1" dirty="0"/>
              <a:t>://arch.simplicable.com/arch/new/7-reasons-you-need-architecture-principles</a:t>
            </a:r>
          </a:p>
        </p:txBody>
      </p:sp>
    </p:spTree>
    <p:extLst>
      <p:ext uri="{BB962C8B-B14F-4D97-AF65-F5344CB8AC3E}">
        <p14:creationId xmlns:p14="http://schemas.microsoft.com/office/powerpoint/2010/main" val="14834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687591"/>
          </a:xfrm>
        </p:spPr>
        <p:txBody>
          <a:bodyPr>
            <a:normAutofit/>
          </a:bodyPr>
          <a:lstStyle/>
          <a:p>
            <a:r>
              <a:rPr lang="en-US" sz="4000" dirty="0" smtClean="0"/>
              <a:t>Architectural Principles #2</a:t>
            </a:r>
            <a:endParaRPr lang="en-US" dirty="0">
              <a:solidFill>
                <a:schemeClr val="tx1"/>
              </a:solidFill>
            </a:endParaRPr>
          </a:p>
        </p:txBody>
      </p:sp>
      <p:sp>
        <p:nvSpPr>
          <p:cNvPr id="11" name="Content Placeholder 10"/>
          <p:cNvSpPr>
            <a:spLocks noGrp="1"/>
          </p:cNvSpPr>
          <p:nvPr>
            <p:ph idx="1"/>
          </p:nvPr>
        </p:nvSpPr>
        <p:spPr>
          <a:xfrm>
            <a:off x="275303" y="1327355"/>
            <a:ext cx="13932310" cy="6282813"/>
          </a:xfrm>
        </p:spPr>
        <p:txBody>
          <a:bodyPr>
            <a:normAutofit fontScale="70000" lnSpcReduction="20000"/>
          </a:bodyPr>
          <a:lstStyle/>
          <a:p>
            <a:r>
              <a:rPr lang="en-US" dirty="0" smtClean="0">
                <a:solidFill>
                  <a:schemeClr val="accent1"/>
                </a:solidFill>
              </a:rPr>
              <a:t>Proposed Foundation Architectural Principles</a:t>
            </a:r>
            <a:endParaRPr lang="en-US" dirty="0">
              <a:solidFill>
                <a:schemeClr val="accent1"/>
              </a:solidFill>
            </a:endParaRPr>
          </a:p>
          <a:p>
            <a:pPr marL="342900" lvl="1" indent="-342900">
              <a:buFont typeface="Arial" panose="020B0604020202020204" pitchFamily="34" charset="0"/>
              <a:buChar char="•"/>
            </a:pPr>
            <a:r>
              <a:rPr lang="en-US" dirty="0" smtClean="0"/>
              <a:t>The Foundation has a primary aspiration to great solutions which are accessible to all – from a hardware and software perspective this drives two principles which are entirely related to solution cost:</a:t>
            </a:r>
          </a:p>
          <a:p>
            <a:pPr marL="571500" lvl="2" indent="-342900"/>
            <a:r>
              <a:rPr lang="en-US" dirty="0" smtClean="0"/>
              <a:t>Wherever possible all software should be open source OR created by the Foundation with appropriate free-to-use licenses</a:t>
            </a:r>
          </a:p>
          <a:p>
            <a:pPr marL="571500" lvl="2" indent="-342900"/>
            <a:r>
              <a:rPr lang="en-GB" dirty="0" smtClean="0"/>
              <a:t>Wherever possible all hardware used should be of commodity class – i.e. off-the-shelf non-dedicated hardware – unless there are significant restrictions (e.g. regulatory, safety related or simply uniqueness) which would prevent this</a:t>
            </a:r>
          </a:p>
          <a:p>
            <a:pPr marL="342900" lvl="1" indent="-342900">
              <a:buFont typeface="Arial" panose="020B0604020202020204" pitchFamily="34" charset="0"/>
              <a:buChar char="•"/>
            </a:pPr>
            <a:r>
              <a:rPr lang="en-GB" dirty="0" smtClean="0"/>
              <a:t>Wherever possible the Foundation would like </a:t>
            </a:r>
            <a:r>
              <a:rPr lang="en-GB" dirty="0" smtClean="0"/>
              <a:t>all solutions to </a:t>
            </a:r>
            <a:r>
              <a:rPr lang="en-GB" dirty="0" smtClean="0"/>
              <a:t>capture ALL data </a:t>
            </a:r>
            <a:r>
              <a:rPr lang="en-GB" dirty="0" smtClean="0"/>
              <a:t>they recorded </a:t>
            </a:r>
            <a:r>
              <a:rPr lang="en-GB" dirty="0" smtClean="0"/>
              <a:t>or generated for future AI, M/L, analytics reasons</a:t>
            </a:r>
            <a:r>
              <a:rPr lang="en-GB" dirty="0" smtClean="0"/>
              <a:t>.</a:t>
            </a:r>
          </a:p>
          <a:p>
            <a:pPr marL="342900" lvl="1" indent="-342900">
              <a:buFont typeface="Arial" panose="020B0604020202020204" pitchFamily="34" charset="0"/>
              <a:buChar char="•"/>
            </a:pPr>
            <a:r>
              <a:rPr lang="en-GB" dirty="0" smtClean="0"/>
              <a:t>All solutions must be capable of integration into a </a:t>
            </a:r>
            <a:r>
              <a:rPr lang="en-GB" dirty="0" err="1" smtClean="0"/>
              <a:t>Microservices</a:t>
            </a:r>
            <a:r>
              <a:rPr lang="en-GB" dirty="0" smtClean="0"/>
              <a:t> architecture that utilises a distributed message queue.</a:t>
            </a:r>
            <a:endParaRPr lang="en-GB" dirty="0" smtClean="0"/>
          </a:p>
          <a:p>
            <a:pPr marL="342900" lvl="1" indent="-342900">
              <a:buFont typeface="Arial" panose="020B0604020202020204" pitchFamily="34" charset="0"/>
              <a:buChar char="•"/>
            </a:pPr>
            <a:r>
              <a:rPr lang="en-GB" dirty="0" smtClean="0"/>
              <a:t>All real-time related solutions must be able to operate ‘off grid’ i.e. not connected to the </a:t>
            </a:r>
            <a:r>
              <a:rPr lang="en-GB" dirty="0" smtClean="0"/>
              <a:t>internet.</a:t>
            </a:r>
            <a:endParaRPr lang="en-GB" dirty="0" smtClean="0"/>
          </a:p>
          <a:p>
            <a:pPr marL="342900" lvl="1" indent="-342900">
              <a:buFont typeface="Arial" panose="020B0604020202020204" pitchFamily="34" charset="0"/>
              <a:buChar char="•"/>
            </a:pPr>
            <a:r>
              <a:rPr lang="en-GB" dirty="0" smtClean="0"/>
              <a:t>Any real-time solution which needs to persist data onward for non-real-time AI, analysis and M/L must implement a store-and-forward solution which will allow data captured/generated to be </a:t>
            </a:r>
            <a:r>
              <a:rPr lang="en-GB" dirty="0" smtClean="0"/>
              <a:t>synchronised on </a:t>
            </a:r>
            <a:r>
              <a:rPr lang="en-GB" dirty="0" smtClean="0"/>
              <a:t>the occasions it is connected to the internet ‘after the data capture/generate events’</a:t>
            </a:r>
          </a:p>
          <a:p>
            <a:pPr marL="342900" lvl="1" indent="-342900">
              <a:buFont typeface="Arial" panose="020B0604020202020204" pitchFamily="34" charset="0"/>
              <a:buChar char="•"/>
            </a:pPr>
            <a:r>
              <a:rPr lang="en-GB" dirty="0" smtClean="0"/>
              <a:t>Wherever a solution provides Mission Critical Support to Peter Scott-Morgan then this shall be required to meet Non-Functional Requirements that reflect this status – i.e. solutions which provide critical health related functions must be ‘Non-Stop’ rated.  This mandates the following: No Single Points of Failure, and very </a:t>
            </a:r>
            <a:r>
              <a:rPr lang="en-GB" dirty="0"/>
              <a:t>s</a:t>
            </a:r>
            <a:r>
              <a:rPr lang="en-GB" dirty="0" smtClean="0"/>
              <a:t>hort RTO (RPO is very much less critical</a:t>
            </a:r>
            <a:r>
              <a:rPr lang="en-GB" dirty="0" smtClean="0"/>
              <a:t>) if appropriate</a:t>
            </a:r>
            <a:endParaRPr lang="en-US" dirty="0" smtClean="0"/>
          </a:p>
          <a:p>
            <a:pPr marL="342900" lvl="1" indent="-342900">
              <a:buFont typeface="Arial" panose="020B0604020202020204" pitchFamily="34" charset="0"/>
              <a:buChar char="•"/>
            </a:pPr>
            <a:r>
              <a:rPr lang="en-GB" dirty="0" smtClean="0"/>
              <a:t>The Foundation already has a number of solutions created for Peter Scott-Morgan which provide him with technical solutions to the challenges that MND brings to his life – the Foundation is keen that these are not ‘thrown away’ in pursuit of architectural ideals, it prefers that these be ‘integrated’ wherever possible and only retired when there are solutions tested and available which ‘completely replace’ relevant existing systems</a:t>
            </a:r>
            <a:r>
              <a:rPr lang="en-GB" dirty="0" smtClean="0"/>
              <a:t>.</a:t>
            </a:r>
            <a:endParaRPr lang="en-GB" dirty="0" smtClean="0"/>
          </a:p>
          <a:p>
            <a:pPr marL="342900" lvl="1" indent="-342900">
              <a:buFont typeface="Arial" panose="020B0604020202020204" pitchFamily="34" charset="0"/>
              <a:buChar char="•"/>
            </a:pPr>
            <a:r>
              <a:rPr lang="en-GB" dirty="0" smtClean="0"/>
              <a:t>Wherever possible the Foundation expects that data processing should take place wherever is most appropriate in terms of compute and storage capability e.g. It may not be appropriate (legally or capacity wise) to store all the video used in real-time facial analysis, a better solution could be to save a photo snapshot tagged with the faces </a:t>
            </a:r>
            <a:r>
              <a:rPr lang="en-GB" dirty="0" smtClean="0"/>
              <a:t>identified</a:t>
            </a:r>
          </a:p>
          <a:p>
            <a:pPr marL="342900" lvl="1" indent="-342900">
              <a:buFont typeface="Arial" panose="020B0604020202020204" pitchFamily="34" charset="0"/>
              <a:buChar char="•"/>
            </a:pPr>
            <a:r>
              <a:rPr lang="en-GB" dirty="0" smtClean="0"/>
              <a:t>Any solution (e.g. sensor or </a:t>
            </a:r>
            <a:r>
              <a:rPr lang="en-GB" dirty="0" err="1" smtClean="0"/>
              <a:t>microservice</a:t>
            </a:r>
            <a:r>
              <a:rPr lang="en-GB" dirty="0" smtClean="0"/>
              <a:t>) must be able to be simulated in a research environment</a:t>
            </a:r>
          </a:p>
          <a:p>
            <a:pPr marL="342900" lvl="1" indent="-342900">
              <a:buFont typeface="Arial" panose="020B0604020202020204" pitchFamily="34" charset="0"/>
              <a:buChar char="•"/>
            </a:pPr>
            <a:r>
              <a:rPr lang="en-GB" dirty="0" smtClean="0"/>
              <a:t>Every solution must adhere to automated compliance testing and must provide its own automated compliance tests</a:t>
            </a:r>
          </a:p>
          <a:p>
            <a:pPr marL="342900" lvl="1" indent="-342900">
              <a:buFont typeface="Arial" panose="020B0604020202020204" pitchFamily="34" charset="0"/>
              <a:buChar char="•"/>
            </a:pPr>
            <a:r>
              <a:rPr lang="en-GB" dirty="0" smtClean="0"/>
              <a:t>Every solution must be able to be distributed onto the Foundation GitHub</a:t>
            </a:r>
            <a:endParaRPr lang="en-GB" dirty="0" smtClean="0"/>
          </a:p>
          <a:p>
            <a:pPr lvl="1"/>
            <a:endParaRPr lang="en-GB" dirty="0" smtClean="0"/>
          </a:p>
          <a:p>
            <a:pPr lvl="1"/>
            <a:endParaRPr lang="en-GB" dirty="0"/>
          </a:p>
          <a:p>
            <a:pPr marL="342900" lvl="1" indent="-342900">
              <a:buFont typeface="Arial" panose="020B0604020202020204" pitchFamily="34" charset="0"/>
              <a:buChar char="•"/>
            </a:pPr>
            <a:endParaRPr lang="en-GB" dirty="0" smtClean="0"/>
          </a:p>
          <a:p>
            <a:pPr marL="0" lvl="2" indent="0">
              <a:buNone/>
            </a:pPr>
            <a:endParaRPr lang="en-GB" dirty="0"/>
          </a:p>
        </p:txBody>
      </p:sp>
      <p:sp>
        <p:nvSpPr>
          <p:cNvPr id="7" name="Content Placeholder 6">
            <a:extLst>
              <a:ext uri="{FF2B5EF4-FFF2-40B4-BE49-F238E27FC236}">
                <a16:creationId xmlns:a16="http://schemas.microsoft.com/office/drawing/2014/main" xmlns=""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Principles</a:t>
            </a:r>
            <a:endParaRPr lang="en-US" sz="1600" b="1" dirty="0">
              <a:solidFill>
                <a:schemeClr val="bg1"/>
              </a:solidFill>
            </a:endParaRPr>
          </a:p>
        </p:txBody>
      </p:sp>
    </p:spTree>
    <p:extLst>
      <p:ext uri="{BB962C8B-B14F-4D97-AF65-F5344CB8AC3E}">
        <p14:creationId xmlns:p14="http://schemas.microsoft.com/office/powerpoint/2010/main" val="243835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6" id="{35C630C9-49BB-4E7C-A243-2C4F4AECC035}" vid="{970FDFF9-AA6E-4019-935A-1BD74BA3BC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5D101FC3F86429C7AF80248ABEAF0" ma:contentTypeVersion="9" ma:contentTypeDescription="Create a new document." ma:contentTypeScope="" ma:versionID="d29063af767195a4210e767f02794e50">
  <xsd:schema xmlns:xsd="http://www.w3.org/2001/XMLSchema" xmlns:xs="http://www.w3.org/2001/XMLSchema" xmlns:p="http://schemas.microsoft.com/office/2006/metadata/properties" xmlns:ns2="c8c267b2-afad-408d-b078-7d186e0626d5" xmlns:ns3="a6aa3354-2149-471b-a8f1-da6fe52a295d" targetNamespace="http://schemas.microsoft.com/office/2006/metadata/properties" ma:root="true" ma:fieldsID="9fe3c9e6a254a3908b51ef5f351b0aa0" ns2:_="" ns3:_="">
    <xsd:import namespace="c8c267b2-afad-408d-b078-7d186e0626d5"/>
    <xsd:import namespace="a6aa3354-2149-471b-a8f1-da6fe52a29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267b2-afad-408d-b078-7d186e062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a3354-2149-471b-a8f1-da6fe52a295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ACE159-3AA3-47F1-A8D8-2E2E98B52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267b2-afad-408d-b078-7d186e0626d5"/>
    <ds:schemaRef ds:uri="a6aa3354-2149-471b-a8f1-da6fe52a29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28B936-EA1C-48B3-9BAE-D7F61E6D01D9}">
  <ds:schemaRefs>
    <ds:schemaRef ds:uri="a6aa3354-2149-471b-a8f1-da6fe52a295d"/>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c8c267b2-afad-408d-b078-7d186e0626d5"/>
    <ds:schemaRef ds:uri="http://www.w3.org/XML/1998/namespace"/>
    <ds:schemaRef ds:uri="http://purl.org/dc/dcmitype/"/>
  </ds:schemaRefs>
</ds:datastoreItem>
</file>

<file path=customXml/itemProps3.xml><?xml version="1.0" encoding="utf-8"?>
<ds:datastoreItem xmlns:ds="http://schemas.openxmlformats.org/officeDocument/2006/customXml" ds:itemID="{006A3167-B53D-4528-921B-D97550987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DXC_Delivering Excellence Template_060321</Template>
  <TotalTime>0</TotalTime>
  <Words>1804</Words>
  <Application>Microsoft Office PowerPoint</Application>
  <PresentationFormat>Custom</PresentationFormat>
  <Paragraphs>127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Wingdings</vt:lpstr>
      <vt:lpstr>DXC</vt:lpstr>
      <vt:lpstr>The Scott Morgan Foundation Technology Architecture Workshop 1</vt:lpstr>
      <vt:lpstr>Contents</vt:lpstr>
      <vt:lpstr>Overview and Introductions</vt:lpstr>
      <vt:lpstr>Overview</vt:lpstr>
      <vt:lpstr>Introductions</vt:lpstr>
      <vt:lpstr>Plan</vt:lpstr>
      <vt:lpstr>Architectural Principles</vt:lpstr>
      <vt:lpstr>Architectural Principles #1</vt:lpstr>
      <vt:lpstr>Architectural Principles #2</vt:lpstr>
      <vt:lpstr>Fundamental Requirements</vt:lpstr>
      <vt:lpstr>Fundamental Requirements #1</vt:lpstr>
      <vt:lpstr>Fundamental Requirements #2</vt:lpstr>
      <vt:lpstr>Fundamental Requirements #3</vt:lpstr>
      <vt:lpstr>Final Discussion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2021-06-18T11:20:00Z</dcterms:created>
  <dcterms:modified xsi:type="dcterms:W3CDTF">2021-09-28T11:03:04Z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0x0101006505D101FC3F86429C7AF80248ABEAF0</vt:lpwstr>
  </property>
</Properties>
</file>